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9718000" cy="40005000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66"/>
    <a:srgbClr val="FF00FF"/>
    <a:srgbClr val="000099"/>
    <a:srgbClr val="00FF00"/>
    <a:srgbClr val="339933"/>
    <a:srgbClr val="996633"/>
    <a:srgbClr val="990000"/>
    <a:srgbClr val="FF9900"/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909" autoAdjust="0"/>
    <p:restoredTop sz="96980" autoAdjust="0"/>
  </p:normalViewPr>
  <p:slideViewPr>
    <p:cSldViewPr>
      <p:cViewPr>
        <p:scale>
          <a:sx n="66" d="100"/>
          <a:sy n="66" d="100"/>
        </p:scale>
        <p:origin x="3288" y="11064"/>
      </p:cViewPr>
      <p:guideLst>
        <p:guide orient="horz" pos="12600"/>
        <p:guide pos="93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28850" y="12426950"/>
            <a:ext cx="25260300" cy="857567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457700" y="22669500"/>
            <a:ext cx="20802600" cy="10223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DD43F-5080-4041-8A27-233C903D1540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2BC16-E3CE-4B00-879C-EC64F57FA473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21174075" y="3556000"/>
            <a:ext cx="6315075" cy="320040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228850" y="3556000"/>
            <a:ext cx="18792825" cy="320040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3FACF-68C0-472A-A25A-220625B40557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D35D3-1427-43DC-89F0-A2102EAAC8CC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47913" y="25706388"/>
            <a:ext cx="25260300" cy="79454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347913" y="16956088"/>
            <a:ext cx="25260300" cy="87503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F920E-5981-47D4-8A6E-5E2C8967EE90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228850" y="11557000"/>
            <a:ext cx="12553950" cy="2400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4935200" y="11557000"/>
            <a:ext cx="12553950" cy="2400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F6E86-911D-43DC-B1B6-30F612485733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5900" y="1601788"/>
            <a:ext cx="26746200" cy="66675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485900" y="8955088"/>
            <a:ext cx="13130213" cy="37322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485900" y="12687300"/>
            <a:ext cx="13130213" cy="23048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5097125" y="8955088"/>
            <a:ext cx="13134975" cy="37322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15097125" y="12687300"/>
            <a:ext cx="13134975" cy="23048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02772-B0DA-4FC4-B068-923041F7E6EA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CEA79-540A-4CEA-9849-4915BEA79C8E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B1323-53DF-4069-986F-3386AA98299E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5900" y="1592263"/>
            <a:ext cx="9777413" cy="6778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618913" y="1592263"/>
            <a:ext cx="16613187" cy="3414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85900" y="8370888"/>
            <a:ext cx="9777413" cy="27365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FC572-CBA5-4A49-AC51-3ECDD65E6F32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24538" y="28003500"/>
            <a:ext cx="17830800" cy="33067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5824538" y="3575050"/>
            <a:ext cx="17830800" cy="24003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824538" y="31310263"/>
            <a:ext cx="17830800" cy="46942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5D6D0-0385-4284-9DD0-FDD4EEF10235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28850" y="3556000"/>
            <a:ext cx="252603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5428" tIns="217714" rIns="435428" bIns="217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28850" y="11557000"/>
            <a:ext cx="25260300" cy="2400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5428" tIns="217714" rIns="435428" bIns="217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2 レベル</a:t>
            </a:r>
          </a:p>
          <a:p>
            <a:pPr lvl="2"/>
            <a:r>
              <a:rPr lang="ja-JP" altLang="en-US" smtClean="0"/>
              <a:t>第 3 レベル</a:t>
            </a:r>
          </a:p>
          <a:p>
            <a:pPr lvl="3"/>
            <a:r>
              <a:rPr lang="ja-JP" altLang="en-US" smtClean="0"/>
              <a:t>第 4 レベル</a:t>
            </a:r>
          </a:p>
          <a:p>
            <a:pPr lvl="4"/>
            <a:r>
              <a:rPr lang="ja-JP" altLang="en-US" smtClean="0"/>
              <a:t>第 5 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28850" y="36449000"/>
            <a:ext cx="61912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5428" tIns="217714" rIns="435428" bIns="217714" numCol="1" anchor="t" anchorCtr="0" compatLnSpc="1">
            <a:prstTxWarp prst="textNoShape">
              <a:avLst/>
            </a:prstTxWarp>
          </a:bodyPr>
          <a:lstStyle>
            <a:lvl1pPr defTabSz="4354513">
              <a:defRPr kumimoji="0" sz="67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153650" y="36449000"/>
            <a:ext cx="94107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5428" tIns="217714" rIns="435428" bIns="217714" numCol="1" anchor="t" anchorCtr="0" compatLnSpc="1">
            <a:prstTxWarp prst="textNoShape">
              <a:avLst/>
            </a:prstTxWarp>
          </a:bodyPr>
          <a:lstStyle>
            <a:lvl1pPr algn="ctr" defTabSz="4354513">
              <a:defRPr kumimoji="0" sz="67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297900" y="36449000"/>
            <a:ext cx="61912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5428" tIns="217714" rIns="435428" bIns="217714" numCol="1" anchor="t" anchorCtr="0" compatLnSpc="1">
            <a:prstTxWarp prst="textNoShape">
              <a:avLst/>
            </a:prstTxWarp>
          </a:bodyPr>
          <a:lstStyle>
            <a:lvl1pPr algn="r" defTabSz="4354513">
              <a:defRPr kumimoji="0" sz="6700"/>
            </a:lvl1pPr>
          </a:lstStyle>
          <a:p>
            <a:fld id="{1E2FE41C-DF86-4EEE-ADDA-D1B506036355}" type="slidenum">
              <a:rPr lang="ja-JP" altLang="en-US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54513" rtl="0" fontAlgn="base">
        <a:spcBef>
          <a:spcPct val="0"/>
        </a:spcBef>
        <a:spcAft>
          <a:spcPct val="0"/>
        </a:spcAft>
        <a:defRPr kumimoji="1" sz="21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54513" rtl="0" fontAlgn="base">
        <a:spcBef>
          <a:spcPct val="0"/>
        </a:spcBef>
        <a:spcAft>
          <a:spcPct val="0"/>
        </a:spcAft>
        <a:defRPr kumimoji="1" sz="210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defTabSz="4354513" rtl="0" fontAlgn="base">
        <a:spcBef>
          <a:spcPct val="0"/>
        </a:spcBef>
        <a:spcAft>
          <a:spcPct val="0"/>
        </a:spcAft>
        <a:defRPr kumimoji="1" sz="210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defTabSz="4354513" rtl="0" fontAlgn="base">
        <a:spcBef>
          <a:spcPct val="0"/>
        </a:spcBef>
        <a:spcAft>
          <a:spcPct val="0"/>
        </a:spcAft>
        <a:defRPr kumimoji="1" sz="210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defTabSz="4354513" rtl="0" fontAlgn="base">
        <a:spcBef>
          <a:spcPct val="0"/>
        </a:spcBef>
        <a:spcAft>
          <a:spcPct val="0"/>
        </a:spcAft>
        <a:defRPr kumimoji="1" sz="210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defTabSz="4354513" rtl="0" fontAlgn="base">
        <a:spcBef>
          <a:spcPct val="0"/>
        </a:spcBef>
        <a:spcAft>
          <a:spcPct val="0"/>
        </a:spcAft>
        <a:defRPr kumimoji="1" sz="210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defTabSz="4354513" rtl="0" fontAlgn="base">
        <a:spcBef>
          <a:spcPct val="0"/>
        </a:spcBef>
        <a:spcAft>
          <a:spcPct val="0"/>
        </a:spcAft>
        <a:defRPr kumimoji="1" sz="210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defTabSz="4354513" rtl="0" fontAlgn="base">
        <a:spcBef>
          <a:spcPct val="0"/>
        </a:spcBef>
        <a:spcAft>
          <a:spcPct val="0"/>
        </a:spcAft>
        <a:defRPr kumimoji="1" sz="210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defTabSz="4354513" rtl="0" fontAlgn="base">
        <a:spcBef>
          <a:spcPct val="0"/>
        </a:spcBef>
        <a:spcAft>
          <a:spcPct val="0"/>
        </a:spcAft>
        <a:defRPr kumimoji="1" sz="210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1633538" indent="-1633538" algn="l" defTabSz="4354513" rtl="0" fontAlgn="base">
        <a:spcBef>
          <a:spcPct val="20000"/>
        </a:spcBef>
        <a:spcAft>
          <a:spcPct val="0"/>
        </a:spcAft>
        <a:buChar char="•"/>
        <a:defRPr kumimoji="1" sz="15200">
          <a:solidFill>
            <a:schemeClr val="tx1"/>
          </a:solidFill>
          <a:latin typeface="+mn-lt"/>
          <a:ea typeface="+mn-ea"/>
          <a:cs typeface="+mn-cs"/>
        </a:defRPr>
      </a:lvl1pPr>
      <a:lvl2pPr marL="3538538" indent="-1362075" algn="l" defTabSz="4354513" rtl="0" fontAlgn="base">
        <a:spcBef>
          <a:spcPct val="20000"/>
        </a:spcBef>
        <a:spcAft>
          <a:spcPct val="0"/>
        </a:spcAft>
        <a:buChar char="–"/>
        <a:defRPr kumimoji="1" sz="13300">
          <a:solidFill>
            <a:schemeClr val="tx1"/>
          </a:solidFill>
          <a:latin typeface="+mn-lt"/>
          <a:ea typeface="+mn-ea"/>
        </a:defRPr>
      </a:lvl2pPr>
      <a:lvl3pPr marL="5443538" indent="-1089025" algn="l" defTabSz="4354513" rtl="0" fontAlgn="base">
        <a:spcBef>
          <a:spcPct val="20000"/>
        </a:spcBef>
        <a:spcAft>
          <a:spcPct val="0"/>
        </a:spcAft>
        <a:buChar char="•"/>
        <a:defRPr kumimoji="1" sz="11400">
          <a:solidFill>
            <a:schemeClr val="tx1"/>
          </a:solidFill>
          <a:latin typeface="+mn-lt"/>
          <a:ea typeface="+mn-ea"/>
        </a:defRPr>
      </a:lvl3pPr>
      <a:lvl4pPr marL="7620000" indent="-1089025" algn="l" defTabSz="4354513" rtl="0" fontAlgn="base">
        <a:spcBef>
          <a:spcPct val="20000"/>
        </a:spcBef>
        <a:spcAft>
          <a:spcPct val="0"/>
        </a:spcAft>
        <a:buChar char="–"/>
        <a:defRPr kumimoji="1" sz="9500">
          <a:solidFill>
            <a:schemeClr val="tx1"/>
          </a:solidFill>
          <a:latin typeface="+mn-lt"/>
          <a:ea typeface="+mn-ea"/>
        </a:defRPr>
      </a:lvl4pPr>
      <a:lvl5pPr marL="9796463" indent="-1087438" algn="l" defTabSz="4354513" rtl="0" fontAlgn="base">
        <a:spcBef>
          <a:spcPct val="20000"/>
        </a:spcBef>
        <a:spcAft>
          <a:spcPct val="0"/>
        </a:spcAft>
        <a:buChar char="»"/>
        <a:defRPr kumimoji="1" sz="9500">
          <a:solidFill>
            <a:schemeClr val="tx1"/>
          </a:solidFill>
          <a:latin typeface="+mn-lt"/>
          <a:ea typeface="+mn-ea"/>
        </a:defRPr>
      </a:lvl5pPr>
      <a:lvl6pPr marL="10253663" indent="-1087438" algn="l" defTabSz="4354513" rtl="0" fontAlgn="base">
        <a:spcBef>
          <a:spcPct val="20000"/>
        </a:spcBef>
        <a:spcAft>
          <a:spcPct val="0"/>
        </a:spcAft>
        <a:buChar char="»"/>
        <a:defRPr kumimoji="1" sz="9500">
          <a:solidFill>
            <a:schemeClr val="tx1"/>
          </a:solidFill>
          <a:latin typeface="+mn-lt"/>
          <a:ea typeface="+mn-ea"/>
        </a:defRPr>
      </a:lvl6pPr>
      <a:lvl7pPr marL="10710863" indent="-1087438" algn="l" defTabSz="4354513" rtl="0" fontAlgn="base">
        <a:spcBef>
          <a:spcPct val="20000"/>
        </a:spcBef>
        <a:spcAft>
          <a:spcPct val="0"/>
        </a:spcAft>
        <a:buChar char="»"/>
        <a:defRPr kumimoji="1" sz="9500">
          <a:solidFill>
            <a:schemeClr val="tx1"/>
          </a:solidFill>
          <a:latin typeface="+mn-lt"/>
          <a:ea typeface="+mn-ea"/>
        </a:defRPr>
      </a:lvl7pPr>
      <a:lvl8pPr marL="11168063" indent="-1087438" algn="l" defTabSz="4354513" rtl="0" fontAlgn="base">
        <a:spcBef>
          <a:spcPct val="20000"/>
        </a:spcBef>
        <a:spcAft>
          <a:spcPct val="0"/>
        </a:spcAft>
        <a:buChar char="»"/>
        <a:defRPr kumimoji="1" sz="9500">
          <a:solidFill>
            <a:schemeClr val="tx1"/>
          </a:solidFill>
          <a:latin typeface="+mn-lt"/>
          <a:ea typeface="+mn-ea"/>
        </a:defRPr>
      </a:lvl8pPr>
      <a:lvl9pPr marL="11625263" indent="-1087438" algn="l" defTabSz="4354513" rtl="0" fontAlgn="base">
        <a:spcBef>
          <a:spcPct val="20000"/>
        </a:spcBef>
        <a:spcAft>
          <a:spcPct val="0"/>
        </a:spcAft>
        <a:buChar char="»"/>
        <a:defRPr kumimoji="1" sz="9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角丸四角形 83"/>
          <p:cNvSpPr/>
          <p:nvPr/>
        </p:nvSpPr>
        <p:spPr bwMode="auto">
          <a:xfrm>
            <a:off x="15001876" y="31235519"/>
            <a:ext cx="14359038" cy="8501122"/>
          </a:xfrm>
          <a:prstGeom prst="roundRect">
            <a:avLst/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2" name="角丸四角形 81"/>
          <p:cNvSpPr/>
          <p:nvPr/>
        </p:nvSpPr>
        <p:spPr bwMode="auto">
          <a:xfrm>
            <a:off x="14930438" y="19430996"/>
            <a:ext cx="14359038" cy="11358642"/>
          </a:xfrm>
          <a:prstGeom prst="roundRect">
            <a:avLst/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1" name="角丸四角形 80"/>
          <p:cNvSpPr/>
          <p:nvPr/>
        </p:nvSpPr>
        <p:spPr bwMode="auto">
          <a:xfrm>
            <a:off x="357086" y="30003820"/>
            <a:ext cx="14359038" cy="10001180"/>
          </a:xfrm>
          <a:prstGeom prst="roundRect">
            <a:avLst/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9" name="角丸四角形 78"/>
          <p:cNvSpPr/>
          <p:nvPr/>
        </p:nvSpPr>
        <p:spPr bwMode="auto">
          <a:xfrm>
            <a:off x="357086" y="18645178"/>
            <a:ext cx="14359038" cy="10930014"/>
          </a:xfrm>
          <a:prstGeom prst="roundRect">
            <a:avLst/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1" name="角丸四角形 40"/>
          <p:cNvSpPr/>
          <p:nvPr/>
        </p:nvSpPr>
        <p:spPr bwMode="auto">
          <a:xfrm>
            <a:off x="214210" y="9772039"/>
            <a:ext cx="14359038" cy="8643998"/>
          </a:xfrm>
          <a:prstGeom prst="roundRect">
            <a:avLst/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8" name="角丸四角形 77"/>
          <p:cNvSpPr/>
          <p:nvPr/>
        </p:nvSpPr>
        <p:spPr bwMode="auto">
          <a:xfrm>
            <a:off x="714276" y="5701020"/>
            <a:ext cx="28075134" cy="36433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126" name="Picture 11" descr="C:\Users\tmorokuma\Documents\Presentation\ASJ\2009spring_Osaka\presentation\radia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364"/>
            <a:ext cx="29718000" cy="315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71664" y="0"/>
            <a:ext cx="24217482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1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WISH</a:t>
            </a:r>
            <a:r>
              <a:rPr lang="en-US" altLang="ja-JP" sz="8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upon a first galaxy:</a:t>
            </a:r>
          </a:p>
          <a:p>
            <a:r>
              <a:rPr lang="en-US" altLang="ja-JP" sz="8000" b="1" dirty="0" smtClean="0">
                <a:solidFill>
                  <a:srgbClr val="000099"/>
                </a:solidFill>
              </a:rPr>
              <a:t>Wide-Field Imaging Surveyor for High </a:t>
            </a:r>
            <a:r>
              <a:rPr lang="en-US" altLang="ja-JP" sz="8000" b="1" dirty="0" err="1" smtClean="0">
                <a:solidFill>
                  <a:srgbClr val="000099"/>
                </a:solidFill>
              </a:rPr>
              <a:t>Redshift</a:t>
            </a:r>
            <a:r>
              <a:rPr lang="en-US" altLang="ja-JP" sz="8000" b="1" dirty="0" smtClean="0">
                <a:solidFill>
                  <a:srgbClr val="000099"/>
                </a:solidFill>
              </a:rPr>
              <a:t> </a:t>
            </a:r>
            <a:endParaRPr lang="ja-JP" altLang="en-US" sz="8000" b="1" dirty="0">
              <a:solidFill>
                <a:srgbClr val="000099"/>
              </a:solidFill>
            </a:endParaRPr>
          </a:p>
        </p:txBody>
      </p:sp>
      <p:sp>
        <p:nvSpPr>
          <p:cNvPr id="4397" name="Text Box 301"/>
          <p:cNvSpPr txBox="1">
            <a:spLocks noChangeArrowheads="1"/>
          </p:cNvSpPr>
          <p:nvPr/>
        </p:nvSpPr>
        <p:spPr bwMode="auto">
          <a:xfrm>
            <a:off x="1104900" y="9854881"/>
            <a:ext cx="1346834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>
              <a:buFontTx/>
              <a:buAutoNum type="romanUcPeriod"/>
            </a:pPr>
            <a:r>
              <a:rPr lang="en-US" altLang="ja-JP" sz="5400" b="1" dirty="0" smtClean="0"/>
              <a:t>WISH:</a:t>
            </a:r>
            <a:r>
              <a:rPr lang="ja-JP" altLang="en-US" sz="4400" b="1" dirty="0" smtClean="0"/>
              <a:t> </a:t>
            </a:r>
            <a:endParaRPr lang="en-US" altLang="ja-JP" sz="4400" b="1" dirty="0" smtClean="0"/>
          </a:p>
          <a:p>
            <a:pPr marL="609600" indent="-609600"/>
            <a:r>
              <a:rPr lang="en-US" altLang="ja-JP" sz="4800" b="1" dirty="0" smtClean="0"/>
              <a:t>Wide-field Imaging Surveyor for High-</a:t>
            </a:r>
            <a:r>
              <a:rPr lang="en-US" altLang="ja-JP" sz="4800" b="1" dirty="0" err="1" smtClean="0"/>
              <a:t>redshift</a:t>
            </a:r>
            <a:endParaRPr lang="en-US" altLang="ja-JP" sz="5400" b="1" dirty="0" smtClean="0"/>
          </a:p>
        </p:txBody>
      </p:sp>
      <p:sp>
        <p:nvSpPr>
          <p:cNvPr id="4845" name="Line 749"/>
          <p:cNvSpPr>
            <a:spLocks noChangeShapeType="1"/>
          </p:cNvSpPr>
          <p:nvPr/>
        </p:nvSpPr>
        <p:spPr bwMode="auto">
          <a:xfrm>
            <a:off x="26523950" y="35772725"/>
            <a:ext cx="576263" cy="3603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ja-JP" altLang="en-US"/>
          </a:p>
        </p:txBody>
      </p:sp>
      <p:sp>
        <p:nvSpPr>
          <p:cNvPr id="4916" name="Text Box 820"/>
          <p:cNvSpPr txBox="1">
            <a:spLocks noChangeArrowheads="1"/>
          </p:cNvSpPr>
          <p:nvPr/>
        </p:nvSpPr>
        <p:spPr bwMode="auto">
          <a:xfrm>
            <a:off x="14695488" y="30592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ja-JP" altLang="en-US" sz="1800"/>
          </a:p>
        </p:txBody>
      </p:sp>
      <p:sp>
        <p:nvSpPr>
          <p:cNvPr id="4917" name="Text Box 821"/>
          <p:cNvSpPr txBox="1">
            <a:spLocks noChangeArrowheads="1"/>
          </p:cNvSpPr>
          <p:nvPr/>
        </p:nvSpPr>
        <p:spPr bwMode="auto">
          <a:xfrm>
            <a:off x="14716125" y="309467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ja-JP" altLang="en-US" sz="1800"/>
          </a:p>
        </p:txBody>
      </p:sp>
      <p:sp>
        <p:nvSpPr>
          <p:cNvPr id="4922" name="Text Box 826"/>
          <p:cNvSpPr txBox="1">
            <a:spLocks noChangeArrowheads="1"/>
          </p:cNvSpPr>
          <p:nvPr/>
        </p:nvSpPr>
        <p:spPr bwMode="auto">
          <a:xfrm>
            <a:off x="18511838" y="35706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ja-JP" altLang="en-US" sz="1800"/>
          </a:p>
        </p:txBody>
      </p:sp>
      <p:sp>
        <p:nvSpPr>
          <p:cNvPr id="4966" name="Text Box 870"/>
          <p:cNvSpPr txBox="1">
            <a:spLocks noChangeArrowheads="1"/>
          </p:cNvSpPr>
          <p:nvPr/>
        </p:nvSpPr>
        <p:spPr bwMode="auto">
          <a:xfrm>
            <a:off x="1292720" y="5842720"/>
            <a:ext cx="271430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sz="3200" b="1" dirty="0"/>
              <a:t>　</a:t>
            </a:r>
            <a:r>
              <a:rPr lang="en-US" sz="3600" dirty="0" smtClean="0"/>
              <a:t>WISH is a newly proposed space science mission whose </a:t>
            </a:r>
            <a:r>
              <a:rPr lang="en-US" sz="3200" dirty="0" smtClean="0"/>
              <a:t>primary</a:t>
            </a:r>
            <a:r>
              <a:rPr lang="en-US" sz="3600" dirty="0" smtClean="0"/>
              <a:t> goal is to reveal the first-generation galaxies in the early young universe. We launch a 1.5m-aperture telescope equipped with ~1000-arcmin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wide-field NIR camera by middle/late 2010's in order to conduct ultra-deep and wide-area sky survey with the depth that cannot have been achieved by previous ground-base telescopes. WISH should be a very powerful and unique facility not only for the search for first-generation objects but also for study of dark energy, and many other fields in astronomy. </a:t>
            </a:r>
          </a:p>
          <a:p>
            <a:r>
              <a:rPr lang="en-US" sz="3600" dirty="0" smtClean="0"/>
              <a:t>   Development of the mission concept including the Preliminary Design of the Optical Layout, Optical Elements, Telescope Structure, </a:t>
            </a:r>
          </a:p>
          <a:p>
            <a:r>
              <a:rPr lang="en-US" sz="3600" dirty="0" smtClean="0"/>
              <a:t>Filter-exchanging System, Filters, and FPA Assembly is being proceeded under the JAXA/ISAS WISH Working Group (</a:t>
            </a:r>
            <a:r>
              <a:rPr lang="en-US" sz="3600" dirty="0" err="1" smtClean="0"/>
              <a:t>PI:Toru</a:t>
            </a:r>
            <a:r>
              <a:rPr lang="en-US" sz="3600" dirty="0" smtClean="0"/>
              <a:t> Yamada).</a:t>
            </a:r>
          </a:p>
        </p:txBody>
      </p:sp>
      <p:sp>
        <p:nvSpPr>
          <p:cNvPr id="5027" name="Text Box 931"/>
          <p:cNvSpPr txBox="1">
            <a:spLocks noChangeArrowheads="1"/>
          </p:cNvSpPr>
          <p:nvPr/>
        </p:nvSpPr>
        <p:spPr bwMode="auto">
          <a:xfrm>
            <a:off x="3462338" y="188690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5063" name="Text Box 967"/>
          <p:cNvSpPr txBox="1">
            <a:spLocks noChangeArrowheads="1"/>
          </p:cNvSpPr>
          <p:nvPr/>
        </p:nvSpPr>
        <p:spPr bwMode="auto">
          <a:xfrm>
            <a:off x="6415088" y="32824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ja-JP" altLang="en-US" sz="1800">
              <a:latin typeface="Arial" charset="0"/>
            </a:endParaRPr>
          </a:p>
        </p:txBody>
      </p:sp>
      <p:sp>
        <p:nvSpPr>
          <p:cNvPr id="8586" name="Text Box 1418"/>
          <p:cNvSpPr txBox="1">
            <a:spLocks noChangeArrowheads="1"/>
          </p:cNvSpPr>
          <p:nvPr/>
        </p:nvSpPr>
        <p:spPr bwMode="auto">
          <a:xfrm>
            <a:off x="16783050" y="321913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8900" name="Text Box 1732"/>
          <p:cNvSpPr txBox="1">
            <a:spLocks noChangeArrowheads="1"/>
          </p:cNvSpPr>
          <p:nvPr/>
        </p:nvSpPr>
        <p:spPr bwMode="auto">
          <a:xfrm>
            <a:off x="1642970" y="18859492"/>
            <a:ext cx="792961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/>
            <a:r>
              <a:rPr lang="en-US" altLang="ja-JP" sz="5400" b="1" dirty="0"/>
              <a:t>II. </a:t>
            </a:r>
            <a:r>
              <a:rPr lang="en-US" altLang="ja-JP" sz="5400" b="1" dirty="0" smtClean="0"/>
              <a:t>WISH Science Goals </a:t>
            </a:r>
            <a:r>
              <a:rPr lang="ja-JP" altLang="en-US" sz="5400" b="1" dirty="0" smtClean="0"/>
              <a:t>　　</a:t>
            </a:r>
            <a:endParaRPr lang="ja-JP" altLang="en-US" sz="3200" dirty="0"/>
          </a:p>
        </p:txBody>
      </p:sp>
      <p:sp>
        <p:nvSpPr>
          <p:cNvPr id="8907" name="Text Box 1739"/>
          <p:cNvSpPr txBox="1">
            <a:spLocks noChangeArrowheads="1"/>
          </p:cNvSpPr>
          <p:nvPr/>
        </p:nvSpPr>
        <p:spPr bwMode="auto">
          <a:xfrm>
            <a:off x="15859132" y="17359294"/>
            <a:ext cx="124587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/>
            <a:r>
              <a:rPr lang="en-US" altLang="ja-JP" sz="5400" b="1" dirty="0" smtClean="0"/>
              <a:t>IV. WISH </a:t>
            </a:r>
            <a:r>
              <a:rPr lang="ja-JP" altLang="en-US" sz="5400" b="1" dirty="0"/>
              <a:t>望遠鏡</a:t>
            </a:r>
            <a:r>
              <a:rPr lang="ja-JP" altLang="en-US" sz="5400" b="1" dirty="0" smtClean="0"/>
              <a:t>　</a:t>
            </a:r>
            <a:r>
              <a:rPr lang="ja-JP" altLang="en-US" sz="4000" b="1" dirty="0" smtClean="0"/>
              <a:t>（</a:t>
            </a:r>
            <a:r>
              <a:rPr lang="en-US" altLang="ja-JP" sz="4000" b="1" dirty="0" smtClean="0"/>
              <a:t>w37b </a:t>
            </a:r>
            <a:r>
              <a:rPr lang="ja-JP" altLang="en-US" sz="4000" b="1" dirty="0" smtClean="0"/>
              <a:t>　</a:t>
            </a:r>
            <a:r>
              <a:rPr lang="en-US" altLang="ja-JP" sz="4000" b="1" dirty="0" smtClean="0"/>
              <a:t>w38b </a:t>
            </a:r>
            <a:r>
              <a:rPr lang="ja-JP" altLang="en-US" sz="4000" b="1" dirty="0" smtClean="0"/>
              <a:t>参照）</a:t>
            </a:r>
            <a:endParaRPr lang="ja-JP" altLang="en-US" sz="3200" dirty="0"/>
          </a:p>
        </p:txBody>
      </p:sp>
      <p:sp>
        <p:nvSpPr>
          <p:cNvPr id="121" name="Text Box 1732"/>
          <p:cNvSpPr txBox="1">
            <a:spLocks noChangeArrowheads="1"/>
          </p:cNvSpPr>
          <p:nvPr/>
        </p:nvSpPr>
        <p:spPr bwMode="auto">
          <a:xfrm>
            <a:off x="1214342" y="30289572"/>
            <a:ext cx="124587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/>
            <a:r>
              <a:rPr lang="en-US" altLang="ja-JP" sz="5400" b="1" dirty="0" smtClean="0"/>
              <a:t>III</a:t>
            </a:r>
            <a:r>
              <a:rPr lang="en-US" altLang="ja-JP" sz="5400" b="1" dirty="0"/>
              <a:t>. </a:t>
            </a:r>
            <a:r>
              <a:rPr lang="en-US" altLang="ja-JP" sz="5400" b="1" dirty="0" smtClean="0"/>
              <a:t>WISH Specifications &amp; Sensitivity</a:t>
            </a:r>
            <a:endParaRPr lang="ja-JP" altLang="en-US" sz="4400" dirty="0"/>
          </a:p>
        </p:txBody>
      </p:sp>
      <p:sp>
        <p:nvSpPr>
          <p:cNvPr id="124" name="Text Box 1739"/>
          <p:cNvSpPr txBox="1">
            <a:spLocks noChangeArrowheads="1"/>
          </p:cNvSpPr>
          <p:nvPr/>
        </p:nvSpPr>
        <p:spPr bwMode="auto">
          <a:xfrm>
            <a:off x="15787694" y="31718332"/>
            <a:ext cx="124587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/>
            <a:r>
              <a:rPr lang="en-US" altLang="ja-JP" sz="5400" b="1" dirty="0" smtClean="0"/>
              <a:t>V. WISH Launcher, Orbit, Spacecraft</a:t>
            </a:r>
            <a:r>
              <a:rPr lang="ja-JP" altLang="en-US" sz="5400" b="1" dirty="0" smtClean="0"/>
              <a:t>　</a:t>
            </a:r>
            <a:endParaRPr lang="ja-JP" altLang="en-US" sz="3200" dirty="0"/>
          </a:p>
        </p:txBody>
      </p:sp>
      <p:pic>
        <p:nvPicPr>
          <p:cNvPr id="1028" name="Picture 4" descr="06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916" y="37862000"/>
            <a:ext cx="2168672" cy="150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" name="表 60"/>
          <p:cNvGraphicFramePr>
            <a:graphicFrameLocks noGrp="1"/>
          </p:cNvGraphicFramePr>
          <p:nvPr/>
        </p:nvGraphicFramePr>
        <p:xfrm>
          <a:off x="16216322" y="29860944"/>
          <a:ext cx="3143272" cy="428628"/>
        </p:xfrm>
        <a:graphic>
          <a:graphicData uri="http://schemas.openxmlformats.org/drawingml/2006/table">
            <a:tbl>
              <a:tblPr/>
              <a:tblGrid>
                <a:gridCol w="1785950"/>
                <a:gridCol w="1357322"/>
              </a:tblGrid>
              <a:tr h="214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latin typeface="Verdana"/>
                          <a:ea typeface="ＭＳ 明朝"/>
                          <a:cs typeface="Times New Roman"/>
                        </a:rPr>
                        <a:t>Data production rate </a:t>
                      </a:r>
                      <a:r>
                        <a:rPr lang="en-US" sz="1000" kern="100" dirty="0" err="1">
                          <a:latin typeface="Verdana"/>
                          <a:ea typeface="ＭＳ 明朝"/>
                          <a:cs typeface="Times New Roman"/>
                        </a:rPr>
                        <a:t>r</a:t>
                      </a:r>
                      <a:r>
                        <a:rPr lang="en-US" sz="1000" kern="100" baseline="-25000" dirty="0" err="1">
                          <a:latin typeface="Verdana"/>
                          <a:ea typeface="ＭＳ 明朝"/>
                          <a:cs typeface="Times New Roman"/>
                        </a:rPr>
                        <a:t>DG</a:t>
                      </a:r>
                      <a:endParaRPr lang="ja-JP" sz="1000" kern="10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latin typeface="Verdana"/>
                          <a:ea typeface="Verdana"/>
                          <a:cs typeface="Times New Roman"/>
                        </a:rPr>
                        <a:t>3</a:t>
                      </a:r>
                      <a:r>
                        <a:rPr lang="ja-JP" sz="1000" kern="100" dirty="0">
                          <a:latin typeface="Verdana"/>
                          <a:ea typeface="ＭＳ 明朝"/>
                          <a:cs typeface="Times New Roman"/>
                        </a:rPr>
                        <a:t>-4 </a:t>
                      </a:r>
                      <a:r>
                        <a:rPr lang="ja-JP" sz="1000" kern="100" dirty="0">
                          <a:latin typeface="Verdana"/>
                          <a:ea typeface="Verdana"/>
                          <a:cs typeface="Times New Roman"/>
                        </a:rPr>
                        <a:t>[Mbps]</a:t>
                      </a:r>
                      <a:r>
                        <a:rPr lang="ja-JP" sz="1000" kern="100" dirty="0">
                          <a:latin typeface="Verdana"/>
                          <a:ea typeface="ＭＳ 明朝"/>
                          <a:cs typeface="Times New Roman"/>
                        </a:rPr>
                        <a:t> </a:t>
                      </a:r>
                      <a:endParaRPr lang="ja-JP" sz="1000" kern="10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latin typeface="Verdana"/>
                          <a:ea typeface="ＭＳ 明朝"/>
                          <a:cs typeface="Times New Roman"/>
                        </a:rPr>
                        <a:t>Dat</a:t>
                      </a:r>
                      <a:r>
                        <a:rPr lang="en-US" sz="1000" kern="100" baseline="0" dirty="0" smtClean="0">
                          <a:latin typeface="Verdana"/>
                          <a:ea typeface="ＭＳ 明朝"/>
                          <a:cs typeface="Times New Roman"/>
                        </a:rPr>
                        <a:t>a Downlink rate</a:t>
                      </a:r>
                      <a:r>
                        <a:rPr lang="en-US" sz="1000" kern="100" dirty="0" smtClean="0">
                          <a:latin typeface="Verdana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1000" kern="100" dirty="0" err="1">
                          <a:latin typeface="Verdana"/>
                          <a:ea typeface="ＭＳ 明朝"/>
                          <a:cs typeface="Times New Roman"/>
                        </a:rPr>
                        <a:t>r</a:t>
                      </a:r>
                      <a:r>
                        <a:rPr lang="en-US" sz="1000" kern="100" baseline="-25000" dirty="0" err="1">
                          <a:latin typeface="Verdana"/>
                          <a:ea typeface="ＭＳ 明朝"/>
                          <a:cs typeface="Times New Roman"/>
                        </a:rPr>
                        <a:t>DL</a:t>
                      </a:r>
                      <a:endParaRPr lang="ja-JP" sz="1000" kern="10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latin typeface="Verdana"/>
                          <a:ea typeface="ＭＳ 明朝"/>
                          <a:cs typeface="Times New Roman"/>
                        </a:rPr>
                        <a:t>&lt;</a:t>
                      </a:r>
                      <a:r>
                        <a:rPr lang="en-US" sz="1000" kern="100" dirty="0">
                          <a:latin typeface="Verdana"/>
                          <a:ea typeface="Verdana"/>
                          <a:cs typeface="Times New Roman"/>
                        </a:rPr>
                        <a:t>10.0[Mbps]</a:t>
                      </a:r>
                      <a:endParaRPr lang="ja-JP" sz="1000" kern="10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73908" y="28646498"/>
            <a:ext cx="2428892" cy="187256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29909" y="24931722"/>
            <a:ext cx="3494232" cy="2500330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6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359066" y="26217606"/>
            <a:ext cx="3436478" cy="22860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67" name="表 66"/>
          <p:cNvGraphicFramePr>
            <a:graphicFrameLocks noGrp="1"/>
          </p:cNvGraphicFramePr>
          <p:nvPr/>
        </p:nvGraphicFramePr>
        <p:xfrm>
          <a:off x="1071466" y="15430468"/>
          <a:ext cx="11430079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2471"/>
                <a:gridCol w="2451381"/>
                <a:gridCol w="1985425"/>
                <a:gridCol w="2900802"/>
              </a:tblGrid>
              <a:tr h="642942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Survey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Limiting</a:t>
                      </a:r>
                      <a:r>
                        <a:rPr kumimoji="1" lang="en-US" altLang="ja-JP" sz="2800" baseline="0" dirty="0" smtClean="0"/>
                        <a:t> mag.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Number</a:t>
                      </a:r>
                      <a:r>
                        <a:rPr kumimoji="1" lang="en-US" altLang="ja-JP" sz="2800" baseline="0" dirty="0" smtClean="0"/>
                        <a:t> </a:t>
                      </a:r>
                    </a:p>
                    <a:p>
                      <a:r>
                        <a:rPr kumimoji="1" lang="en-US" altLang="ja-JP" sz="2800" baseline="0" dirty="0" smtClean="0"/>
                        <a:t>of  Filters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Area</a:t>
                      </a:r>
                      <a:endParaRPr kumimoji="1" lang="ja-JP" altLang="en-US" sz="2800" dirty="0"/>
                    </a:p>
                  </a:txBody>
                  <a:tcPr/>
                </a:tc>
              </a:tr>
              <a:tr h="388700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Ultra Deep Survey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28 AB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100 deg</a:t>
                      </a:r>
                      <a:r>
                        <a:rPr kumimoji="1" lang="en-US" altLang="ja-JP" sz="2800" baseline="30000" dirty="0" smtClean="0"/>
                        <a:t>2</a:t>
                      </a:r>
                      <a:endParaRPr kumimoji="1" lang="ja-JP" altLang="en-US" sz="2800" baseline="30000" dirty="0"/>
                    </a:p>
                  </a:txBody>
                  <a:tcPr/>
                </a:tc>
              </a:tr>
              <a:tr h="388700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Multi-Band Survey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27-28 AB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5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Sub WISH-UDS</a:t>
                      </a:r>
                      <a:endParaRPr kumimoji="1" lang="ja-JP" altLang="en-US" sz="2800" dirty="0"/>
                    </a:p>
                  </a:txBody>
                  <a:tcPr/>
                </a:tc>
              </a:tr>
              <a:tr h="388700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Ultra Wide Survey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24-25 AB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2-3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1000 deg</a:t>
                      </a:r>
                      <a:r>
                        <a:rPr kumimoji="1" lang="en-US" altLang="ja-JP" sz="2800" baseline="30000" dirty="0" smtClean="0"/>
                        <a:t>2</a:t>
                      </a:r>
                      <a:endParaRPr kumimoji="1" lang="ja-JP" altLang="en-US" sz="2800" baseline="30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0" name="テキスト ボックス 6"/>
          <p:cNvSpPr txBox="1">
            <a:spLocks noChangeArrowheads="1"/>
          </p:cNvSpPr>
          <p:nvPr/>
        </p:nvSpPr>
        <p:spPr bwMode="auto">
          <a:xfrm>
            <a:off x="968596" y="11630374"/>
            <a:ext cx="1378753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200" dirty="0" smtClean="0">
                <a:latin typeface="Calibri" pitchFamily="34" charset="0"/>
              </a:rPr>
              <a:t>●</a:t>
            </a:r>
            <a:r>
              <a:rPr lang="ja-JP" altLang="en-US" sz="3200" dirty="0">
                <a:latin typeface="Calibri" pitchFamily="34" charset="0"/>
              </a:rPr>
              <a:t> </a:t>
            </a:r>
            <a:r>
              <a:rPr lang="en-US" altLang="ja-JP" sz="3200" dirty="0" smtClean="0">
                <a:latin typeface="Calibri" pitchFamily="34" charset="0"/>
              </a:rPr>
              <a:t>Unique new </a:t>
            </a:r>
            <a:r>
              <a:rPr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Deep and Wide-area </a:t>
            </a:r>
            <a:r>
              <a:rPr lang="en-US" altLang="ja-JP" sz="3200" dirty="0" smtClean="0">
                <a:latin typeface="Calibri" pitchFamily="34" charset="0"/>
              </a:rPr>
              <a:t>space mission in </a:t>
            </a:r>
            <a:r>
              <a:rPr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NIR wavelength </a:t>
            </a:r>
            <a:r>
              <a:rPr lang="en-US" altLang="ja-JP" sz="3200" dirty="0" smtClean="0">
                <a:latin typeface="Calibri" pitchFamily="34" charset="0"/>
              </a:rPr>
              <a:t>(1-5μm)</a:t>
            </a:r>
            <a:endParaRPr lang="en-US" altLang="ja-JP" sz="3200" dirty="0">
              <a:latin typeface="Calibri" pitchFamily="34" charset="0"/>
            </a:endParaRPr>
          </a:p>
          <a:p>
            <a:r>
              <a:rPr lang="ja-JP" altLang="en-US" sz="3200" dirty="0">
                <a:latin typeface="Calibri" pitchFamily="34" charset="0"/>
              </a:rPr>
              <a:t>●　</a:t>
            </a:r>
            <a:r>
              <a:rPr lang="en-US" altLang="ja-JP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Exploring the early universe </a:t>
            </a:r>
            <a:r>
              <a:rPr lang="en-US" altLang="ja-JP" sz="3200" dirty="0" smtClean="0">
                <a:latin typeface="Calibri" pitchFamily="34" charset="0"/>
              </a:rPr>
              <a:t>in the era of </a:t>
            </a:r>
            <a:r>
              <a:rPr lang="en-US" altLang="ja-JP" sz="3200" dirty="0" err="1" smtClean="0">
                <a:latin typeface="Calibri" pitchFamily="34" charset="0"/>
              </a:rPr>
              <a:t>reionization</a:t>
            </a:r>
            <a:r>
              <a:rPr lang="en-US" altLang="ja-JP" sz="3200" dirty="0" smtClean="0">
                <a:latin typeface="Calibri" pitchFamily="34" charset="0"/>
              </a:rPr>
              <a:t>  </a:t>
            </a:r>
          </a:p>
          <a:p>
            <a:r>
              <a:rPr lang="en-US" altLang="ja-JP" sz="3200" dirty="0" smtClean="0">
                <a:latin typeface="Calibri" pitchFamily="34" charset="0"/>
              </a:rPr>
              <a:t>                                                      to study the  1</a:t>
            </a:r>
            <a:r>
              <a:rPr lang="en-US" altLang="ja-JP" sz="3200" baseline="30000" dirty="0" smtClean="0">
                <a:latin typeface="Calibri" pitchFamily="34" charset="0"/>
              </a:rPr>
              <a:t>st</a:t>
            </a:r>
            <a:r>
              <a:rPr lang="en-US" altLang="ja-JP" sz="3200" dirty="0" smtClean="0">
                <a:latin typeface="Calibri" pitchFamily="34" charset="0"/>
              </a:rPr>
              <a:t> generation of galaxies</a:t>
            </a:r>
          </a:p>
          <a:p>
            <a:r>
              <a:rPr lang="ja-JP" altLang="en-US" sz="3200" dirty="0" smtClean="0">
                <a:latin typeface="Calibri" pitchFamily="34" charset="0"/>
              </a:rPr>
              <a:t>　　　                             </a:t>
            </a:r>
            <a:r>
              <a:rPr lang="en-US" altLang="ja-JP" sz="3200" dirty="0" smtClean="0">
                <a:latin typeface="Calibri" pitchFamily="34" charset="0"/>
                <a:sym typeface="Wingdings" pitchFamily="2" charset="2"/>
              </a:rPr>
              <a:t> </a:t>
            </a:r>
            <a:r>
              <a:rPr lang="en-US" altLang="ja-JP" sz="3200" dirty="0" smtClean="0">
                <a:latin typeface="Calibri" pitchFamily="34" charset="0"/>
              </a:rPr>
              <a:t> </a:t>
            </a:r>
            <a:r>
              <a:rPr lang="en-US" altLang="ja-JP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Ultimate frontier in the history of galaxies </a:t>
            </a: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ja-JP" altLang="en-US" sz="3200" dirty="0" smtClean="0">
                <a:latin typeface="Calibri" pitchFamily="34" charset="0"/>
              </a:rPr>
              <a:t>●</a:t>
            </a:r>
            <a:r>
              <a:rPr lang="ja-JP" altLang="en-US" sz="3200" dirty="0">
                <a:latin typeface="Calibri" pitchFamily="34" charset="0"/>
              </a:rPr>
              <a:t> </a:t>
            </a:r>
            <a:r>
              <a:rPr lang="ja-JP" altLang="en-US" sz="3200" dirty="0" smtClean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en-US" altLang="ja-JP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1.5m</a:t>
            </a:r>
            <a:r>
              <a:rPr lang="ja-JP" alt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　</a:t>
            </a:r>
            <a:r>
              <a:rPr lang="en-US" altLang="ja-JP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Primary Mirror, </a:t>
            </a: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ja-JP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Wide field </a:t>
            </a:r>
            <a:r>
              <a:rPr lang="ja-JP" alt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（</a:t>
            </a:r>
            <a:r>
              <a:rPr lang="en-US" altLang="ja-JP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~</a:t>
            </a:r>
            <a:r>
              <a:rPr lang="en-US" altLang="ja-JP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1000</a:t>
            </a:r>
            <a:r>
              <a:rPr lang="ja-JP" alt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ja-JP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sq. </a:t>
            </a:r>
            <a:r>
              <a:rPr lang="en-US" altLang="ja-JP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arcmin</a:t>
            </a:r>
            <a:r>
              <a:rPr lang="ja-JP" alt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）</a:t>
            </a:r>
            <a:endParaRPr lang="en-US" altLang="ja-JP" sz="3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en-US" altLang="ja-JP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  </a:t>
            </a:r>
            <a:r>
              <a:rPr lang="en-US" altLang="ja-JP" sz="3200" dirty="0" smtClean="0">
                <a:latin typeface="Calibri" pitchFamily="34" charset="0"/>
              </a:rPr>
              <a:t>Dedicated , Single-task  Facility  with Simple optics</a:t>
            </a:r>
            <a:endParaRPr lang="en-US" altLang="ja-JP" sz="3200" dirty="0">
              <a:latin typeface="Calibri" pitchFamily="34" charset="0"/>
            </a:endParaRPr>
          </a:p>
          <a:p>
            <a:r>
              <a:rPr lang="ja-JP" altLang="en-US" sz="3200" dirty="0">
                <a:latin typeface="Calibri" pitchFamily="34" charset="0"/>
              </a:rPr>
              <a:t>●　</a:t>
            </a:r>
            <a:r>
              <a:rPr lang="en-US" altLang="ja-JP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Complementary </a:t>
            </a:r>
            <a:r>
              <a:rPr lang="en-US" altLang="ja-JP" sz="3200" dirty="0" smtClean="0">
                <a:latin typeface="Calibri" pitchFamily="34" charset="0"/>
              </a:rPr>
              <a:t>with TMT (ELTs),</a:t>
            </a:r>
            <a:r>
              <a:rPr lang="ja-JP" altLang="en-US" sz="3200" dirty="0" smtClean="0">
                <a:latin typeface="Calibri" pitchFamily="34" charset="0"/>
              </a:rPr>
              <a:t>  </a:t>
            </a:r>
            <a:r>
              <a:rPr lang="en-US" altLang="ja-JP" sz="3200" dirty="0" smtClean="0">
                <a:latin typeface="Calibri" pitchFamily="34" charset="0"/>
              </a:rPr>
              <a:t>JWST,  SPICA,  Subaru [HSC]</a:t>
            </a:r>
            <a:endParaRPr lang="ja-JP" altLang="en-US" sz="3200" dirty="0">
              <a:solidFill>
                <a:srgbClr val="F97101"/>
              </a:solidFill>
              <a:latin typeface="Calibri" pitchFamily="34" charset="0"/>
            </a:endParaRPr>
          </a:p>
        </p:txBody>
      </p:sp>
      <p:grpSp>
        <p:nvGrpSpPr>
          <p:cNvPr id="80" name="グループ化 79"/>
          <p:cNvGrpSpPr/>
          <p:nvPr/>
        </p:nvGrpSpPr>
        <p:grpSpPr>
          <a:xfrm>
            <a:off x="499962" y="19859624"/>
            <a:ext cx="9979335" cy="3643338"/>
            <a:chOff x="714276" y="18573740"/>
            <a:chExt cx="9979335" cy="3357586"/>
          </a:xfrm>
        </p:grpSpPr>
        <p:sp>
          <p:nvSpPr>
            <p:cNvPr id="42" name="角丸四角形 41"/>
            <p:cNvSpPr/>
            <p:nvPr/>
          </p:nvSpPr>
          <p:spPr bwMode="auto">
            <a:xfrm>
              <a:off x="785714" y="18573740"/>
              <a:ext cx="9644130" cy="335758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71" name="Rectangle 2"/>
            <p:cNvSpPr>
              <a:spLocks noChangeArrowheads="1"/>
            </p:cNvSpPr>
            <p:nvPr/>
          </p:nvSpPr>
          <p:spPr bwMode="auto">
            <a:xfrm>
              <a:off x="714276" y="21002632"/>
              <a:ext cx="997933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indent="255588" eaLnBrk="0" hangingPunct="0">
                <a:defRPr/>
              </a:pPr>
              <a:r>
                <a:rPr lang="en-US" sz="2400" b="1" dirty="0" smtClean="0"/>
                <a:t>[3] </a:t>
              </a:r>
              <a:r>
                <a:rPr lang="en-US" sz="24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Extensive study of galaxy formation and evolution </a:t>
              </a:r>
            </a:p>
            <a:p>
              <a:pPr indent="255588" eaLnBrk="0" hangingPunct="0">
                <a:defRPr/>
              </a:pPr>
              <a:r>
                <a:rPr lang="en-US" sz="24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utilizing the unique wide-area NIR observations</a:t>
              </a:r>
              <a:endParaRPr lang="ja-JP" altLang="en-US" dirty="0">
                <a:solidFill>
                  <a:srgbClr val="00B050"/>
                </a:solidFill>
                <a:latin typeface="Verdana" pitchFamily="34" charset="0"/>
                <a:cs typeface="Verdana" pitchFamily="34" charset="0"/>
              </a:endParaRPr>
            </a:p>
          </p:txBody>
        </p:sp>
        <p:sp>
          <p:nvSpPr>
            <p:cNvPr id="72" name="テキスト ボックス 7"/>
            <p:cNvSpPr txBox="1">
              <a:spLocks noChangeArrowheads="1"/>
            </p:cNvSpPr>
            <p:nvPr/>
          </p:nvSpPr>
          <p:spPr bwMode="auto">
            <a:xfrm>
              <a:off x="714276" y="18774174"/>
              <a:ext cx="845968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indent="255588"/>
              <a:r>
                <a:rPr lang="en-US" sz="2400" b="1" dirty="0" smtClean="0"/>
                <a:t>[1]</a:t>
              </a:r>
              <a:r>
                <a:rPr lang="ja-JP" altLang="en-US" sz="2400" dirty="0" smtClean="0">
                  <a:latin typeface="Verdana" pitchFamily="34" charset="0"/>
                </a:rPr>
                <a:t>  </a:t>
              </a:r>
              <a:r>
                <a:rPr lang="en-US" altLang="ja-JP" sz="2400" b="1" dirty="0" smtClean="0">
                  <a:latin typeface="Verdana" pitchFamily="34" charset="0"/>
                </a:rPr>
                <a:t>Discovery of the </a:t>
              </a:r>
              <a:r>
                <a:rPr lang="en-US" altLang="ja-JP" sz="2400" b="1" dirty="0" smtClean="0">
                  <a:solidFill>
                    <a:srgbClr val="FF0066"/>
                  </a:solidFill>
                  <a:latin typeface="Verdana" pitchFamily="34" charset="0"/>
                </a:rPr>
                <a:t>First Generation Objects</a:t>
              </a:r>
            </a:p>
            <a:p>
              <a:pPr indent="255588"/>
              <a:r>
                <a:rPr lang="en-US" altLang="ja-JP" sz="2400" b="1" dirty="0" smtClean="0">
                  <a:solidFill>
                    <a:srgbClr val="0070C0"/>
                  </a:solidFill>
                  <a:latin typeface="Verdana" pitchFamily="34" charset="0"/>
                </a:rPr>
                <a:t>     </a:t>
              </a:r>
              <a:r>
                <a:rPr lang="en-US" altLang="ja-JP" sz="2400" b="1" dirty="0" smtClean="0">
                  <a:solidFill>
                    <a:srgbClr val="FF0066"/>
                  </a:solidFill>
                  <a:latin typeface="Verdana" pitchFamily="34" charset="0"/>
                </a:rPr>
                <a:t>in very distant and early universe.</a:t>
              </a:r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1007072" y="19645310"/>
              <a:ext cx="9422772" cy="1200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[2] </a:t>
              </a:r>
              <a:r>
                <a:rPr lang="en-US" sz="24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Study of the expansion history of the universe </a:t>
              </a:r>
            </a:p>
            <a:p>
              <a:r>
                <a:rPr lang="en-US" sz="24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and properties of dark energy by using </a:t>
              </a:r>
              <a:r>
                <a:rPr lang="en-US" sz="2400" b="1" dirty="0" smtClean="0">
                  <a:solidFill>
                    <a:srgbClr val="FF00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type-</a:t>
              </a:r>
              <a:r>
                <a:rPr lang="en-US" sz="2400" b="1" dirty="0" err="1" smtClean="0">
                  <a:solidFill>
                    <a:srgbClr val="FF00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Ia</a:t>
              </a:r>
              <a:r>
                <a:rPr lang="en-US" sz="24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</a:p>
            <a:p>
              <a:r>
                <a:rPr lang="en-US" sz="24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supernovae luminosity </a:t>
              </a:r>
              <a:r>
                <a:rPr lang="en-US" sz="2400" b="1" dirty="0" smtClean="0">
                  <a:solidFill>
                    <a:srgbClr val="FF00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at rest-frame NIR wavelength</a:t>
              </a:r>
              <a:endParaRPr lang="ja-JP" altLang="en-US" sz="2400" dirty="0">
                <a:solidFill>
                  <a:srgbClr val="FF00FF"/>
                </a:solidFill>
                <a:latin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75" name="グループ化 74"/>
          <p:cNvGrpSpPr/>
          <p:nvPr/>
        </p:nvGrpSpPr>
        <p:grpSpPr>
          <a:xfrm>
            <a:off x="21788486" y="357054"/>
            <a:ext cx="7046363" cy="624964"/>
            <a:chOff x="785786" y="5929330"/>
            <a:chExt cx="7332115" cy="547062"/>
          </a:xfrm>
        </p:grpSpPr>
        <p:pic>
          <p:nvPicPr>
            <p:cNvPr id="76" name="Picture 2" descr="D:\仙台研究\WISH\学会\kensaku.bmp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85786" y="5929330"/>
              <a:ext cx="7332115" cy="5016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77" name="テキスト ボックス 76"/>
            <p:cNvSpPr txBox="1"/>
            <p:nvPr/>
          </p:nvSpPr>
          <p:spPr>
            <a:xfrm>
              <a:off x="1060449" y="6014727"/>
              <a:ext cx="20297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err="1" smtClean="0"/>
                <a:t>wishmission</a:t>
              </a:r>
              <a:endParaRPr kumimoji="1" lang="ja-JP" altLang="en-US" sz="2400" b="1" dirty="0"/>
            </a:p>
          </p:txBody>
        </p:sp>
      </p:grpSp>
      <p:sp>
        <p:nvSpPr>
          <p:cNvPr id="85" name="テキスト ボックス 84"/>
          <p:cNvSpPr txBox="1"/>
          <p:nvPr/>
        </p:nvSpPr>
        <p:spPr>
          <a:xfrm>
            <a:off x="12572984" y="15859096"/>
            <a:ext cx="19303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WISH</a:t>
            </a:r>
          </a:p>
          <a:p>
            <a:r>
              <a:rPr kumimoji="1" lang="en-US" altLang="ja-JP" dirty="0" smtClean="0"/>
              <a:t>Survey Plan</a:t>
            </a: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11358538" y="27432052"/>
            <a:ext cx="2863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Tentative plan for the WISH </a:t>
            </a:r>
          </a:p>
          <a:p>
            <a:r>
              <a:rPr kumimoji="1" lang="en-US" altLang="ja-JP" sz="1800" dirty="0" smtClean="0"/>
              <a:t>band-pass</a:t>
            </a:r>
            <a:r>
              <a:rPr lang="en-US" altLang="ja-JP" sz="1800" dirty="0" smtClean="0"/>
              <a:t> filters</a:t>
            </a:r>
            <a:endParaRPr kumimoji="1" lang="ja-JP" altLang="en-US" sz="1800" dirty="0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15859132" y="19716748"/>
            <a:ext cx="10144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 smtClean="0"/>
              <a:t>IV. WISH Development</a:t>
            </a: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15787694" y="28503622"/>
            <a:ext cx="3655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Large-area filter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exchange system</a:t>
            </a:r>
          </a:p>
          <a:p>
            <a:r>
              <a:rPr kumimoji="1" lang="en-US" altLang="ja-JP" sz="2000" dirty="0" smtClean="0"/>
              <a:t>(warm </a:t>
            </a:r>
            <a:r>
              <a:rPr lang="en-US" altLang="ja-JP" sz="2000" dirty="0" smtClean="0"/>
              <a:t>test </a:t>
            </a:r>
            <a:r>
              <a:rPr kumimoji="1" lang="en-US" altLang="ja-JP" sz="2000" dirty="0" smtClean="0"/>
              <a:t>for sliding system)</a:t>
            </a: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15787694" y="38504942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/>
              <a:t>HIIA rocket is assumed for the</a:t>
            </a:r>
          </a:p>
          <a:p>
            <a:r>
              <a:rPr lang="en-US" altLang="ja-JP" sz="1800" dirty="0" smtClean="0"/>
              <a:t>Launcher. WISH fits for HIIA Dual Launch</a:t>
            </a: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0002536" y="39309396"/>
            <a:ext cx="3775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S-E L2 Orbit  from JAXA SPICA web page</a:t>
            </a:r>
            <a:endParaRPr kumimoji="1" lang="ja-JP" altLang="en-US" sz="1600" dirty="0"/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18930966" y="36861868"/>
            <a:ext cx="41857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Sun-Earth L2 Orbit is selected for realizing</a:t>
            </a:r>
          </a:p>
          <a:p>
            <a:r>
              <a:rPr lang="en-US" altLang="ja-JP" sz="1800" dirty="0" smtClean="0"/>
              <a:t>the stable temperature environment</a:t>
            </a:r>
          </a:p>
          <a:p>
            <a:r>
              <a:rPr lang="en-US" altLang="ja-JP" sz="1800" dirty="0" smtClean="0"/>
              <a:t>f</a:t>
            </a:r>
            <a:r>
              <a:rPr kumimoji="1" lang="en-US" altLang="ja-JP" sz="1800" dirty="0" smtClean="0"/>
              <a:t>or passive cooling </a:t>
            </a:r>
            <a:endParaRPr kumimoji="1" lang="ja-JP" altLang="en-US" sz="1800" dirty="0"/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25146072" y="32919491"/>
            <a:ext cx="1977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Weight budget</a:t>
            </a:r>
            <a:endParaRPr kumimoji="1" lang="ja-JP" altLang="en-US" sz="2400" dirty="0"/>
          </a:p>
        </p:txBody>
      </p:sp>
      <p:sp>
        <p:nvSpPr>
          <p:cNvPr id="97" name="正方形/長方形 96"/>
          <p:cNvSpPr/>
          <p:nvPr/>
        </p:nvSpPr>
        <p:spPr>
          <a:xfrm>
            <a:off x="1500094" y="3286008"/>
            <a:ext cx="26783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1" dirty="0" smtClean="0">
                <a:solidFill>
                  <a:srgbClr val="339933"/>
                </a:solidFill>
              </a:rPr>
              <a:t>　　　　　　　　　　　　　　　　</a:t>
            </a:r>
            <a:r>
              <a:rPr lang="en-US" altLang="ja-JP" sz="4400" b="1" dirty="0" smtClean="0">
                <a:solidFill>
                  <a:srgbClr val="339933"/>
                </a:solidFill>
              </a:rPr>
              <a:t>Toru </a:t>
            </a:r>
            <a:r>
              <a:rPr lang="en-US" altLang="ja-JP" sz="4400" b="1" dirty="0" smtClean="0">
                <a:solidFill>
                  <a:srgbClr val="339933"/>
                </a:solidFill>
              </a:rPr>
              <a:t>Yamada (Tohoku University)</a:t>
            </a:r>
            <a:endParaRPr lang="en-US" altLang="ja-JP" sz="4000" b="1" dirty="0" smtClean="0">
              <a:solidFill>
                <a:srgbClr val="339933"/>
              </a:solidFill>
            </a:endParaRPr>
          </a:p>
          <a:p>
            <a:r>
              <a:rPr lang="en-US" altLang="ja-JP" sz="3200" b="1" dirty="0" smtClean="0">
                <a:solidFill>
                  <a:srgbClr val="339933"/>
                </a:solidFill>
              </a:rPr>
              <a:t>     WISH</a:t>
            </a:r>
            <a:r>
              <a:rPr lang="ja-JP" altLang="en-US" sz="3200" b="1" dirty="0" smtClean="0">
                <a:solidFill>
                  <a:srgbClr val="339933"/>
                </a:solidFill>
              </a:rPr>
              <a:t> </a:t>
            </a:r>
            <a:r>
              <a:rPr lang="en-US" altLang="ja-JP" sz="3200" b="1" dirty="0" smtClean="0">
                <a:solidFill>
                  <a:srgbClr val="339933"/>
                </a:solidFill>
              </a:rPr>
              <a:t>team</a:t>
            </a:r>
            <a:r>
              <a:rPr lang="ja-JP" altLang="en-US" sz="3200" b="1" dirty="0" smtClean="0">
                <a:solidFill>
                  <a:srgbClr val="339933"/>
                </a:solidFill>
              </a:rPr>
              <a:t>：　</a:t>
            </a:r>
            <a:r>
              <a:rPr lang="en-US" sz="3200" b="1" dirty="0" err="1" smtClean="0">
                <a:solidFill>
                  <a:srgbClr val="339933"/>
                </a:solidFill>
              </a:rPr>
              <a:t>Ikuru</a:t>
            </a:r>
            <a:r>
              <a:rPr lang="en-US" sz="3200" b="1" dirty="0" smtClean="0">
                <a:solidFill>
                  <a:srgbClr val="339933"/>
                </a:solidFill>
              </a:rPr>
              <a:t> Iwata, </a:t>
            </a:r>
            <a:r>
              <a:rPr lang="en-US" sz="3200" b="1" dirty="0" err="1" smtClean="0">
                <a:solidFill>
                  <a:srgbClr val="339933"/>
                </a:solidFill>
              </a:rPr>
              <a:t>Saku</a:t>
            </a:r>
            <a:r>
              <a:rPr lang="en-US" sz="3200" b="1" dirty="0" smtClean="0">
                <a:solidFill>
                  <a:srgbClr val="339933"/>
                </a:solidFill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</a:rPr>
              <a:t>Tsuneta</a:t>
            </a:r>
            <a:r>
              <a:rPr lang="en-US" sz="3200" b="1" dirty="0" smtClean="0">
                <a:solidFill>
                  <a:srgbClr val="339933"/>
                </a:solidFill>
              </a:rPr>
              <a:t>, Tomoki </a:t>
            </a:r>
            <a:r>
              <a:rPr lang="en-US" sz="3200" b="1" dirty="0" err="1" smtClean="0">
                <a:solidFill>
                  <a:srgbClr val="339933"/>
                </a:solidFill>
              </a:rPr>
              <a:t>Morokuma</a:t>
            </a:r>
            <a:r>
              <a:rPr lang="en-US" sz="3200" b="1" dirty="0" smtClean="0">
                <a:solidFill>
                  <a:srgbClr val="339933"/>
                </a:solidFill>
              </a:rPr>
              <a:t>, Tadayuki Kodama, Yutaka Komiyama (NAOJ),  </a:t>
            </a:r>
            <a:r>
              <a:rPr lang="en-US" sz="3200" b="1" dirty="0" err="1" smtClean="0">
                <a:solidFill>
                  <a:srgbClr val="339933"/>
                </a:solidFill>
              </a:rPr>
              <a:t>Chihiro</a:t>
            </a:r>
            <a:r>
              <a:rPr lang="en-US" sz="3200" b="1" dirty="0" smtClean="0">
                <a:solidFill>
                  <a:srgbClr val="339933"/>
                </a:solidFill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</a:rPr>
              <a:t>Tokoku</a:t>
            </a:r>
            <a:r>
              <a:rPr lang="en-US" sz="3200" b="1" dirty="0" smtClean="0">
                <a:solidFill>
                  <a:srgbClr val="339933"/>
                </a:solidFill>
              </a:rPr>
              <a:t> (Tohoku University)</a:t>
            </a:r>
          </a:p>
          <a:p>
            <a:r>
              <a:rPr lang="en-US" sz="3200" b="1" dirty="0" smtClean="0">
                <a:solidFill>
                  <a:srgbClr val="339933"/>
                </a:solidFill>
              </a:rPr>
              <a:t>     Hideo </a:t>
            </a:r>
            <a:r>
              <a:rPr lang="en-US" sz="3200" b="1" dirty="0" err="1" smtClean="0">
                <a:solidFill>
                  <a:srgbClr val="339933"/>
                </a:solidFill>
              </a:rPr>
              <a:t>Matsuhara</a:t>
            </a:r>
            <a:r>
              <a:rPr lang="en-US" sz="3200" b="1" dirty="0" smtClean="0">
                <a:solidFill>
                  <a:srgbClr val="339933"/>
                </a:solidFill>
              </a:rPr>
              <a:t>, </a:t>
            </a:r>
            <a:r>
              <a:rPr lang="en-US" sz="3200" b="1" dirty="0" err="1" smtClean="0">
                <a:solidFill>
                  <a:srgbClr val="339933"/>
                </a:solidFill>
              </a:rPr>
              <a:t>Takehiko</a:t>
            </a:r>
            <a:r>
              <a:rPr lang="en-US" sz="3200" b="1" dirty="0" smtClean="0">
                <a:solidFill>
                  <a:srgbClr val="339933"/>
                </a:solidFill>
              </a:rPr>
              <a:t> </a:t>
            </a:r>
            <a:r>
              <a:rPr lang="en-US" sz="3200" b="1" dirty="0" smtClean="0">
                <a:solidFill>
                  <a:srgbClr val="339933"/>
                </a:solidFill>
              </a:rPr>
              <a:t>Wada, </a:t>
            </a:r>
            <a:r>
              <a:rPr lang="en-US" sz="3200" b="1" dirty="0" err="1" smtClean="0">
                <a:solidFill>
                  <a:srgbClr val="339933"/>
                </a:solidFill>
              </a:rPr>
              <a:t>Shinki</a:t>
            </a:r>
            <a:r>
              <a:rPr lang="en-US" sz="3200" b="1" dirty="0" smtClean="0">
                <a:solidFill>
                  <a:srgbClr val="339933"/>
                </a:solidFill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</a:rPr>
              <a:t>Oyabu</a:t>
            </a:r>
            <a:r>
              <a:rPr lang="en-US" sz="3200" b="1" dirty="0" smtClean="0">
                <a:solidFill>
                  <a:srgbClr val="339933"/>
                </a:solidFill>
              </a:rPr>
              <a:t> </a:t>
            </a:r>
            <a:r>
              <a:rPr lang="en-US" sz="3200" b="1" dirty="0" smtClean="0">
                <a:solidFill>
                  <a:srgbClr val="339933"/>
                </a:solidFill>
              </a:rPr>
              <a:t>(ISAS JAXA), Nobuyuki Kawai (TITEC), </a:t>
            </a:r>
            <a:r>
              <a:rPr lang="en-US" sz="3200" b="1" dirty="0" err="1" smtClean="0">
                <a:solidFill>
                  <a:srgbClr val="339933"/>
                </a:solidFill>
              </a:rPr>
              <a:t>Kouji</a:t>
            </a:r>
            <a:r>
              <a:rPr lang="en-US" sz="3200" b="1" dirty="0" smtClean="0">
                <a:solidFill>
                  <a:srgbClr val="339933"/>
                </a:solidFill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</a:rPr>
              <a:t>Ohta</a:t>
            </a:r>
            <a:r>
              <a:rPr lang="en-US" sz="3200" b="1" dirty="0" smtClean="0">
                <a:solidFill>
                  <a:srgbClr val="339933"/>
                </a:solidFill>
              </a:rPr>
              <a:t>, Kiyoto Yabe (Kyoto University), </a:t>
            </a:r>
          </a:p>
          <a:p>
            <a:r>
              <a:rPr lang="en-US" sz="3200" b="1" dirty="0" smtClean="0">
                <a:solidFill>
                  <a:srgbClr val="339933"/>
                </a:solidFill>
              </a:rPr>
              <a:t>     Mamoru </a:t>
            </a:r>
            <a:r>
              <a:rPr lang="en-US" sz="3200" b="1" dirty="0" err="1" smtClean="0">
                <a:solidFill>
                  <a:srgbClr val="339933"/>
                </a:solidFill>
              </a:rPr>
              <a:t>Doi</a:t>
            </a:r>
            <a:r>
              <a:rPr lang="en-US" sz="3200" b="1" dirty="0" smtClean="0">
                <a:solidFill>
                  <a:srgbClr val="339933"/>
                </a:solidFill>
              </a:rPr>
              <a:t>, Naoki Yasuda,  (University of Tokyo),  </a:t>
            </a:r>
            <a:r>
              <a:rPr lang="en-US" sz="3200" b="1" dirty="0" err="1" smtClean="0">
                <a:solidFill>
                  <a:srgbClr val="339933"/>
                </a:solidFill>
              </a:rPr>
              <a:t>Tomo</a:t>
            </a:r>
            <a:r>
              <a:rPr lang="en-US" sz="3200" b="1" dirty="0" smtClean="0">
                <a:solidFill>
                  <a:srgbClr val="339933"/>
                </a:solidFill>
              </a:rPr>
              <a:t> </a:t>
            </a:r>
            <a:r>
              <a:rPr lang="en-US" sz="3200" b="1" dirty="0" err="1" smtClean="0">
                <a:solidFill>
                  <a:srgbClr val="339933"/>
                </a:solidFill>
              </a:rPr>
              <a:t>Goto</a:t>
            </a:r>
            <a:r>
              <a:rPr lang="en-US" sz="3200" b="1" dirty="0" smtClean="0">
                <a:solidFill>
                  <a:srgbClr val="339933"/>
                </a:solidFill>
              </a:rPr>
              <a:t> (UH), Yuji Ikeda (</a:t>
            </a:r>
            <a:r>
              <a:rPr lang="en-US" sz="3200" b="1" dirty="0" err="1" smtClean="0">
                <a:solidFill>
                  <a:srgbClr val="339933"/>
                </a:solidFill>
              </a:rPr>
              <a:t>Photcoding</a:t>
            </a:r>
            <a:r>
              <a:rPr lang="en-US" sz="3200" b="1" dirty="0" smtClean="0">
                <a:solidFill>
                  <a:srgbClr val="339933"/>
                </a:solidFill>
              </a:rPr>
              <a:t>), Satoru </a:t>
            </a:r>
            <a:r>
              <a:rPr lang="en-US" sz="3200" b="1" dirty="0" err="1" smtClean="0">
                <a:solidFill>
                  <a:srgbClr val="339933"/>
                </a:solidFill>
              </a:rPr>
              <a:t>Iwamura</a:t>
            </a:r>
            <a:r>
              <a:rPr lang="en-US" sz="3200" b="1" dirty="0" smtClean="0">
                <a:solidFill>
                  <a:srgbClr val="339933"/>
                </a:solidFill>
              </a:rPr>
              <a:t> (MRJ)</a:t>
            </a:r>
            <a:endParaRPr lang="en-US" altLang="ja-JP" sz="3200" b="1" dirty="0" smtClean="0">
              <a:solidFill>
                <a:srgbClr val="339933"/>
              </a:solidFill>
            </a:endParaRPr>
          </a:p>
        </p:txBody>
      </p:sp>
      <p:graphicFrame>
        <p:nvGraphicFramePr>
          <p:cNvPr id="109" name="表 108"/>
          <p:cNvGraphicFramePr>
            <a:graphicFrameLocks noGrp="1"/>
          </p:cNvGraphicFramePr>
          <p:nvPr/>
        </p:nvGraphicFramePr>
        <p:xfrm>
          <a:off x="714276" y="31718332"/>
          <a:ext cx="6143668" cy="7031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4163"/>
                <a:gridCol w="3569505"/>
              </a:tblGrid>
              <a:tr h="360541">
                <a:tc>
                  <a:txBody>
                    <a:bodyPr/>
                    <a:lstStyle/>
                    <a:p>
                      <a:r>
                        <a:rPr kumimoji="1" lang="en-US" altLang="ja-JP" sz="1400" baseline="0" dirty="0" smtClean="0"/>
                        <a:t>  ITEM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Comments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373586">
                <a:tc gridSpan="2"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7030A0"/>
                          </a:solidFill>
                        </a:rPr>
                        <a:t>Telescope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3586">
                <a:tc>
                  <a:txBody>
                    <a:bodyPr/>
                    <a:lstStyle/>
                    <a:p>
                      <a:r>
                        <a:rPr lang="en-US" sz="1600" dirty="0"/>
                        <a:t>Primary Mirror Diameter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1.5m, 80-100K</a:t>
                      </a:r>
                      <a:endParaRPr lang="en-US" sz="1600" dirty="0"/>
                    </a:p>
                  </a:txBody>
                  <a:tcPr anchor="ctr"/>
                </a:tc>
              </a:tr>
              <a:tr h="373586">
                <a:tc>
                  <a:txBody>
                    <a:bodyPr/>
                    <a:lstStyle/>
                    <a:p>
                      <a:r>
                        <a:rPr lang="en-US" sz="1600" dirty="0"/>
                        <a:t>Wavelength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1-5μ</a:t>
                      </a:r>
                      <a:r>
                        <a:rPr lang="en-US" sz="1600" dirty="0"/>
                        <a:t>m</a:t>
                      </a:r>
                    </a:p>
                  </a:txBody>
                  <a:tcPr anchor="ctr"/>
                </a:tc>
              </a:tr>
              <a:tr h="373586">
                <a:tc>
                  <a:txBody>
                    <a:bodyPr/>
                    <a:lstStyle/>
                    <a:p>
                      <a:r>
                        <a:rPr lang="en-US" sz="1600" dirty="0"/>
                        <a:t>Field of View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∼1,000 arcmin</a:t>
                      </a:r>
                      <a:r>
                        <a:rPr lang="en-US" sz="1600" baseline="30000" dirty="0"/>
                        <a:t>2</a:t>
                      </a:r>
                      <a:r>
                        <a:rPr lang="en-US" sz="1600" dirty="0"/>
                        <a:t> (or 35' diameter)</a:t>
                      </a:r>
                    </a:p>
                  </a:txBody>
                  <a:tcPr anchor="ctr"/>
                </a:tc>
              </a:tr>
              <a:tr h="373586">
                <a:tc>
                  <a:txBody>
                    <a:bodyPr/>
                    <a:lstStyle/>
                    <a:p>
                      <a:r>
                        <a:rPr lang="en-US" sz="1600" dirty="0"/>
                        <a:t>Focal Plane Temperature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&lt;80K, </a:t>
                      </a:r>
                      <a:r>
                        <a:rPr lang="en-US" sz="1600" dirty="0"/>
                        <a:t>Passive Cooling</a:t>
                      </a:r>
                    </a:p>
                  </a:txBody>
                  <a:tcPr anchor="ctr"/>
                </a:tc>
              </a:tr>
              <a:tr h="373586">
                <a:tc gridSpan="2"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7030A0"/>
                          </a:solidFill>
                        </a:rPr>
                        <a:t>Wide-Field Near-IR Camera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3586">
                <a:tc>
                  <a:txBody>
                    <a:bodyPr/>
                    <a:lstStyle/>
                    <a:p>
                      <a:r>
                        <a:rPr lang="en-US" sz="1600" dirty="0"/>
                        <a:t>Detector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HgCdTe</a:t>
                      </a:r>
                      <a:r>
                        <a:rPr lang="en-US" sz="1600" dirty="0"/>
                        <a:t> (18</a:t>
                      </a:r>
                      <a:r>
                        <a:rPr lang="el-GR" sz="1600" dirty="0"/>
                        <a:t>μ</a:t>
                      </a:r>
                      <a:r>
                        <a:rPr lang="en-US" sz="1600" dirty="0"/>
                        <a:t>m/pixel is assumed)</a:t>
                      </a:r>
                    </a:p>
                  </a:txBody>
                  <a:tcPr anchor="ctr"/>
                </a:tc>
              </a:tr>
              <a:tr h="373586">
                <a:tc>
                  <a:txBody>
                    <a:bodyPr/>
                    <a:lstStyle/>
                    <a:p>
                      <a:r>
                        <a:rPr lang="en-US" sz="1600" dirty="0"/>
                        <a:t>Sampling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0.15"/pix</a:t>
                      </a:r>
                    </a:p>
                  </a:txBody>
                  <a:tcPr anchor="ctr"/>
                </a:tc>
              </a:tr>
              <a:tr h="373586">
                <a:tc>
                  <a:txBody>
                    <a:bodyPr/>
                    <a:lstStyle/>
                    <a:p>
                      <a:r>
                        <a:rPr lang="en-US" sz="1600" dirty="0"/>
                        <a:t>Operation Temperature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40K</a:t>
                      </a:r>
                      <a:r>
                        <a:rPr lang="en-US" sz="1600" dirty="0"/>
                        <a:t>, Passive Cooling</a:t>
                      </a:r>
                    </a:p>
                  </a:txBody>
                  <a:tcPr anchor="ctr"/>
                </a:tc>
              </a:tr>
              <a:tr h="681245">
                <a:tc>
                  <a:txBody>
                    <a:bodyPr/>
                    <a:lstStyle/>
                    <a:p>
                      <a:r>
                        <a:rPr lang="en-US" sz="1600" dirty="0"/>
                        <a:t>Filters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 broad-band filters covering 1μm to 5μm,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Narrow-band filters or </a:t>
                      </a:r>
                      <a:r>
                        <a:rPr lang="en-US" sz="1600" dirty="0" err="1"/>
                        <a:t>slitless</a:t>
                      </a:r>
                      <a:r>
                        <a:rPr lang="en-US" sz="1600" dirty="0"/>
                        <a:t> spectroscopy (TBD)</a:t>
                      </a:r>
                    </a:p>
                  </a:txBody>
                  <a:tcPr anchor="ctr"/>
                </a:tc>
              </a:tr>
              <a:tr h="373586">
                <a:tc gridSpan="2"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7030A0"/>
                          </a:solidFill>
                        </a:rPr>
                        <a:t>Spacecraft / Launcher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3586">
                <a:tc>
                  <a:txBody>
                    <a:bodyPr/>
                    <a:lstStyle/>
                    <a:p>
                      <a:r>
                        <a:rPr lang="en-US" sz="1600" dirty="0"/>
                        <a:t>Orbit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SE-L2 </a:t>
                      </a:r>
                    </a:p>
                  </a:txBody>
                  <a:tcPr anchor="ctr"/>
                </a:tc>
              </a:tr>
              <a:tr h="373586">
                <a:tc>
                  <a:txBody>
                    <a:bodyPr/>
                    <a:lstStyle/>
                    <a:p>
                      <a:r>
                        <a:rPr lang="en-US" sz="1600" dirty="0"/>
                        <a:t>Rocket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HII-A 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 anchor="ctr"/>
                </a:tc>
              </a:tr>
              <a:tr h="373586">
                <a:tc>
                  <a:txBody>
                    <a:bodyPr/>
                    <a:lstStyle/>
                    <a:p>
                      <a:r>
                        <a:rPr lang="en-US" sz="1600" dirty="0"/>
                        <a:t>Total Weight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1.3t (matched to HII-A dual launch)</a:t>
                      </a:r>
                    </a:p>
                  </a:txBody>
                  <a:tcPr anchor="ctr"/>
                </a:tc>
              </a:tr>
              <a:tr h="373586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Others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3586">
                <a:tc>
                  <a:txBody>
                    <a:bodyPr/>
                    <a:lstStyle/>
                    <a:p>
                      <a:r>
                        <a:rPr lang="en-US" sz="1600" dirty="0"/>
                        <a:t>Mission Lifetime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∼5 years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0" name="テキスト ボックス 109"/>
          <p:cNvSpPr txBox="1"/>
          <p:nvPr/>
        </p:nvSpPr>
        <p:spPr>
          <a:xfrm>
            <a:off x="27932154" y="428488"/>
            <a:ext cx="880369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click</a:t>
            </a:r>
            <a:endParaRPr kumimoji="1" lang="ja-JP" altLang="en-US" dirty="0"/>
          </a:p>
        </p:txBody>
      </p:sp>
      <p:pic>
        <p:nvPicPr>
          <p:cNvPr id="1025" name="Picture 1" descr="D:\仙台研究\WISH\イラスト\wish_m31_2b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430504" y="9786866"/>
            <a:ext cx="12858840" cy="9318342"/>
          </a:xfrm>
          <a:prstGeom prst="rect">
            <a:avLst/>
          </a:prstGeom>
          <a:noFill/>
        </p:spPr>
      </p:pic>
      <p:graphicFrame>
        <p:nvGraphicFramePr>
          <p:cNvPr id="113" name="表 112"/>
          <p:cNvGraphicFramePr>
            <a:graphicFrameLocks noGrp="1"/>
          </p:cNvGraphicFramePr>
          <p:nvPr/>
        </p:nvGraphicFramePr>
        <p:xfrm>
          <a:off x="642837" y="26074730"/>
          <a:ext cx="10001320" cy="1905012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tx2"/>
                  </a:outerShdw>
                </a:effectLst>
              </a:tblPr>
              <a:tblGrid>
                <a:gridCol w="2928959"/>
                <a:gridCol w="1714512"/>
                <a:gridCol w="1643074"/>
                <a:gridCol w="1714512"/>
                <a:gridCol w="2000263"/>
              </a:tblGrid>
              <a:tr h="476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2200" kern="100" dirty="0" err="1" smtClean="0">
                          <a:latin typeface="Verdana"/>
                          <a:ea typeface="Verdana"/>
                          <a:cs typeface="Times New Roman"/>
                        </a:rPr>
                        <a:t>Redshift</a:t>
                      </a:r>
                      <a:endParaRPr lang="ja-JP" sz="2200" kern="10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2819" marR="62819" marT="62819" marB="62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kern="100" dirty="0" smtClean="0">
                          <a:latin typeface="Verdana"/>
                          <a:ea typeface="Verdana"/>
                          <a:cs typeface="Times New Roman"/>
                        </a:rPr>
                        <a:t>(</a:t>
                      </a:r>
                      <a:r>
                        <a:rPr lang="en-US" sz="2200" kern="100" dirty="0">
                          <a:latin typeface="Verdana"/>
                          <a:ea typeface="Verdana"/>
                          <a:cs typeface="Times New Roman"/>
                        </a:rPr>
                        <a:t>A)</a:t>
                      </a:r>
                      <a:endParaRPr lang="ja-JP" sz="2200" kern="10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2819" marR="62819" marT="62819" marB="62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kern="100" dirty="0" smtClean="0">
                          <a:latin typeface="Verdana"/>
                          <a:ea typeface="Verdana"/>
                          <a:cs typeface="Times New Roman"/>
                        </a:rPr>
                        <a:t>(</a:t>
                      </a:r>
                      <a:r>
                        <a:rPr lang="en-US" sz="2200" kern="100" dirty="0">
                          <a:latin typeface="Verdana"/>
                          <a:ea typeface="Verdana"/>
                          <a:cs typeface="Times New Roman"/>
                        </a:rPr>
                        <a:t>B)</a:t>
                      </a:r>
                      <a:endParaRPr lang="ja-JP" sz="2200" kern="10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2819" marR="62819" marT="62819" marB="62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100" dirty="0" smtClean="0">
                          <a:latin typeface="Verdana"/>
                          <a:ea typeface="Verdana"/>
                          <a:cs typeface="Times New Roman"/>
                        </a:rPr>
                        <a:t>(</a:t>
                      </a:r>
                      <a:r>
                        <a:rPr lang="en-US" sz="2200" kern="100" dirty="0">
                          <a:latin typeface="Verdana"/>
                          <a:ea typeface="Verdana"/>
                          <a:cs typeface="Times New Roman"/>
                        </a:rPr>
                        <a:t>C)</a:t>
                      </a:r>
                      <a:endParaRPr lang="ja-JP" sz="2200" kern="10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2819" marR="62819" marT="62819" marB="62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200" kern="100" dirty="0" smtClean="0">
                          <a:latin typeface="Verdana"/>
                          <a:ea typeface="Verdana"/>
                          <a:cs typeface="Times New Roman"/>
                        </a:rPr>
                        <a:t>(D)</a:t>
                      </a:r>
                      <a:endParaRPr lang="ja-JP" sz="2200" kern="10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2819" marR="62819" marT="62819" marB="62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2200" kern="100" dirty="0" smtClean="0">
                          <a:latin typeface="Verdana"/>
                          <a:ea typeface="Verdana"/>
                          <a:cs typeface="Times New Roman"/>
                        </a:rPr>
                        <a:t>z=7-8</a:t>
                      </a:r>
                      <a:endParaRPr lang="ja-JP" sz="2200" kern="10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2819" marR="62819" marT="62819" marB="62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2200" kern="100" dirty="0" smtClean="0">
                          <a:latin typeface="Verdana"/>
                          <a:ea typeface="Verdana"/>
                          <a:cs typeface="Times New Roman"/>
                        </a:rPr>
                        <a:t>220,000</a:t>
                      </a:r>
                      <a:endParaRPr lang="ja-JP" sz="2200" kern="10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2819" marR="62819" marT="62819" marB="62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ja-JP" altLang="en-US" sz="2200" kern="100" dirty="0" smtClean="0">
                          <a:latin typeface="Verdana"/>
                          <a:ea typeface="Verdana"/>
                          <a:cs typeface="Times New Roman"/>
                        </a:rPr>
                        <a:t>　←</a:t>
                      </a:r>
                      <a:endParaRPr lang="ja-JP" sz="2200" kern="10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2819" marR="62819" marT="62819" marB="62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2200" kern="100" dirty="0" smtClean="0">
                          <a:latin typeface="Verdana"/>
                          <a:ea typeface="Verdana"/>
                          <a:cs typeface="Times New Roman"/>
                        </a:rPr>
                        <a:t>54,000</a:t>
                      </a:r>
                      <a:endParaRPr lang="ja-JP" sz="2200" kern="10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2819" marR="62819" marT="62819" marB="62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2200" kern="100" dirty="0" smtClean="0">
                          <a:latin typeface="Verdana"/>
                          <a:ea typeface="Verdana"/>
                          <a:cs typeface="Times New Roman"/>
                        </a:rPr>
                        <a:t>160,000</a:t>
                      </a:r>
                      <a:endParaRPr lang="ja-JP" sz="2200" kern="10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2819" marR="62819" marT="62819" marB="62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Verdana"/>
                          <a:ea typeface="Verdana"/>
                          <a:cs typeface="Times New Roman"/>
                        </a:rPr>
                        <a:t>z=8-11 (J-drop) </a:t>
                      </a:r>
                      <a:endParaRPr lang="ja-JP" sz="2200" kern="10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2819" marR="62819" marT="62819" marB="62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kern="100" dirty="0" smtClean="0">
                          <a:latin typeface="Verdana"/>
                          <a:ea typeface="Verdana"/>
                          <a:cs typeface="Times New Roman"/>
                        </a:rPr>
                        <a:t>180,000 </a:t>
                      </a:r>
                      <a:endParaRPr lang="ja-JP" sz="2200" kern="10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2819" marR="62819" marT="62819" marB="62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kern="100" dirty="0" smtClean="0">
                          <a:latin typeface="Verdana"/>
                          <a:ea typeface="Verdana"/>
                          <a:cs typeface="Times New Roman"/>
                        </a:rPr>
                        <a:t>26,000 </a:t>
                      </a:r>
                      <a:endParaRPr lang="ja-JP" sz="2200" kern="10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2819" marR="62819" marT="62819" marB="62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2200" kern="100" dirty="0" smtClean="0">
                          <a:latin typeface="Verdana"/>
                          <a:ea typeface="Verdana"/>
                          <a:cs typeface="Times New Roman"/>
                        </a:rPr>
                        <a:t>  1,100</a:t>
                      </a:r>
                      <a:endParaRPr lang="ja-JP" sz="2200" kern="10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2819" marR="62819" marT="62819" marB="62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2200" kern="100" dirty="0" smtClean="0">
                          <a:latin typeface="Verdana"/>
                          <a:ea typeface="Verdana"/>
                          <a:cs typeface="Times New Roman"/>
                        </a:rPr>
                        <a:t> 60,000</a:t>
                      </a:r>
                      <a:endParaRPr lang="ja-JP" sz="2200" kern="10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2819" marR="62819" marT="62819" marB="62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Verdana"/>
                          <a:ea typeface="Verdana"/>
                          <a:cs typeface="Times New Roman"/>
                        </a:rPr>
                        <a:t>z=11-14 (H-drop) </a:t>
                      </a:r>
                      <a:endParaRPr lang="ja-JP" sz="2200" kern="10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2819" marR="62819" marT="62819" marB="62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kern="100" dirty="0" smtClean="0">
                          <a:latin typeface="Verdana"/>
                          <a:ea typeface="Verdana"/>
                          <a:cs typeface="Times New Roman"/>
                        </a:rPr>
                        <a:t>  68,000 </a:t>
                      </a:r>
                      <a:endParaRPr lang="ja-JP" sz="2200" kern="10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2819" marR="62819" marT="62819" marB="62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kern="100" dirty="0" smtClean="0">
                          <a:latin typeface="Verdana"/>
                          <a:ea typeface="Verdana"/>
                          <a:cs typeface="Times New Roman"/>
                        </a:rPr>
                        <a:t>  6,300 </a:t>
                      </a:r>
                      <a:endParaRPr lang="ja-JP" sz="2200" kern="10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2819" marR="62819" marT="62819" marB="62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2200" kern="100" dirty="0" smtClean="0">
                          <a:latin typeface="Verdana"/>
                          <a:ea typeface="Verdana"/>
                          <a:cs typeface="Times New Roman"/>
                        </a:rPr>
                        <a:t>        0</a:t>
                      </a:r>
                      <a:endParaRPr lang="ja-JP" sz="2200" kern="10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2819" marR="62819" marT="62819" marB="62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ja-JP" sz="2200" kern="100" dirty="0" smtClean="0">
                          <a:latin typeface="Verdana"/>
                          <a:ea typeface="Verdana"/>
                          <a:cs typeface="Times New Roman"/>
                        </a:rPr>
                        <a:t>  1,000</a:t>
                      </a:r>
                      <a:endParaRPr lang="ja-JP" sz="2200" kern="10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2819" marR="62819" marT="62819" marB="62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114" name="テキスト ボックス 113"/>
          <p:cNvSpPr txBox="1"/>
          <p:nvPr/>
        </p:nvSpPr>
        <p:spPr>
          <a:xfrm>
            <a:off x="642838" y="23788714"/>
            <a:ext cx="9144064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 smtClean="0"/>
              <a:t>Expected number of the detected 1</a:t>
            </a:r>
            <a:r>
              <a:rPr lang="en-US" altLang="ja-JP" sz="2400" baseline="30000" dirty="0" smtClean="0"/>
              <a:t>st</a:t>
            </a:r>
            <a:r>
              <a:rPr lang="en-US" altLang="ja-JP" sz="2400" dirty="0" smtClean="0"/>
              <a:t> Gen galaxies (in WISH-UDS)</a:t>
            </a:r>
            <a:endParaRPr lang="en-US" altLang="ja-JP" sz="2400" dirty="0" smtClean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 smtClean="0"/>
              <a:t>  </a:t>
            </a:r>
            <a:r>
              <a:rPr lang="en-US" altLang="ja-JP" sz="2000" dirty="0" smtClean="0">
                <a:solidFill>
                  <a:srgbClr val="FF0066"/>
                </a:solidFill>
              </a:rPr>
              <a:t>galaxies brighter than 27AB </a:t>
            </a:r>
            <a:r>
              <a:rPr lang="en-US" altLang="ja-JP" sz="2000" dirty="0" smtClean="0"/>
              <a:t>in their rest-frame UV light</a:t>
            </a:r>
            <a:endParaRPr lang="en-US" altLang="ja-JP" sz="2000" dirty="0" smtClean="0">
              <a:latin typeface="+mn-lt"/>
              <a:ea typeface="+mn-e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  <a:defRPr/>
            </a:pPr>
            <a:r>
              <a:rPr lang="en-US" altLang="ja-JP" sz="2400" dirty="0" smtClean="0">
                <a:latin typeface="+mn-lt"/>
                <a:ea typeface="+mn-ea"/>
              </a:rPr>
              <a:t>No Evolution from z=7 (LF at z=6-7)</a:t>
            </a:r>
            <a:endParaRPr lang="en-US" altLang="ja-JP" sz="2400" dirty="0">
              <a:latin typeface="+mn-lt"/>
              <a:ea typeface="+mn-e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  <a:defRPr/>
            </a:pPr>
            <a:r>
              <a:rPr lang="en-US" altLang="ja-JP" sz="2400" dirty="0">
                <a:latin typeface="+mn-lt"/>
                <a:ea typeface="+mn-ea"/>
              </a:rPr>
              <a:t> </a:t>
            </a:r>
            <a:r>
              <a:rPr lang="en-US" altLang="ja-JP" sz="2400" dirty="0" smtClean="0"/>
              <a:t>Evolution:  1.0-mag luminosity evolution from z&gt;7</a:t>
            </a:r>
            <a:endParaRPr lang="en-US" altLang="ja-JP" sz="2400" dirty="0">
              <a:latin typeface="+mn-lt"/>
              <a:ea typeface="+mn-e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  <a:defRPr/>
            </a:pPr>
            <a:r>
              <a:rPr lang="en-US" altLang="ja-JP" sz="2400" dirty="0">
                <a:latin typeface="+mn-lt"/>
                <a:ea typeface="+mn-ea"/>
              </a:rPr>
              <a:t> </a:t>
            </a:r>
            <a:r>
              <a:rPr lang="en-US" altLang="ja-JP" sz="2400" dirty="0" smtClean="0"/>
              <a:t>Evolution: Proportional to the DM halo evolution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arenBoth"/>
              <a:defRPr/>
            </a:pPr>
            <a:r>
              <a:rPr lang="en-US" altLang="ja-JP" sz="2400" dirty="0" smtClean="0">
                <a:latin typeface="+mn-lt"/>
                <a:ea typeface="+mn-ea"/>
              </a:rPr>
              <a:t> Prediction by a Semi-Analytic Model  (Kobayashi, M. WISH SW)</a:t>
            </a:r>
            <a:endParaRPr lang="ja-JP" altLang="en-US" sz="2400" dirty="0">
              <a:latin typeface="+mn-lt"/>
              <a:ea typeface="+mn-ea"/>
            </a:endParaRP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1357218" y="28289308"/>
            <a:ext cx="128477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 lot of new exciting science cases were proposed and discussed</a:t>
            </a:r>
            <a:r>
              <a:rPr lang="ja-JP" altLang="en-US" dirty="0" smtClean="0"/>
              <a:t>　</a:t>
            </a:r>
            <a:r>
              <a:rPr lang="en-US" altLang="ja-JP" dirty="0" smtClean="0"/>
              <a:t>in WISH Science-WS</a:t>
            </a:r>
          </a:p>
          <a:p>
            <a:r>
              <a:rPr kumimoji="1" lang="en-US" altLang="ja-JP" dirty="0" smtClean="0"/>
              <a:t>(2009/04,Japan), including </a:t>
            </a:r>
            <a:r>
              <a:rPr lang="ja-JP" altLang="en-US" dirty="0" smtClean="0"/>
              <a:t> </a:t>
            </a:r>
            <a:r>
              <a:rPr lang="en-US" altLang="ja-JP" dirty="0" smtClean="0"/>
              <a:t>Galactic structure, </a:t>
            </a:r>
            <a:r>
              <a:rPr lang="en-US" altLang="ja-JP" dirty="0" err="1" smtClean="0"/>
              <a:t>Exo</a:t>
            </a:r>
            <a:r>
              <a:rPr lang="en-US" altLang="ja-JP" dirty="0" smtClean="0"/>
              <a:t>-planets, Solar system Objects, etc.</a:t>
            </a:r>
            <a:endParaRPr kumimoji="1" lang="ja-JP" altLang="en-US" dirty="0"/>
          </a:p>
        </p:txBody>
      </p:sp>
      <p:graphicFrame>
        <p:nvGraphicFramePr>
          <p:cNvPr id="116" name="表 115"/>
          <p:cNvGraphicFramePr>
            <a:graphicFrameLocks noGrp="1"/>
          </p:cNvGraphicFramePr>
          <p:nvPr/>
        </p:nvGraphicFramePr>
        <p:xfrm>
          <a:off x="24288816" y="33633871"/>
          <a:ext cx="4429156" cy="4857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428"/>
                <a:gridCol w="960428"/>
                <a:gridCol w="1249487"/>
                <a:gridCol w="699341"/>
                <a:gridCol w="559472"/>
              </a:tblGrid>
              <a:tr h="188889"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 marL="55826" marR="55826" marT="27914" marB="27914"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Subsystem</a:t>
                      </a:r>
                      <a:endParaRPr kumimoji="1" lang="ja-JP" altLang="en-US" sz="800" dirty="0"/>
                    </a:p>
                  </a:txBody>
                  <a:tcPr marL="55826" marR="55826" marT="27914" marB="27914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800" dirty="0" smtClean="0"/>
                        <a:t>Weight</a:t>
                      </a:r>
                      <a:endParaRPr kumimoji="1" lang="ja-JP" altLang="en-US" sz="800" dirty="0"/>
                    </a:p>
                  </a:txBody>
                  <a:tcPr marL="55826" marR="55826" marT="27914" marB="27914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</a:tr>
              <a:tr h="219096">
                <a:tc rowSpan="7"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Mission</a:t>
                      </a:r>
                    </a:p>
                    <a:p>
                      <a:r>
                        <a:rPr kumimoji="1" lang="en-US" altLang="ja-JP" sz="1600" dirty="0" smtClean="0"/>
                        <a:t>Instrument</a:t>
                      </a:r>
                      <a:endParaRPr kumimoji="1" lang="ja-JP" altLang="en-US" sz="1600" dirty="0"/>
                    </a:p>
                  </a:txBody>
                  <a:tcPr marL="55826" marR="55826" marT="27914" marB="27914"/>
                </a:tc>
                <a:tc rowSpan="3"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Telescope</a:t>
                      </a:r>
                      <a:endParaRPr kumimoji="1" lang="ja-JP" altLang="en-US" sz="1050" dirty="0"/>
                    </a:p>
                  </a:txBody>
                  <a:tcPr marL="55826" marR="55826" marT="27914" marB="27914"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M1,</a:t>
                      </a:r>
                      <a:r>
                        <a:rPr kumimoji="1" lang="en-US" altLang="ja-JP" sz="1050" baseline="0" dirty="0" smtClean="0"/>
                        <a:t> M2, lenses</a:t>
                      </a:r>
                      <a:endParaRPr kumimoji="1" lang="ja-JP" altLang="en-US" sz="1050" dirty="0"/>
                    </a:p>
                  </a:txBody>
                  <a:tcPr marL="55826" marR="55826" marT="27914" marB="27914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/>
                        <a:t>320.0</a:t>
                      </a:r>
                      <a:endParaRPr kumimoji="1" lang="ja-JP" altLang="en-US" sz="1050" dirty="0"/>
                    </a:p>
                  </a:txBody>
                  <a:tcPr marL="55826" marR="55826" marT="27914" marB="27914"/>
                </a:tc>
                <a:tc rowSpan="7"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/>
                        <a:t> </a:t>
                      </a:r>
                    </a:p>
                    <a:p>
                      <a:pPr algn="r"/>
                      <a:r>
                        <a:rPr kumimoji="1" lang="en-US" altLang="ja-JP" sz="1050" dirty="0" smtClean="0"/>
                        <a:t> </a:t>
                      </a:r>
                    </a:p>
                    <a:p>
                      <a:pPr algn="r"/>
                      <a:r>
                        <a:rPr kumimoji="1" lang="en-US" altLang="ja-JP" sz="1050" dirty="0" smtClean="0"/>
                        <a:t> </a:t>
                      </a:r>
                    </a:p>
                    <a:p>
                      <a:pPr algn="r"/>
                      <a:endParaRPr kumimoji="1" lang="en-US" altLang="ja-JP" sz="1050" dirty="0" smtClean="0"/>
                    </a:p>
                    <a:p>
                      <a:pPr algn="r"/>
                      <a:endParaRPr kumimoji="1" lang="en-US" altLang="ja-JP" sz="1050" dirty="0" smtClean="0"/>
                    </a:p>
                    <a:p>
                      <a:pPr algn="r"/>
                      <a:endParaRPr kumimoji="1" lang="en-US" altLang="ja-JP" sz="1050" dirty="0" smtClean="0"/>
                    </a:p>
                    <a:p>
                      <a:pPr algn="r"/>
                      <a:endParaRPr kumimoji="1" lang="en-US" altLang="ja-JP" sz="1050" dirty="0" smtClean="0"/>
                    </a:p>
                    <a:p>
                      <a:pPr algn="r"/>
                      <a:endParaRPr kumimoji="1" lang="en-US" altLang="ja-JP" sz="1050" dirty="0" smtClean="0"/>
                    </a:p>
                    <a:p>
                      <a:pPr algn="r"/>
                      <a:endParaRPr kumimoji="1" lang="en-US" altLang="ja-JP" sz="1050" dirty="0" smtClean="0"/>
                    </a:p>
                    <a:p>
                      <a:pPr algn="r"/>
                      <a:r>
                        <a:rPr kumimoji="1" lang="en-US" altLang="ja-JP" sz="1050" dirty="0" smtClean="0"/>
                        <a:t>661.0</a:t>
                      </a:r>
                      <a:endParaRPr kumimoji="1" lang="ja-JP" altLang="en-US" sz="1050" dirty="0"/>
                    </a:p>
                  </a:txBody>
                  <a:tcPr marL="55826" marR="55826" marT="27914" marB="27914"/>
                </a:tc>
              </a:tr>
              <a:tr h="219096"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Support structures</a:t>
                      </a:r>
                      <a:endParaRPr kumimoji="1" lang="ja-JP" altLang="en-US" sz="1050" dirty="0"/>
                    </a:p>
                  </a:txBody>
                  <a:tcPr marL="55826" marR="55826" marT="27914" marB="27914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/>
                        <a:t>82.0</a:t>
                      </a:r>
                      <a:endParaRPr kumimoji="1" lang="ja-JP" altLang="en-US" sz="1050" dirty="0"/>
                    </a:p>
                  </a:txBody>
                  <a:tcPr marL="55826" marR="55826" marT="27914" marB="27914"/>
                </a:tc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</a:tr>
              <a:tr h="219096"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Optical bench</a:t>
                      </a:r>
                      <a:endParaRPr kumimoji="1" lang="ja-JP" altLang="en-US" sz="1050" dirty="0"/>
                    </a:p>
                  </a:txBody>
                  <a:tcPr marL="55826" marR="55826" marT="27914" marB="27914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/>
                        <a:t>27.0</a:t>
                      </a:r>
                      <a:endParaRPr kumimoji="1" lang="ja-JP" altLang="en-US" sz="1050" dirty="0"/>
                    </a:p>
                  </a:txBody>
                  <a:tcPr marL="55826" marR="55826" marT="27914" marB="27914"/>
                </a:tc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</a:tr>
              <a:tr h="219096"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Focal Plane Arrays</a:t>
                      </a:r>
                      <a:endParaRPr kumimoji="1" lang="ja-JP" altLang="en-US" sz="1050" dirty="0"/>
                    </a:p>
                  </a:txBody>
                  <a:tcPr marL="55826" marR="55826" marT="27914" marB="27914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/>
                        <a:t>120.0</a:t>
                      </a:r>
                      <a:endParaRPr kumimoji="1" lang="ja-JP" altLang="en-US" sz="1050" dirty="0"/>
                    </a:p>
                  </a:txBody>
                  <a:tcPr marL="55826" marR="55826" marT="27914" marB="27914"/>
                </a:tc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</a:tr>
              <a:tr h="219096"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Thermal controls</a:t>
                      </a:r>
                      <a:endParaRPr kumimoji="1" lang="ja-JP" altLang="en-US" sz="1050" dirty="0"/>
                    </a:p>
                  </a:txBody>
                  <a:tcPr marL="55826" marR="55826" marT="27914" marB="27914"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Sun Shield</a:t>
                      </a:r>
                      <a:endParaRPr kumimoji="1" lang="ja-JP" altLang="en-US" sz="1050" dirty="0"/>
                    </a:p>
                  </a:txBody>
                  <a:tcPr marL="55826" marR="55826" marT="27914" marB="27914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/>
                        <a:t>52.0</a:t>
                      </a:r>
                      <a:endParaRPr kumimoji="1" lang="ja-JP" altLang="en-US" sz="1050" dirty="0"/>
                    </a:p>
                  </a:txBody>
                  <a:tcPr marL="55826" marR="55826" marT="27914" marB="27914"/>
                </a:tc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</a:tr>
              <a:tr h="219096"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Radiator</a:t>
                      </a:r>
                      <a:endParaRPr kumimoji="1" lang="ja-JP" altLang="en-US" sz="1050" dirty="0"/>
                    </a:p>
                  </a:txBody>
                  <a:tcPr marL="55826" marR="55826" marT="27914" marB="27914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/>
                        <a:t>60.0</a:t>
                      </a:r>
                      <a:endParaRPr kumimoji="1" lang="ja-JP" altLang="en-US" sz="1050" dirty="0"/>
                    </a:p>
                  </a:txBody>
                  <a:tcPr marL="55826" marR="55826" marT="27914" marB="27914"/>
                </a:tc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</a:tr>
              <a:tr h="366371"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Mechanical Cooler</a:t>
                      </a:r>
                      <a:endParaRPr kumimoji="1" lang="ja-JP" altLang="en-US" sz="1050" dirty="0"/>
                    </a:p>
                  </a:txBody>
                  <a:tcPr marL="55826" marR="55826" marT="27914" marB="27914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/>
                        <a:t>0.0</a:t>
                      </a:r>
                      <a:endParaRPr kumimoji="1" lang="ja-JP" altLang="en-US" sz="1050" dirty="0"/>
                    </a:p>
                  </a:txBody>
                  <a:tcPr marL="55826" marR="55826" marT="27914" marB="27914"/>
                </a:tc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</a:tr>
              <a:tr h="219096">
                <a:tc rowSpan="10"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Bus</a:t>
                      </a:r>
                      <a:endParaRPr kumimoji="1" lang="ja-JP" altLang="en-US" sz="1600" dirty="0"/>
                    </a:p>
                  </a:txBody>
                  <a:tcPr marL="55826" marR="55826" marT="27914" marB="27914"/>
                </a:tc>
                <a:tc rowSpan="2"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Buttery</a:t>
                      </a:r>
                      <a:endParaRPr kumimoji="1" lang="ja-JP" altLang="en-US" sz="1050" dirty="0"/>
                    </a:p>
                  </a:txBody>
                  <a:tcPr marL="55826" marR="55826" marT="27914" marB="27914"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Solar Panels</a:t>
                      </a:r>
                      <a:endParaRPr kumimoji="1" lang="ja-JP" altLang="en-US" sz="1050" dirty="0"/>
                    </a:p>
                  </a:txBody>
                  <a:tcPr marL="55826" marR="55826" marT="27914" marB="27914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/>
                        <a:t>19.0</a:t>
                      </a:r>
                    </a:p>
                  </a:txBody>
                  <a:tcPr marL="55826" marR="55826" marT="27914" marB="27914"/>
                </a:tc>
                <a:tc rowSpan="10"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/>
                        <a:t> </a:t>
                      </a:r>
                    </a:p>
                    <a:p>
                      <a:pPr algn="r"/>
                      <a:r>
                        <a:rPr kumimoji="1" lang="en-US" altLang="ja-JP" sz="1050" dirty="0" smtClean="0"/>
                        <a:t> </a:t>
                      </a:r>
                    </a:p>
                    <a:p>
                      <a:pPr algn="r"/>
                      <a:r>
                        <a:rPr kumimoji="1" lang="en-US" altLang="ja-JP" sz="1050" dirty="0" smtClean="0"/>
                        <a:t> </a:t>
                      </a:r>
                    </a:p>
                    <a:p>
                      <a:pPr algn="r"/>
                      <a:r>
                        <a:rPr kumimoji="1" lang="en-US" altLang="ja-JP" sz="1050" dirty="0" smtClean="0"/>
                        <a:t> </a:t>
                      </a:r>
                    </a:p>
                    <a:p>
                      <a:pPr algn="r"/>
                      <a:r>
                        <a:rPr kumimoji="1" lang="en-US" altLang="ja-JP" sz="1050" dirty="0" smtClean="0"/>
                        <a:t> </a:t>
                      </a:r>
                    </a:p>
                    <a:p>
                      <a:pPr algn="r"/>
                      <a:r>
                        <a:rPr kumimoji="1" lang="en-US" altLang="ja-JP" sz="1050" dirty="0" smtClean="0"/>
                        <a:t> </a:t>
                      </a:r>
                    </a:p>
                    <a:p>
                      <a:pPr algn="r"/>
                      <a:r>
                        <a:rPr kumimoji="1" lang="en-US" altLang="ja-JP" sz="1050" dirty="0" smtClean="0"/>
                        <a:t> </a:t>
                      </a:r>
                    </a:p>
                    <a:p>
                      <a:pPr algn="r"/>
                      <a:r>
                        <a:rPr kumimoji="1" lang="en-US" altLang="ja-JP" sz="1050" dirty="0" smtClean="0"/>
                        <a:t> </a:t>
                      </a:r>
                    </a:p>
                    <a:p>
                      <a:pPr algn="r"/>
                      <a:r>
                        <a:rPr kumimoji="1" lang="en-US" altLang="ja-JP" sz="1050" dirty="0" smtClean="0"/>
                        <a:t> </a:t>
                      </a:r>
                    </a:p>
                    <a:p>
                      <a:pPr algn="r"/>
                      <a:r>
                        <a:rPr kumimoji="1" lang="en-US" altLang="ja-JP" sz="1050" dirty="0" smtClean="0"/>
                        <a:t> </a:t>
                      </a:r>
                    </a:p>
                    <a:p>
                      <a:pPr algn="r"/>
                      <a:r>
                        <a:rPr kumimoji="1" lang="en-US" altLang="ja-JP" sz="1050" dirty="0" smtClean="0"/>
                        <a:t> </a:t>
                      </a:r>
                    </a:p>
                    <a:p>
                      <a:pPr algn="r"/>
                      <a:endParaRPr kumimoji="1" lang="en-US" altLang="ja-JP" sz="1050" dirty="0" smtClean="0"/>
                    </a:p>
                    <a:p>
                      <a:pPr algn="r"/>
                      <a:endParaRPr kumimoji="1" lang="en-US" altLang="ja-JP" sz="1050" dirty="0" smtClean="0"/>
                    </a:p>
                    <a:p>
                      <a:pPr algn="r"/>
                      <a:r>
                        <a:rPr kumimoji="1" lang="en-US" altLang="ja-JP" sz="1050" dirty="0" smtClean="0"/>
                        <a:t>493.5</a:t>
                      </a:r>
                      <a:endParaRPr kumimoji="1" lang="ja-JP" altLang="en-US" sz="1050" dirty="0"/>
                    </a:p>
                  </a:txBody>
                  <a:tcPr marL="55826" marR="55826" marT="27914" marB="27914"/>
                </a:tc>
              </a:tr>
              <a:tr h="219096"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others</a:t>
                      </a:r>
                      <a:endParaRPr kumimoji="1" lang="ja-JP" altLang="en-US" sz="1050" dirty="0"/>
                    </a:p>
                  </a:txBody>
                  <a:tcPr marL="55826" marR="55826" marT="27914" marB="27914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/>
                        <a:t>33.0</a:t>
                      </a:r>
                      <a:endParaRPr kumimoji="1" lang="ja-JP" altLang="en-US" sz="1050" dirty="0"/>
                    </a:p>
                  </a:txBody>
                  <a:tcPr marL="55826" marR="55826" marT="27914" marB="27914"/>
                </a:tc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</a:tr>
              <a:tr h="219096"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Data Communication Systems</a:t>
                      </a:r>
                      <a:endParaRPr kumimoji="1" lang="ja-JP" altLang="en-US" sz="1050" dirty="0"/>
                    </a:p>
                  </a:txBody>
                  <a:tcPr marL="55826" marR="55826" marT="27914" marB="27914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/>
                        <a:t>30.3</a:t>
                      </a:r>
                      <a:endParaRPr kumimoji="1" lang="ja-JP" altLang="en-US" sz="1050" dirty="0"/>
                    </a:p>
                  </a:txBody>
                  <a:tcPr marL="55826" marR="55826" marT="27914" marB="27914"/>
                </a:tc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</a:tr>
              <a:tr h="219096"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Data Analysis Systems</a:t>
                      </a:r>
                      <a:endParaRPr kumimoji="1" lang="ja-JP" altLang="en-US" sz="1050" dirty="0"/>
                    </a:p>
                  </a:txBody>
                  <a:tcPr marL="55826" marR="55826" marT="27914" marB="27914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/>
                        <a:t>24.3</a:t>
                      </a:r>
                    </a:p>
                  </a:txBody>
                  <a:tcPr marL="55826" marR="55826" marT="27914" marB="27914"/>
                </a:tc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</a:tr>
              <a:tr h="219096"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Pointing Systems</a:t>
                      </a:r>
                      <a:endParaRPr kumimoji="1" lang="ja-JP" altLang="en-US" sz="1050" dirty="0"/>
                    </a:p>
                  </a:txBody>
                  <a:tcPr marL="55826" marR="55826" marT="27914" marB="27914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/>
                        <a:t>93.9</a:t>
                      </a:r>
                      <a:endParaRPr kumimoji="1" lang="ja-JP" altLang="en-US" sz="1050" dirty="0"/>
                    </a:p>
                  </a:txBody>
                  <a:tcPr marL="55826" marR="55826" marT="27914" marB="27914"/>
                </a:tc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</a:tr>
              <a:tr h="219096"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Thruster Systems</a:t>
                      </a:r>
                      <a:endParaRPr kumimoji="1" lang="ja-JP" altLang="en-US" sz="1050" dirty="0"/>
                    </a:p>
                  </a:txBody>
                  <a:tcPr marL="55826" marR="55826" marT="27914" marB="27914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/>
                        <a:t>82.0</a:t>
                      </a:r>
                      <a:endParaRPr kumimoji="1" lang="ja-JP" altLang="en-US" sz="1050" dirty="0"/>
                    </a:p>
                  </a:txBody>
                  <a:tcPr marL="55826" marR="55826" marT="27914" marB="27914"/>
                </a:tc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</a:tr>
              <a:tr h="219096"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Body</a:t>
                      </a:r>
                      <a:endParaRPr kumimoji="1" lang="ja-JP" altLang="en-US" sz="1050" dirty="0"/>
                    </a:p>
                  </a:txBody>
                  <a:tcPr marL="55826" marR="55826" marT="27914" marB="27914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/>
                        <a:t>158.0</a:t>
                      </a:r>
                      <a:endParaRPr kumimoji="1" lang="ja-JP" altLang="en-US" sz="1050" dirty="0"/>
                    </a:p>
                  </a:txBody>
                  <a:tcPr marL="55826" marR="55826" marT="27914" marB="27914"/>
                </a:tc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</a:tr>
              <a:tr h="219096"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Thermal Control</a:t>
                      </a:r>
                      <a:r>
                        <a:rPr kumimoji="1" lang="en-US" altLang="ja-JP" sz="1050" baseline="0" dirty="0" smtClean="0"/>
                        <a:t> Systems</a:t>
                      </a:r>
                      <a:endParaRPr kumimoji="1" lang="ja-JP" altLang="en-US" sz="1050" dirty="0"/>
                    </a:p>
                  </a:txBody>
                  <a:tcPr marL="55826" marR="55826" marT="27914" marB="27914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/>
                        <a:t>20.0</a:t>
                      </a:r>
                      <a:endParaRPr kumimoji="1" lang="ja-JP" altLang="en-US" sz="1050" dirty="0"/>
                    </a:p>
                  </a:txBody>
                  <a:tcPr marL="55826" marR="55826" marT="27914" marB="27914"/>
                </a:tc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</a:tr>
              <a:tr h="219096"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Others</a:t>
                      </a:r>
                      <a:endParaRPr kumimoji="1" lang="ja-JP" altLang="en-US" sz="1050" dirty="0"/>
                    </a:p>
                  </a:txBody>
                  <a:tcPr marL="55826" marR="55826" marT="27914" marB="27914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/>
                        <a:t>3.0</a:t>
                      </a:r>
                      <a:endParaRPr kumimoji="1" lang="ja-JP" altLang="en-US" sz="1050" dirty="0"/>
                    </a:p>
                  </a:txBody>
                  <a:tcPr marL="55826" marR="55826" marT="27914" marB="27914"/>
                </a:tc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</a:tr>
              <a:tr h="358795">
                <a:tc vMerge="1"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Electronics Systems</a:t>
                      </a:r>
                      <a:endParaRPr kumimoji="1" lang="ja-JP" altLang="en-US" sz="1050" dirty="0"/>
                    </a:p>
                  </a:txBody>
                  <a:tcPr marL="55826" marR="55826" marT="27914" marB="27914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/>
                        <a:t>30.0</a:t>
                      </a:r>
                      <a:endParaRPr kumimoji="1" lang="ja-JP" altLang="en-US" sz="1050" dirty="0"/>
                    </a:p>
                  </a:txBody>
                  <a:tcPr marL="55826" marR="55826" marT="27914" marB="27914"/>
                </a:tc>
                <a:tc vMerge="1">
                  <a:txBody>
                    <a:bodyPr/>
                    <a:lstStyle/>
                    <a:p>
                      <a:pPr algn="r"/>
                      <a:endParaRPr kumimoji="1" lang="ja-JP" altLang="en-US" sz="1400" dirty="0"/>
                    </a:p>
                  </a:txBody>
                  <a:tcPr/>
                </a:tc>
              </a:tr>
              <a:tr h="219096">
                <a:tc gridSpan="4"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Dry</a:t>
                      </a:r>
                      <a:r>
                        <a:rPr kumimoji="1" lang="en-US" altLang="ja-JP" sz="1050" baseline="0" dirty="0" smtClean="0"/>
                        <a:t> Weight</a:t>
                      </a:r>
                      <a:endParaRPr kumimoji="1" lang="ja-JP" altLang="en-US" sz="1050" dirty="0"/>
                    </a:p>
                  </a:txBody>
                  <a:tcPr marL="55826" marR="55826" marT="27914" marB="27914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/>
                        <a:t>1154.5</a:t>
                      </a:r>
                      <a:endParaRPr kumimoji="1" lang="ja-JP" altLang="en-US" sz="1050" dirty="0"/>
                    </a:p>
                  </a:txBody>
                  <a:tcPr marL="55826" marR="55826" marT="27914" marB="27914"/>
                </a:tc>
              </a:tr>
              <a:tr h="219096">
                <a:tc gridSpan="4"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Fuel</a:t>
                      </a:r>
                      <a:endParaRPr kumimoji="1" lang="ja-JP" altLang="en-US" sz="1050" dirty="0"/>
                    </a:p>
                  </a:txBody>
                  <a:tcPr marL="55826" marR="55826" marT="27914" marB="27914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/>
                        <a:t>120.0</a:t>
                      </a:r>
                      <a:endParaRPr kumimoji="1" lang="ja-JP" altLang="en-US" sz="1050" dirty="0"/>
                    </a:p>
                  </a:txBody>
                  <a:tcPr marL="55826" marR="55826" marT="27914" marB="27914"/>
                </a:tc>
              </a:tr>
              <a:tr h="219096">
                <a:tc gridSpan="4"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Weigh at Launch</a:t>
                      </a:r>
                      <a:endParaRPr kumimoji="1" lang="ja-JP" altLang="en-US" sz="1050" dirty="0"/>
                    </a:p>
                  </a:txBody>
                  <a:tcPr marL="55826" marR="55826" marT="27914" marB="27914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/>
                        <a:t>1274.5</a:t>
                      </a:r>
                      <a:endParaRPr kumimoji="1" lang="ja-JP" altLang="en-US" sz="1050" dirty="0"/>
                    </a:p>
                  </a:txBody>
                  <a:tcPr marL="55826" marR="55826" marT="27914" marB="27914"/>
                </a:tc>
              </a:tr>
            </a:tbl>
          </a:graphicData>
        </a:graphic>
      </p:graphicFrame>
      <p:pic>
        <p:nvPicPr>
          <p:cNvPr id="2" name="Picture 2" descr="D:\仙台研究\WISH\IAU\yabe3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929910" y="36433240"/>
            <a:ext cx="3500462" cy="2715724"/>
          </a:xfrm>
          <a:prstGeom prst="rect">
            <a:avLst/>
          </a:prstGeom>
          <a:noFill/>
        </p:spPr>
      </p:pic>
      <p:grpSp>
        <p:nvGrpSpPr>
          <p:cNvPr id="118" name="グループ化 117"/>
          <p:cNvGrpSpPr/>
          <p:nvPr/>
        </p:nvGrpSpPr>
        <p:grpSpPr>
          <a:xfrm>
            <a:off x="7000820" y="33289968"/>
            <a:ext cx="3604698" cy="2574237"/>
            <a:chOff x="7215134" y="31789770"/>
            <a:chExt cx="3604698" cy="2574237"/>
          </a:xfrm>
        </p:grpSpPr>
        <p:pic>
          <p:nvPicPr>
            <p:cNvPr id="3" name="Picture 3" descr="D:\仙台研究\WISH\IAU\yabe1.bmp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215134" y="31789770"/>
              <a:ext cx="3604698" cy="2574237"/>
            </a:xfrm>
            <a:prstGeom prst="rect">
              <a:avLst/>
            </a:prstGeom>
            <a:noFill/>
          </p:spPr>
        </p:pic>
        <p:sp>
          <p:nvSpPr>
            <p:cNvPr id="117" name="正方形/長方形 116"/>
            <p:cNvSpPr/>
            <p:nvPr/>
          </p:nvSpPr>
          <p:spPr bwMode="auto">
            <a:xfrm>
              <a:off x="7572324" y="33755528"/>
              <a:ext cx="500066" cy="2857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grpSp>
        <p:nvGrpSpPr>
          <p:cNvPr id="123" name="グループ化 122"/>
          <p:cNvGrpSpPr/>
          <p:nvPr/>
        </p:nvGrpSpPr>
        <p:grpSpPr>
          <a:xfrm>
            <a:off x="10858472" y="32361274"/>
            <a:ext cx="3598124" cy="3805159"/>
            <a:chOff x="10929910" y="31432580"/>
            <a:chExt cx="3598124" cy="3805159"/>
          </a:xfrm>
        </p:grpSpPr>
        <p:pic>
          <p:nvPicPr>
            <p:cNvPr id="4" name="Picture 4" descr="D:\仙台研究\WISH\IAU\yabe2.bmp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0929910" y="31432580"/>
              <a:ext cx="3598124" cy="3805159"/>
            </a:xfrm>
            <a:prstGeom prst="rect">
              <a:avLst/>
            </a:prstGeom>
            <a:noFill/>
          </p:spPr>
        </p:pic>
        <p:sp>
          <p:nvSpPr>
            <p:cNvPr id="119" name="テキスト ボックス 118"/>
            <p:cNvSpPr txBox="1"/>
            <p:nvPr/>
          </p:nvSpPr>
          <p:spPr>
            <a:xfrm>
              <a:off x="11858604" y="31464660"/>
              <a:ext cx="2038507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M1/M2 110K  FP 80K</a:t>
              </a:r>
              <a:endParaRPr kumimoji="1" lang="ja-JP" altLang="en-US" sz="1600" dirty="0"/>
            </a:p>
          </p:txBody>
        </p:sp>
      </p:grpSp>
      <p:sp>
        <p:nvSpPr>
          <p:cNvPr id="120" name="正方形/長方形 119"/>
          <p:cNvSpPr/>
          <p:nvPr/>
        </p:nvSpPr>
        <p:spPr bwMode="auto">
          <a:xfrm>
            <a:off x="12572984" y="32932778"/>
            <a:ext cx="500066" cy="4286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5" name="Picture 5" descr="D:\仙台研究\WISH\IAU\yabe4.bmp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43696" y="36433240"/>
            <a:ext cx="3643338" cy="2799298"/>
          </a:xfrm>
          <a:prstGeom prst="rect">
            <a:avLst/>
          </a:prstGeom>
          <a:noFill/>
        </p:spPr>
      </p:pic>
      <p:sp>
        <p:nvSpPr>
          <p:cNvPr id="134" name="テキスト ボックス 133"/>
          <p:cNvSpPr txBox="1"/>
          <p:nvPr/>
        </p:nvSpPr>
        <p:spPr>
          <a:xfrm>
            <a:off x="7072258" y="31932646"/>
            <a:ext cx="32898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The limiting magnitude is</a:t>
            </a:r>
          </a:p>
          <a:p>
            <a:r>
              <a:rPr lang="en-US" altLang="ja-JP" sz="2000" dirty="0" smtClean="0"/>
              <a:t>calculated considering the ZL </a:t>
            </a:r>
          </a:p>
          <a:p>
            <a:r>
              <a:rPr lang="en-US" altLang="ja-JP" sz="2000" dirty="0" smtClean="0"/>
              <a:t>and thermal background from</a:t>
            </a:r>
          </a:p>
          <a:p>
            <a:r>
              <a:rPr lang="en-US" altLang="ja-JP" sz="2000" dirty="0" smtClean="0"/>
              <a:t>v</a:t>
            </a:r>
            <a:r>
              <a:rPr kumimoji="1" lang="en-US" altLang="ja-JP" sz="2000" dirty="0" smtClean="0"/>
              <a:t>arious components.</a:t>
            </a:r>
            <a:endParaRPr kumimoji="1" lang="ja-JP" altLang="en-US" sz="2000" dirty="0"/>
          </a:p>
        </p:txBody>
      </p:sp>
      <p:sp>
        <p:nvSpPr>
          <p:cNvPr id="135" name="テキスト ボックス 134"/>
          <p:cNvSpPr txBox="1"/>
          <p:nvPr/>
        </p:nvSpPr>
        <p:spPr>
          <a:xfrm>
            <a:off x="15787694" y="20859756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WISH Basic Optical Layout  (Yuji Ikeda)</a:t>
            </a:r>
            <a:endParaRPr lang="ja-JP" altLang="en-US" dirty="0"/>
          </a:p>
        </p:txBody>
      </p:sp>
      <p:pic>
        <p:nvPicPr>
          <p:cNvPr id="136" name="Picture 2" descr="C:\仙台研究\WISH\戦略的開発経費\morokuma1.bm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788487" y="21710270"/>
            <a:ext cx="3857652" cy="3969145"/>
          </a:xfrm>
          <a:prstGeom prst="rect">
            <a:avLst/>
          </a:prstGeom>
          <a:noFill/>
        </p:spPr>
      </p:pic>
      <p:pic>
        <p:nvPicPr>
          <p:cNvPr id="1031" name="Picture 7" descr="D:\仙台研究\WISH\IAU\oyabu1.bmp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789014" y="23502962"/>
            <a:ext cx="3357690" cy="2209970"/>
          </a:xfrm>
          <a:prstGeom prst="rect">
            <a:avLst/>
          </a:prstGeom>
          <a:noFill/>
        </p:spPr>
      </p:pic>
      <p:pic>
        <p:nvPicPr>
          <p:cNvPr id="137" name="Picture 2" descr="D:\仙台研究\WISH\戦略的開発経費\IMG_2409s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8774210" y="26231486"/>
            <a:ext cx="3000396" cy="2250297"/>
          </a:xfrm>
          <a:prstGeom prst="rect">
            <a:avLst/>
          </a:prstGeom>
          <a:noFill/>
        </p:spPr>
      </p:pic>
      <p:sp>
        <p:nvSpPr>
          <p:cNvPr id="138" name="テキスト ボックス 137"/>
          <p:cNvSpPr txBox="1"/>
          <p:nvPr/>
        </p:nvSpPr>
        <p:spPr>
          <a:xfrm>
            <a:off x="25789014" y="21645574"/>
            <a:ext cx="252344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 design of</a:t>
            </a:r>
          </a:p>
          <a:p>
            <a:r>
              <a:rPr lang="en-US" altLang="ja-JP" sz="2400" dirty="0" smtClean="0"/>
              <a:t>f</a:t>
            </a:r>
            <a:r>
              <a:rPr kumimoji="1" lang="en-US" altLang="ja-JP" sz="2400" dirty="0" smtClean="0"/>
              <a:t>ocal plane layout</a:t>
            </a:r>
          </a:p>
          <a:p>
            <a:r>
              <a:rPr kumimoji="1" lang="en-US" altLang="ja-JP" sz="2400" dirty="0" smtClean="0"/>
              <a:t>and an example of </a:t>
            </a:r>
          </a:p>
          <a:p>
            <a:r>
              <a:rPr lang="en-US" altLang="ja-JP" sz="2400" dirty="0" smtClean="0"/>
              <a:t>survey matrix</a:t>
            </a:r>
            <a:endParaRPr kumimoji="1" lang="ja-JP" altLang="en-US" sz="2400" dirty="0"/>
          </a:p>
        </p:txBody>
      </p:sp>
      <p:grpSp>
        <p:nvGrpSpPr>
          <p:cNvPr id="145" name="グループ化 144"/>
          <p:cNvGrpSpPr/>
          <p:nvPr/>
        </p:nvGrpSpPr>
        <p:grpSpPr>
          <a:xfrm>
            <a:off x="15430504" y="21359822"/>
            <a:ext cx="6286544" cy="4405212"/>
            <a:chOff x="15430504" y="21359822"/>
            <a:chExt cx="6286544" cy="4405212"/>
          </a:xfrm>
        </p:grpSpPr>
        <p:pic>
          <p:nvPicPr>
            <p:cNvPr id="6" name="Picture 6" descr="D:\仙台研究\WISH\IAU\ikeda1.bmp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5430504" y="21359822"/>
              <a:ext cx="6286544" cy="4405212"/>
            </a:xfrm>
            <a:prstGeom prst="rect">
              <a:avLst/>
            </a:prstGeom>
            <a:noFill/>
          </p:spPr>
        </p:pic>
        <p:sp>
          <p:nvSpPr>
            <p:cNvPr id="139" name="正方形/長方形 138"/>
            <p:cNvSpPr/>
            <p:nvPr/>
          </p:nvSpPr>
          <p:spPr bwMode="auto">
            <a:xfrm>
              <a:off x="16716388" y="21717012"/>
              <a:ext cx="3429024" cy="7143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40" name="正方形/長方形 139"/>
            <p:cNvSpPr/>
            <p:nvPr/>
          </p:nvSpPr>
          <p:spPr bwMode="auto">
            <a:xfrm>
              <a:off x="19822728" y="24448909"/>
              <a:ext cx="1785950" cy="5715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41" name="正方形/長方形 140"/>
            <p:cNvSpPr/>
            <p:nvPr/>
          </p:nvSpPr>
          <p:spPr bwMode="auto">
            <a:xfrm>
              <a:off x="20411485" y="22074202"/>
              <a:ext cx="1285884" cy="64294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42" name="正方形/長方形 141"/>
            <p:cNvSpPr/>
            <p:nvPr/>
          </p:nvSpPr>
          <p:spPr bwMode="auto">
            <a:xfrm>
              <a:off x="20502602" y="23182704"/>
              <a:ext cx="1214446" cy="64294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cxnSp>
          <p:nvCxnSpPr>
            <p:cNvPr id="144" name="直線コネクタ 143"/>
            <p:cNvCxnSpPr/>
            <p:nvPr/>
          </p:nvCxnSpPr>
          <p:spPr bwMode="auto">
            <a:xfrm rot="5400000">
              <a:off x="20556787" y="22860020"/>
              <a:ext cx="2143140" cy="158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6" name="テキスト ボックス 145"/>
          <p:cNvSpPr txBox="1"/>
          <p:nvPr/>
        </p:nvSpPr>
        <p:spPr>
          <a:xfrm>
            <a:off x="15787694" y="21431260"/>
            <a:ext cx="1013585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 smtClean="0"/>
              <a:t>Strehl</a:t>
            </a:r>
            <a:r>
              <a:rPr kumimoji="1" lang="en-US" altLang="ja-JP" sz="1200" dirty="0" smtClean="0"/>
              <a:t> ratio</a:t>
            </a:r>
            <a:endParaRPr kumimoji="1" lang="ja-JP" altLang="en-US" sz="1200" dirty="0"/>
          </a:p>
        </p:txBody>
      </p:sp>
      <p:pic>
        <p:nvPicPr>
          <p:cNvPr id="1032" name="Picture 8" descr="D:\仙台研究\WISH\IAU\iamura1.bmp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2288552" y="26003292"/>
            <a:ext cx="3588766" cy="4625914"/>
          </a:xfrm>
          <a:prstGeom prst="rect">
            <a:avLst/>
          </a:prstGeom>
          <a:noFill/>
        </p:spPr>
      </p:pic>
      <p:pic>
        <p:nvPicPr>
          <p:cNvPr id="1034" name="Picture 10" descr="D:\仙台研究\WISH\IAU\iamura4.bmp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9359594" y="32861340"/>
            <a:ext cx="4206913" cy="3929229"/>
          </a:xfrm>
          <a:prstGeom prst="rect">
            <a:avLst/>
          </a:prstGeom>
          <a:noFill/>
        </p:spPr>
      </p:pic>
      <p:pic>
        <p:nvPicPr>
          <p:cNvPr id="147" name="Picture 2" descr="D:\仙台研究\WISH\WG提案書\wish_0912\hinode_pm.bmp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6074766" y="26146168"/>
            <a:ext cx="285943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" name="テキスト ボックス 147"/>
          <p:cNvSpPr txBox="1"/>
          <p:nvPr/>
        </p:nvSpPr>
        <p:spPr>
          <a:xfrm>
            <a:off x="26146204" y="28289308"/>
            <a:ext cx="23182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Heritage </a:t>
            </a:r>
            <a:r>
              <a:rPr lang="en-US" altLang="ja-JP" sz="2000" dirty="0" smtClean="0"/>
              <a:t>of the</a:t>
            </a:r>
          </a:p>
          <a:p>
            <a:r>
              <a:rPr kumimoji="1" lang="en-US" altLang="ja-JP" sz="2000" dirty="0" err="1" smtClean="0"/>
              <a:t>Hinode</a:t>
            </a:r>
            <a:r>
              <a:rPr kumimoji="1" lang="en-US" altLang="ja-JP" sz="2000" dirty="0" smtClean="0"/>
              <a:t> 50cm Mirror</a:t>
            </a:r>
            <a:endParaRPr kumimoji="1" lang="ja-JP" altLang="en-US" sz="2000" dirty="0"/>
          </a:p>
        </p:txBody>
      </p:sp>
      <p:cxnSp>
        <p:nvCxnSpPr>
          <p:cNvPr id="150" name="直線矢印コネクタ 149"/>
          <p:cNvCxnSpPr/>
          <p:nvPr/>
        </p:nvCxnSpPr>
        <p:spPr>
          <a:xfrm rot="5400000" flipH="1" flipV="1">
            <a:off x="11877145" y="23387873"/>
            <a:ext cx="774407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テキスト ボックス 9"/>
          <p:cNvSpPr txBox="1">
            <a:spLocks noChangeArrowheads="1"/>
          </p:cNvSpPr>
          <p:nvPr/>
        </p:nvSpPr>
        <p:spPr bwMode="auto">
          <a:xfrm>
            <a:off x="13421951" y="21567222"/>
            <a:ext cx="39263" cy="100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latin typeface="Calibri" pitchFamily="34" charset="0"/>
              </a:rPr>
              <a:t>ＷＩＳＨ</a:t>
            </a:r>
          </a:p>
        </p:txBody>
      </p:sp>
      <p:grpSp>
        <p:nvGrpSpPr>
          <p:cNvPr id="157" name="グループ化 156"/>
          <p:cNvGrpSpPr/>
          <p:nvPr/>
        </p:nvGrpSpPr>
        <p:grpSpPr>
          <a:xfrm>
            <a:off x="10429844" y="18930930"/>
            <a:ext cx="3957492" cy="5873413"/>
            <a:chOff x="10429844" y="18930930"/>
            <a:chExt cx="3957492" cy="5873413"/>
          </a:xfrm>
        </p:grpSpPr>
        <p:pic>
          <p:nvPicPr>
            <p:cNvPr id="149" name="Picture 2" descr="D:\仙台研究\WISH\REOSC\reionexpl.jpg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0429844" y="19859624"/>
              <a:ext cx="3957492" cy="494471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</p:pic>
        <p:sp>
          <p:nvSpPr>
            <p:cNvPr id="151" name="テキスト ボックス 7"/>
            <p:cNvSpPr txBox="1">
              <a:spLocks noChangeArrowheads="1"/>
            </p:cNvSpPr>
            <p:nvPr/>
          </p:nvSpPr>
          <p:spPr bwMode="auto">
            <a:xfrm>
              <a:off x="11501414" y="23574400"/>
              <a:ext cx="153556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600" dirty="0" smtClean="0">
                  <a:solidFill>
                    <a:srgbClr val="FF0000"/>
                  </a:solidFill>
                  <a:latin typeface="Calibri" pitchFamily="34" charset="0"/>
                </a:rPr>
                <a:t>Subaru</a:t>
              </a:r>
              <a:endParaRPr lang="ja-JP" altLang="en-US" sz="36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53" name="正方形/長方形 152"/>
            <p:cNvSpPr/>
            <p:nvPr/>
          </p:nvSpPr>
          <p:spPr bwMode="auto">
            <a:xfrm>
              <a:off x="11289526" y="21507550"/>
              <a:ext cx="2010572" cy="1786174"/>
            </a:xfrm>
            <a:prstGeom prst="rect">
              <a:avLst/>
            </a:prstGeom>
            <a:solidFill>
              <a:srgbClr val="F97101">
                <a:alpha val="35000"/>
              </a:srgbClr>
            </a:solidFill>
            <a:ln w="57150">
              <a:solidFill>
                <a:srgbClr val="F971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154" name="直線コネクタ 153"/>
            <p:cNvCxnSpPr/>
            <p:nvPr/>
          </p:nvCxnSpPr>
          <p:spPr>
            <a:xfrm>
              <a:off x="11215662" y="22943704"/>
              <a:ext cx="2115248" cy="158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テキスト ボックス 10"/>
            <p:cNvSpPr txBox="1">
              <a:spLocks noChangeArrowheads="1"/>
            </p:cNvSpPr>
            <p:nvPr/>
          </p:nvSpPr>
          <p:spPr bwMode="auto">
            <a:xfrm>
              <a:off x="11644290" y="18930930"/>
              <a:ext cx="1380193" cy="707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4000" b="1" dirty="0">
                  <a:solidFill>
                    <a:srgbClr val="FF0000"/>
                  </a:solidFill>
                  <a:latin typeface="Calibri" pitchFamily="34" charset="0"/>
                </a:rPr>
                <a:t>WISH</a:t>
              </a:r>
              <a:endParaRPr lang="ja-JP" altLang="en-US" sz="40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cxnSp>
          <p:nvCxnSpPr>
            <p:cNvPr id="156" name="直線コネクタ 155"/>
            <p:cNvCxnSpPr/>
            <p:nvPr/>
          </p:nvCxnSpPr>
          <p:spPr bwMode="auto">
            <a:xfrm rot="16200000" flipV="1">
              <a:off x="11517096" y="20517663"/>
              <a:ext cx="2006900" cy="39305"/>
            </a:xfrm>
            <a:prstGeom prst="line">
              <a:avLst/>
            </a:prstGeom>
            <a:ln w="57150">
              <a:solidFill>
                <a:srgbClr val="F971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9" name="直線矢印コネクタ 158"/>
          <p:cNvCxnSpPr/>
          <p:nvPr/>
        </p:nvCxnSpPr>
        <p:spPr bwMode="auto">
          <a:xfrm rot="5400000" flipH="1" flipV="1">
            <a:off x="12002274" y="23359292"/>
            <a:ext cx="785818" cy="7302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4" name="Text Box 5"/>
          <p:cNvSpPr txBox="1">
            <a:spLocks noChangeArrowheads="1"/>
          </p:cNvSpPr>
          <p:nvPr/>
        </p:nvSpPr>
        <p:spPr bwMode="auto">
          <a:xfrm>
            <a:off x="25646138" y="18573740"/>
            <a:ext cx="24625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M31 </a:t>
            </a:r>
            <a:r>
              <a:rPr lang="en-US" altLang="ja-JP" sz="2000" dirty="0" err="1" smtClean="0">
                <a:solidFill>
                  <a:schemeClr val="bg1"/>
                </a:solidFill>
              </a:rPr>
              <a:t>Phot</a:t>
            </a:r>
            <a:r>
              <a:rPr lang="en-US" altLang="ja-JP" sz="2000" dirty="0">
                <a:solidFill>
                  <a:schemeClr val="bg1"/>
                </a:solidFill>
              </a:rPr>
              <a:t>:  </a:t>
            </a:r>
            <a:r>
              <a:rPr lang="en-US" altLang="ja-JP" sz="2000" dirty="0" err="1">
                <a:solidFill>
                  <a:schemeClr val="bg1"/>
                </a:solidFill>
              </a:rPr>
              <a:t>R.Gendler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grpSp>
        <p:nvGrpSpPr>
          <p:cNvPr id="100" name="グループ化 99"/>
          <p:cNvGrpSpPr/>
          <p:nvPr/>
        </p:nvGrpSpPr>
        <p:grpSpPr>
          <a:xfrm>
            <a:off x="15859132" y="32861340"/>
            <a:ext cx="2998806" cy="5612444"/>
            <a:chOff x="15859132" y="32861340"/>
            <a:chExt cx="2998806" cy="5612444"/>
          </a:xfrm>
        </p:grpSpPr>
        <p:pic>
          <p:nvPicPr>
            <p:cNvPr id="1033" name="Picture 9" descr="D:\仙台研究\WISH\IAU\iamura2.bmp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15859132" y="32861340"/>
              <a:ext cx="2998806" cy="5612444"/>
            </a:xfrm>
            <a:prstGeom prst="rect">
              <a:avLst/>
            </a:prstGeom>
            <a:noFill/>
          </p:spPr>
        </p:pic>
        <p:sp>
          <p:nvSpPr>
            <p:cNvPr id="98" name="正方形/長方形 97"/>
            <p:cNvSpPr/>
            <p:nvPr/>
          </p:nvSpPr>
          <p:spPr bwMode="auto">
            <a:xfrm>
              <a:off x="16073446" y="33004216"/>
              <a:ext cx="1500198" cy="35719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99" name="正方形/長方形 98"/>
            <p:cNvSpPr/>
            <p:nvPr/>
          </p:nvSpPr>
          <p:spPr bwMode="auto">
            <a:xfrm>
              <a:off x="16787826" y="33289968"/>
              <a:ext cx="642942" cy="5715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sp>
        <p:nvSpPr>
          <p:cNvPr id="101" name="テキスト ボックス 100"/>
          <p:cNvSpPr txBox="1"/>
          <p:nvPr/>
        </p:nvSpPr>
        <p:spPr>
          <a:xfrm>
            <a:off x="21431296" y="38647818"/>
            <a:ext cx="46358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Sun</a:t>
            </a:r>
            <a:endParaRPr kumimoji="1" lang="ja-JP" altLang="en-US" sz="1400" dirty="0"/>
          </a:p>
        </p:txBody>
      </p:sp>
      <p:sp>
        <p:nvSpPr>
          <p:cNvPr id="102" name="正方形/長方形 101"/>
          <p:cNvSpPr/>
          <p:nvPr/>
        </p:nvSpPr>
        <p:spPr bwMode="auto">
          <a:xfrm>
            <a:off x="22302840" y="38824032"/>
            <a:ext cx="571504" cy="2857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21969463" y="38647819"/>
            <a:ext cx="405880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800" dirty="0" smtClean="0"/>
              <a:t>E</a:t>
            </a:r>
            <a:r>
              <a:rPr kumimoji="1" lang="en-US" altLang="ja-JP" sz="800" dirty="0" smtClean="0"/>
              <a:t>arth</a:t>
            </a:r>
            <a:endParaRPr kumimoji="1" lang="ja-JP" altLang="en-US" sz="800" dirty="0"/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25127021" y="30332435"/>
            <a:ext cx="6832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600" dirty="0" smtClean="0">
                <a:solidFill>
                  <a:schemeClr val="accent1">
                    <a:lumMod val="75000"/>
                  </a:schemeClr>
                </a:solidFill>
              </a:rPr>
              <a:t>Filter exchanger</a:t>
            </a:r>
          </a:p>
          <a:p>
            <a:r>
              <a:rPr lang="en-US" altLang="ja-JP" sz="600" dirty="0" smtClean="0">
                <a:solidFill>
                  <a:schemeClr val="accent1">
                    <a:lumMod val="75000"/>
                  </a:schemeClr>
                </a:solidFill>
              </a:rPr>
              <a:t>(TBD)</a:t>
            </a:r>
            <a:endParaRPr kumimoji="1" lang="ja-JP" altLang="en-US" sz="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13930306" y="25574664"/>
            <a:ext cx="44435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Det</a:t>
            </a:r>
            <a:endParaRPr kumimoji="1" lang="en-US" altLang="ja-JP" sz="1400" dirty="0" smtClean="0"/>
          </a:p>
          <a:p>
            <a:r>
              <a:rPr kumimoji="1" lang="en-US" altLang="ja-JP" sz="1400" dirty="0" smtClean="0"/>
              <a:t>QE</a:t>
            </a:r>
            <a:endParaRPr kumimoji="1" lang="ja-JP" altLang="en-US" sz="1400" dirty="0"/>
          </a:p>
        </p:txBody>
      </p:sp>
      <p:sp>
        <p:nvSpPr>
          <p:cNvPr id="108" name="正方形/長方形 107"/>
          <p:cNvSpPr/>
          <p:nvPr/>
        </p:nvSpPr>
        <p:spPr bwMode="auto">
          <a:xfrm>
            <a:off x="12129842" y="25016542"/>
            <a:ext cx="1143008" cy="1428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22" name="正方形/長方形 121"/>
          <p:cNvSpPr/>
          <p:nvPr/>
        </p:nvSpPr>
        <p:spPr bwMode="auto">
          <a:xfrm>
            <a:off x="10171988" y="34660672"/>
            <a:ext cx="214314" cy="21431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9370524" y="34614866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  <a:latin typeface="+mj-ea"/>
                <a:ea typeface="+mj-ea"/>
              </a:rPr>
              <a:t>AB</a:t>
            </a:r>
            <a:endParaRPr kumimoji="1" lang="ja-JP" altLang="en-US" sz="16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4380</TotalTime>
  <Words>578</Words>
  <Application>Microsoft PowerPoint</Application>
  <PresentationFormat>ユーザー設定</PresentationFormat>
  <Paragraphs>220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標準デザイン</vt:lpstr>
      <vt:lpstr>スライド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133</cp:revision>
  <dcterms:created xsi:type="dcterms:W3CDTF">1601-01-01T00:00:00Z</dcterms:created>
  <dcterms:modified xsi:type="dcterms:W3CDTF">2009-08-03T15:18:38Z</dcterms:modified>
</cp:coreProperties>
</file>