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7" r:id="rId2"/>
    <p:sldId id="258" r:id="rId3"/>
    <p:sldId id="259" r:id="rId4"/>
    <p:sldId id="260" r:id="rId5"/>
    <p:sldId id="311" r:id="rId6"/>
    <p:sldId id="324" r:id="rId7"/>
    <p:sldId id="312" r:id="rId8"/>
    <p:sldId id="307" r:id="rId9"/>
    <p:sldId id="323" r:id="rId10"/>
    <p:sldId id="342" r:id="rId11"/>
    <p:sldId id="327" r:id="rId12"/>
    <p:sldId id="317" r:id="rId13"/>
    <p:sldId id="315" r:id="rId14"/>
    <p:sldId id="316" r:id="rId15"/>
    <p:sldId id="328" r:id="rId16"/>
    <p:sldId id="338" r:id="rId17"/>
    <p:sldId id="322" r:id="rId18"/>
    <p:sldId id="318" r:id="rId19"/>
    <p:sldId id="320" r:id="rId20"/>
    <p:sldId id="339" r:id="rId21"/>
    <p:sldId id="326" r:id="rId22"/>
    <p:sldId id="330" r:id="rId23"/>
    <p:sldId id="344" r:id="rId24"/>
    <p:sldId id="332" r:id="rId25"/>
    <p:sldId id="331" r:id="rId26"/>
    <p:sldId id="308" r:id="rId27"/>
    <p:sldId id="333" r:id="rId28"/>
    <p:sldId id="309" r:id="rId29"/>
    <p:sldId id="334" r:id="rId30"/>
    <p:sldId id="343" r:id="rId31"/>
    <p:sldId id="279" r:id="rId32"/>
    <p:sldId id="340" r:id="rId33"/>
    <p:sldId id="341" r:id="rId34"/>
  </p:sldIdLst>
  <p:sldSz cx="9144000" cy="6858000" type="screen4x3"/>
  <p:notesSz cx="6921500" cy="100584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9900"/>
    <a:srgbClr val="FAC09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505" autoAdjust="0"/>
    <p:restoredTop sz="97653" autoAdjust="0"/>
  </p:normalViewPr>
  <p:slideViewPr>
    <p:cSldViewPr>
      <p:cViewPr varScale="1">
        <p:scale>
          <a:sx n="73" d="100"/>
          <a:sy n="73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99317" cy="502920"/>
          </a:xfrm>
          <a:prstGeom prst="rect">
            <a:avLst/>
          </a:prstGeom>
        </p:spPr>
        <p:txBody>
          <a:bodyPr vert="horz" lIns="97027" tIns="48513" rIns="97027" bIns="48513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920581" y="0"/>
            <a:ext cx="2999317" cy="502920"/>
          </a:xfrm>
          <a:prstGeom prst="rect">
            <a:avLst/>
          </a:prstGeom>
        </p:spPr>
        <p:txBody>
          <a:bodyPr vert="horz" lIns="97027" tIns="48513" rIns="97027" bIns="48513" rtlCol="0"/>
          <a:lstStyle>
            <a:lvl1pPr algn="r">
              <a:defRPr sz="1300"/>
            </a:lvl1pPr>
          </a:lstStyle>
          <a:p>
            <a:fld id="{42EDFA80-C26F-4C6A-9634-2BF3ABE795EB}" type="datetimeFigureOut">
              <a:rPr kumimoji="1" lang="ja-JP" altLang="en-US" smtClean="0"/>
              <a:pPr/>
              <a:t>2009/8/20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46150" y="754063"/>
            <a:ext cx="5029200" cy="3771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7027" tIns="48513" rIns="97027" bIns="48513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92150" y="4777740"/>
            <a:ext cx="5537200" cy="4526280"/>
          </a:xfrm>
          <a:prstGeom prst="rect">
            <a:avLst/>
          </a:prstGeom>
        </p:spPr>
        <p:txBody>
          <a:bodyPr vert="horz" lIns="97027" tIns="48513" rIns="97027" bIns="48513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553734"/>
            <a:ext cx="2999317" cy="502920"/>
          </a:xfrm>
          <a:prstGeom prst="rect">
            <a:avLst/>
          </a:prstGeom>
        </p:spPr>
        <p:txBody>
          <a:bodyPr vert="horz" lIns="97027" tIns="48513" rIns="97027" bIns="48513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920581" y="9553734"/>
            <a:ext cx="2999317" cy="502920"/>
          </a:xfrm>
          <a:prstGeom prst="rect">
            <a:avLst/>
          </a:prstGeom>
        </p:spPr>
        <p:txBody>
          <a:bodyPr vert="horz" lIns="97027" tIns="48513" rIns="97027" bIns="48513" rtlCol="0" anchor="b"/>
          <a:lstStyle>
            <a:lvl1pPr algn="r">
              <a:defRPr sz="1300"/>
            </a:lvl1pPr>
          </a:lstStyle>
          <a:p>
            <a:fld id="{400B885D-0314-4080-826D-09F9D19121D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2009/8/20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2009/8/20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2009/8/20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2009/8/20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2009/8/20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2009/8/20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2009/8/20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2009/8/20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2009/8/20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2009/8/20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2009/8/20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pPr/>
              <a:t>2009/8/20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ao.nao.ac.jp/~iwata/wish/index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>
                <a:alpha val="56000"/>
              </a:srgbClr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テキスト ボックス 3"/>
          <p:cNvSpPr txBox="1">
            <a:spLocks noChangeArrowheads="1"/>
          </p:cNvSpPr>
          <p:nvPr/>
        </p:nvSpPr>
        <p:spPr bwMode="auto">
          <a:xfrm>
            <a:off x="2714625" y="2428875"/>
            <a:ext cx="4014788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8000" dirty="0">
                <a:solidFill>
                  <a:schemeClr val="bg1"/>
                </a:solidFill>
                <a:latin typeface="HGP-AGothic2-Latin1K"/>
                <a:ea typeface="HGP-AGothic2-Latin1K"/>
                <a:cs typeface="HGP-AGothic2-Latin1K"/>
              </a:rPr>
              <a:t>WISH</a:t>
            </a:r>
          </a:p>
          <a:p>
            <a:r>
              <a:rPr lang="en-US" altLang="ja-JP" sz="3600" dirty="0">
                <a:solidFill>
                  <a:schemeClr val="bg1"/>
                </a:solidFill>
                <a:latin typeface="Calibri" pitchFamily="34" charset="0"/>
              </a:rPr>
              <a:t>upon a first galaxy….</a:t>
            </a:r>
            <a:endParaRPr lang="ja-JP" altLang="en-US" sz="36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682647"/>
            <a:ext cx="8366125" cy="581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テキスト ボックス 2"/>
          <p:cNvSpPr txBox="1"/>
          <p:nvPr/>
        </p:nvSpPr>
        <p:spPr>
          <a:xfrm>
            <a:off x="5105552" y="3516815"/>
            <a:ext cx="1609588" cy="769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4400" dirty="0" smtClean="0">
                <a:solidFill>
                  <a:srgbClr val="009900"/>
                </a:solidFill>
              </a:rPr>
              <a:t>WISH</a:t>
            </a:r>
            <a:endParaRPr kumimoji="1" lang="ja-JP" altLang="en-US" sz="4400" dirty="0">
              <a:solidFill>
                <a:srgbClr val="00990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643834" y="2928934"/>
            <a:ext cx="1295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~10arcmin</a:t>
            </a:r>
            <a:r>
              <a:rPr kumimoji="1" lang="en-US" altLang="ja-JP" baseline="30000" dirty="0" smtClean="0"/>
              <a:t>2</a:t>
            </a:r>
            <a:endParaRPr kumimoji="1" lang="ja-JP" altLang="en-US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/>
        </p:nvCxnSpPr>
        <p:spPr>
          <a:xfrm>
            <a:off x="0" y="1214438"/>
            <a:ext cx="9144000" cy="1587"/>
          </a:xfrm>
          <a:prstGeom prst="line">
            <a:avLst/>
          </a:prstGeom>
          <a:ln w="76200">
            <a:solidFill>
              <a:srgbClr val="F971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/>
          <p:cNvSpPr txBox="1"/>
          <p:nvPr/>
        </p:nvSpPr>
        <p:spPr>
          <a:xfrm>
            <a:off x="1571604" y="142852"/>
            <a:ext cx="35942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400" dirty="0" smtClean="0"/>
              <a:t>Why Space?</a:t>
            </a:r>
            <a:endParaRPr kumimoji="1" lang="ja-JP" altLang="en-US" sz="5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85720" y="1600188"/>
            <a:ext cx="8538107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●　</a:t>
            </a:r>
            <a:r>
              <a:rPr kumimoji="1" lang="en-US" altLang="ja-JP" sz="2800" dirty="0" smtClean="0"/>
              <a:t>Emission from galaxies at z&gt;7 are </a:t>
            </a:r>
            <a:r>
              <a:rPr kumimoji="1" lang="en-US" altLang="ja-JP" sz="2800" dirty="0" err="1" smtClean="0"/>
              <a:t>redshifted</a:t>
            </a:r>
            <a:endParaRPr kumimoji="1" lang="en-US" altLang="ja-JP" sz="2800" dirty="0" smtClean="0"/>
          </a:p>
          <a:p>
            <a:r>
              <a:rPr lang="en-US" altLang="ja-JP" sz="2800" dirty="0" smtClean="0"/>
              <a:t>       above 1 </a:t>
            </a:r>
            <a:r>
              <a:rPr lang="en-US" altLang="ja-JP" sz="2800" dirty="0" err="1" smtClean="0"/>
              <a:t>μm</a:t>
            </a:r>
            <a:endParaRPr lang="en-US" altLang="ja-JP" sz="2800" dirty="0" smtClean="0"/>
          </a:p>
          <a:p>
            <a:endParaRPr kumimoji="1" lang="en-US" altLang="ja-JP" sz="2800" dirty="0" smtClean="0"/>
          </a:p>
          <a:p>
            <a:r>
              <a:rPr lang="ja-JP" altLang="en-US" sz="2800" dirty="0" smtClean="0"/>
              <a:t>●　</a:t>
            </a:r>
            <a:r>
              <a:rPr lang="en-US" altLang="ja-JP" sz="2800" dirty="0" smtClean="0"/>
              <a:t>Objects are fainter than the nominal detection </a:t>
            </a:r>
          </a:p>
          <a:p>
            <a:r>
              <a:rPr kumimoji="1" lang="en-US" altLang="ja-JP" sz="2800" dirty="0" smtClean="0"/>
              <a:t>        limit of 8-10m class telescope with natural seeing</a:t>
            </a:r>
          </a:p>
          <a:p>
            <a:r>
              <a:rPr lang="en-US" altLang="ja-JP" sz="2800" dirty="0" smtClean="0"/>
              <a:t>         (~26AB @ 2μm) </a:t>
            </a:r>
            <a:r>
              <a:rPr lang="en-US" altLang="ja-JP" sz="2800" dirty="0" smtClean="0">
                <a:solidFill>
                  <a:srgbClr val="FF0000"/>
                </a:solidFill>
              </a:rPr>
              <a:t>due to the atmospheric background</a:t>
            </a:r>
          </a:p>
          <a:p>
            <a:r>
              <a:rPr kumimoji="1" lang="en-US" altLang="ja-JP" sz="2800" dirty="0" smtClean="0">
                <a:solidFill>
                  <a:srgbClr val="FF0000"/>
                </a:solidFill>
              </a:rPr>
              <a:t>                                                   (OH lines)</a:t>
            </a:r>
          </a:p>
          <a:p>
            <a:endParaRPr lang="en-US" altLang="ja-JP" sz="2800" dirty="0" smtClean="0"/>
          </a:p>
          <a:p>
            <a:r>
              <a:rPr kumimoji="1" lang="ja-JP" altLang="en-US" sz="2800" dirty="0" smtClean="0"/>
              <a:t>●　</a:t>
            </a:r>
            <a:r>
              <a:rPr kumimoji="1" lang="en-US" altLang="ja-JP" sz="2800" dirty="0" smtClean="0"/>
              <a:t>Ground-based AO (incl. GRAO, MCAO) cannot </a:t>
            </a:r>
          </a:p>
          <a:p>
            <a:r>
              <a:rPr lang="en-US" altLang="ja-JP" sz="2800" dirty="0" smtClean="0"/>
              <a:t>        cover large area simultaneously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仙台研究\WISH\学会\iwata1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3489" y="1641091"/>
            <a:ext cx="6924659" cy="5074057"/>
          </a:xfrm>
          <a:prstGeom prst="rect">
            <a:avLst/>
          </a:prstGeom>
          <a:noFill/>
        </p:spPr>
      </p:pic>
      <p:sp>
        <p:nvSpPr>
          <p:cNvPr id="4" name="テキスト ボックス 3"/>
          <p:cNvSpPr txBox="1"/>
          <p:nvPr/>
        </p:nvSpPr>
        <p:spPr>
          <a:xfrm>
            <a:off x="7429520" y="6286520"/>
            <a:ext cx="1216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Iwata et al.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214414" y="428604"/>
            <a:ext cx="620920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/>
              <a:t>Expected Spectra of z=0-12</a:t>
            </a:r>
          </a:p>
          <a:p>
            <a:r>
              <a:rPr lang="en-US" altLang="ja-JP" sz="3200" dirty="0" smtClean="0"/>
              <a:t> star-forming (Lyman Break) galaxies</a:t>
            </a:r>
            <a:endParaRPr kumimoji="1" lang="ja-JP" altLang="en-US" sz="3200" dirty="0"/>
          </a:p>
        </p:txBody>
      </p:sp>
      <p:sp>
        <p:nvSpPr>
          <p:cNvPr id="6" name="正方形/長方形 5"/>
          <p:cNvSpPr/>
          <p:nvPr/>
        </p:nvSpPr>
        <p:spPr>
          <a:xfrm>
            <a:off x="1719307" y="1998281"/>
            <a:ext cx="3143272" cy="3786214"/>
          </a:xfrm>
          <a:prstGeom prst="rect">
            <a:avLst/>
          </a:prstGeom>
          <a:solidFill>
            <a:srgbClr val="00B0F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仙台研究\プレゼン２\Stockholm\bouwens1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1285860"/>
            <a:ext cx="8826945" cy="4786346"/>
          </a:xfrm>
          <a:prstGeom prst="rect">
            <a:avLst/>
          </a:prstGeom>
          <a:noFill/>
        </p:spPr>
      </p:pic>
      <p:sp>
        <p:nvSpPr>
          <p:cNvPr id="3" name="テキスト ボックス 2"/>
          <p:cNvSpPr txBox="1"/>
          <p:nvPr/>
        </p:nvSpPr>
        <p:spPr>
          <a:xfrm>
            <a:off x="285720" y="285728"/>
            <a:ext cx="62779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Search for z=7-8 galaxies by HST </a:t>
            </a:r>
            <a:r>
              <a:rPr kumimoji="1" lang="en-US" altLang="ja-JP" sz="2800" dirty="0" smtClean="0"/>
              <a:t>NICMOS</a:t>
            </a:r>
            <a:endParaRPr kumimoji="1" lang="ja-JP" altLang="en-US" sz="2800" dirty="0"/>
          </a:p>
        </p:txBody>
      </p:sp>
      <p:sp>
        <p:nvSpPr>
          <p:cNvPr id="4" name="正方形/長方形 3"/>
          <p:cNvSpPr/>
          <p:nvPr/>
        </p:nvSpPr>
        <p:spPr>
          <a:xfrm>
            <a:off x="5643570" y="2071678"/>
            <a:ext cx="3143272" cy="392909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643438" y="785794"/>
            <a:ext cx="289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Bouwens</a:t>
            </a:r>
            <a:r>
              <a:rPr kumimoji="1" lang="en-US" altLang="ja-JP" sz="2400" dirty="0" smtClean="0"/>
              <a:t> et al. (</a:t>
            </a:r>
            <a:r>
              <a:rPr lang="en-US" altLang="ja-JP" sz="2400" dirty="0" smtClean="0"/>
              <a:t>2</a:t>
            </a:r>
            <a:r>
              <a:rPr kumimoji="1" lang="en-US" altLang="ja-JP" sz="2400" dirty="0" smtClean="0"/>
              <a:t>007)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2"/>
          <p:cNvGraphicFramePr>
            <a:graphicFrameLocks/>
          </p:cNvGraphicFramePr>
          <p:nvPr/>
        </p:nvGraphicFramePr>
        <p:xfrm>
          <a:off x="785786" y="1214422"/>
          <a:ext cx="7077096" cy="5339668"/>
        </p:xfrm>
        <a:graphic>
          <a:graphicData uri="http://schemas.openxmlformats.org/drawingml/2006/table">
            <a:tbl>
              <a:tblPr/>
              <a:tblGrid>
                <a:gridCol w="953875"/>
                <a:gridCol w="718367"/>
                <a:gridCol w="1018344"/>
                <a:gridCol w="1134125"/>
                <a:gridCol w="1014396"/>
                <a:gridCol w="1073603"/>
                <a:gridCol w="1164386"/>
              </a:tblGrid>
              <a:tr h="3920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ja-JP" altLang="ja-JP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ea typeface="ＭＳ Ｐゴシック" pitchFamily="50" charset="-128"/>
                      </a:endParaRPr>
                    </a:p>
                  </a:txBody>
                  <a:tcPr marL="75784" marR="75784" marT="37892" marB="378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ea typeface="ＭＳ Ｐゴシック" pitchFamily="50" charset="-128"/>
                      </a:endParaRPr>
                    </a:p>
                  </a:txBody>
                  <a:tcPr marL="75784" marR="75784" marT="37892" marB="378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ＭＳ Ｐゴシック" pitchFamily="50" charset="-128"/>
                        </a:rPr>
                        <a:t>ch1</a:t>
                      </a:r>
                    </a:p>
                  </a:txBody>
                  <a:tcPr marL="75784" marR="75784" marT="37892" marB="378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ＭＳ Ｐゴシック" pitchFamily="50" charset="-128"/>
                        </a:rPr>
                        <a:t>ch2</a:t>
                      </a:r>
                    </a:p>
                  </a:txBody>
                  <a:tcPr marL="75784" marR="75784" marT="37892" marB="378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ja-JP" altLang="ja-JP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ea typeface="ＭＳ Ｐゴシック" pitchFamily="50" charset="-128"/>
                      </a:endParaRPr>
                    </a:p>
                  </a:txBody>
                  <a:tcPr marL="75784" marR="75784" marT="37892" marB="378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89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ＭＳ Ｐゴシック" pitchFamily="50" charset="-128"/>
                        </a:rPr>
                        <a:t>Field</a:t>
                      </a:r>
                    </a:p>
                  </a:txBody>
                  <a:tcPr marL="75784" marR="75784" marT="37892" marB="378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ＭＳ Ｐゴシック" pitchFamily="50" charset="-128"/>
                        </a:rPr>
                        <a:t>Band</a:t>
                      </a:r>
                    </a:p>
                  </a:txBody>
                  <a:tcPr marL="75784" marR="75784" marT="37892" marB="378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ＭＳ Ｐゴシック" pitchFamily="50" charset="-128"/>
                        </a:rPr>
                        <a:t>FWHM</a:t>
                      </a:r>
                      <a:endParaRPr kumimoji="1" lang="en-US" altLang="ja-JP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ea typeface="ＭＳ Ｐゴシック" pitchFamily="50" charset="-128"/>
                      </a:endParaRPr>
                    </a:p>
                  </a:txBody>
                  <a:tcPr marL="75784" marR="75784" marT="37892" marB="378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ＭＳ Ｐゴシック" pitchFamily="50" charset="-128"/>
                        </a:rPr>
                        <a:t>3σlimit</a:t>
                      </a:r>
                      <a:endParaRPr kumimoji="1" lang="en-US" altLang="ja-JP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ea typeface="ＭＳ Ｐゴシック" pitchFamily="50" charset="-128"/>
                      </a:endParaRPr>
                    </a:p>
                  </a:txBody>
                  <a:tcPr marL="75784" marR="75784" marT="37892" marB="378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ＭＳ Ｐゴシック" pitchFamily="50" charset="-128"/>
                        </a:rPr>
                        <a:t>FWHM</a:t>
                      </a:r>
                      <a:endParaRPr kumimoji="1" lang="en-US" altLang="ja-JP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ea typeface="ＭＳ Ｐゴシック" pitchFamily="50" charset="-128"/>
                      </a:endParaRPr>
                    </a:p>
                  </a:txBody>
                  <a:tcPr marL="75784" marR="75784" marT="37892" marB="378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ＭＳ Ｐゴシック" pitchFamily="50" charset="-128"/>
                        </a:rPr>
                        <a:t>3σlimit</a:t>
                      </a:r>
                      <a:endParaRPr kumimoji="1" lang="en-US" altLang="ja-JP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ea typeface="ＭＳ Ｐゴシック" pitchFamily="50" charset="-128"/>
                      </a:endParaRPr>
                    </a:p>
                  </a:txBody>
                  <a:tcPr marL="75784" marR="75784" marT="37892" marB="378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ＭＳ Ｐゴシック" pitchFamily="50" charset="-128"/>
                        </a:rPr>
                        <a:t>Exposure</a:t>
                      </a:r>
                      <a:endParaRPr kumimoji="1" lang="en-US" altLang="ja-JP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ea typeface="ＭＳ Ｐゴシック" pitchFamily="50" charset="-128"/>
                      </a:endParaRPr>
                    </a:p>
                  </a:txBody>
                  <a:tcPr marL="75784" marR="75784" marT="37892" marB="378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8919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en-US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eneva" pitchFamily="34" charset="0"/>
                        <a:ea typeface="Arial Unicode MS" pitchFamily="50" charset="-128"/>
                        <a:cs typeface="Arial Unicode MS" pitchFamily="50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eneva" pitchFamily="34" charset="0"/>
                          <a:ea typeface="Arial Unicode MS" pitchFamily="50" charset="-128"/>
                          <a:cs typeface="Arial Unicode MS" pitchFamily="50" charset="-128"/>
                        </a:rPr>
                        <a:t>GT1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en-US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eneva" pitchFamily="34" charset="0"/>
                        <a:ea typeface="Arial Unicode MS" pitchFamily="50" charset="-128"/>
                        <a:cs typeface="Arial Unicode MS" pitchFamily="50" charset="-128"/>
                      </a:endParaRPr>
                    </a:p>
                  </a:txBody>
                  <a:tcPr marL="75784" marR="75784" marT="37892" marB="378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eneva" pitchFamily="34" charset="0"/>
                          <a:ea typeface="Arial Unicode MS" pitchFamily="50" charset="-128"/>
                          <a:cs typeface="Arial Unicode MS" pitchFamily="50" charset="-128"/>
                        </a:rPr>
                        <a:t>J</a:t>
                      </a:r>
                    </a:p>
                  </a:txBody>
                  <a:tcPr marL="75784" marR="75784" marT="37892" marB="378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eneva" pitchFamily="34" charset="0"/>
                          <a:ea typeface="ＭＳ Ｐゴシック" pitchFamily="50" charset="-128"/>
                        </a:rPr>
                        <a:t>0.59</a:t>
                      </a:r>
                    </a:p>
                  </a:txBody>
                  <a:tcPr marL="75784" marR="75784" marT="37892" marB="378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eneva" pitchFamily="34" charset="0"/>
                          <a:ea typeface="ＭＳ Ｐゴシック" pitchFamily="50" charset="-128"/>
                        </a:rPr>
                        <a:t>25.8</a:t>
                      </a:r>
                    </a:p>
                  </a:txBody>
                  <a:tcPr marL="75784" marR="75784" marT="37892" marB="378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eneva" pitchFamily="34" charset="0"/>
                          <a:ea typeface="ＭＳ Ｐゴシック" pitchFamily="50" charset="-128"/>
                        </a:rPr>
                        <a:t>0.59</a:t>
                      </a:r>
                    </a:p>
                  </a:txBody>
                  <a:tcPr marL="75784" marR="75784" marT="37892" marB="378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eneva" pitchFamily="34" charset="0"/>
                          <a:ea typeface="ＭＳ Ｐゴシック" pitchFamily="50" charset="-128"/>
                        </a:rPr>
                        <a:t>25.7</a:t>
                      </a:r>
                    </a:p>
                  </a:txBody>
                  <a:tcPr marL="75784" marR="75784" marT="37892" marB="378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eneva" pitchFamily="34" charset="0"/>
                          <a:ea typeface="ＭＳ Ｐゴシック" pitchFamily="50" charset="-128"/>
                        </a:rPr>
                        <a:t>8.0</a:t>
                      </a:r>
                    </a:p>
                  </a:txBody>
                  <a:tcPr marL="75784" marR="75784" marT="37892" marB="378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891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eneva" pitchFamily="34" charset="0"/>
                          <a:ea typeface="ＭＳ Ｐゴシック" pitchFamily="50" charset="-128"/>
                        </a:rPr>
                        <a:t>H</a:t>
                      </a:r>
                    </a:p>
                  </a:txBody>
                  <a:tcPr marL="75784" marR="75784" marT="37892" marB="378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eneva" pitchFamily="34" charset="0"/>
                          <a:ea typeface="ＭＳ Ｐゴシック" pitchFamily="50" charset="-128"/>
                        </a:rPr>
                        <a:t>0.58</a:t>
                      </a:r>
                    </a:p>
                  </a:txBody>
                  <a:tcPr marL="75784" marR="75784" marT="37892" marB="378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eneva" pitchFamily="34" charset="0"/>
                          <a:ea typeface="ＭＳ Ｐゴシック" pitchFamily="50" charset="-128"/>
                        </a:rPr>
                        <a:t>25.2</a:t>
                      </a:r>
                    </a:p>
                  </a:txBody>
                  <a:tcPr marL="75784" marR="75784" marT="37892" marB="378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eneva" pitchFamily="34" charset="0"/>
                          <a:ea typeface="ＭＳ Ｐゴシック" pitchFamily="50" charset="-128"/>
                        </a:rPr>
                        <a:t>0.59</a:t>
                      </a:r>
                    </a:p>
                  </a:txBody>
                  <a:tcPr marL="75784" marR="75784" marT="37892" marB="378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eneva" pitchFamily="34" charset="0"/>
                          <a:ea typeface="ＭＳ Ｐゴシック" pitchFamily="50" charset="-128"/>
                        </a:rPr>
                        <a:t>25.0</a:t>
                      </a:r>
                    </a:p>
                  </a:txBody>
                  <a:tcPr marL="75784" marR="75784" marT="37892" marB="378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eneva" pitchFamily="34" charset="0"/>
                          <a:ea typeface="ＭＳ Ｐゴシック" pitchFamily="50" charset="-128"/>
                        </a:rPr>
                        <a:t>2.5</a:t>
                      </a:r>
                    </a:p>
                  </a:txBody>
                  <a:tcPr marL="75784" marR="75784" marT="37892" marB="378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891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eneva" pitchFamily="34" charset="0"/>
                          <a:ea typeface="ＭＳ Ｐゴシック" pitchFamily="50" charset="-128"/>
                        </a:rPr>
                        <a:t>K</a:t>
                      </a:r>
                    </a:p>
                  </a:txBody>
                  <a:tcPr marL="75784" marR="75784" marT="37892" marB="378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eneva" pitchFamily="34" charset="0"/>
                          <a:ea typeface="ＭＳ Ｐゴシック" pitchFamily="50" charset="-128"/>
                        </a:rPr>
                        <a:t>0.58</a:t>
                      </a:r>
                    </a:p>
                  </a:txBody>
                  <a:tcPr marL="75784" marR="75784" marT="37892" marB="378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eneva" pitchFamily="34" charset="0"/>
                          <a:ea typeface="ＭＳ Ｐゴシック" pitchFamily="50" charset="-128"/>
                        </a:rPr>
                        <a:t>25.5</a:t>
                      </a:r>
                    </a:p>
                  </a:txBody>
                  <a:tcPr marL="75784" marR="75784" marT="37892" marB="378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eneva" pitchFamily="34" charset="0"/>
                          <a:ea typeface="ＭＳ Ｐゴシック" pitchFamily="50" charset="-128"/>
                        </a:rPr>
                        <a:t>0.53</a:t>
                      </a:r>
                    </a:p>
                  </a:txBody>
                  <a:tcPr marL="75784" marR="75784" marT="37892" marB="378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eneva" pitchFamily="34" charset="0"/>
                          <a:ea typeface="ＭＳ Ｐゴシック" pitchFamily="50" charset="-128"/>
                        </a:rPr>
                        <a:t>25.6</a:t>
                      </a:r>
                    </a:p>
                  </a:txBody>
                  <a:tcPr marL="75784" marR="75784" marT="37892" marB="378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eneva" pitchFamily="34" charset="0"/>
                          <a:ea typeface="ＭＳ Ｐゴシック" pitchFamily="50" charset="-128"/>
                        </a:rPr>
                        <a:t>8.3</a:t>
                      </a:r>
                    </a:p>
                  </a:txBody>
                  <a:tcPr marL="75784" marR="75784" marT="37892" marB="378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8919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en-US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eneva" pitchFamily="34" charset="0"/>
                        <a:ea typeface="ＭＳ Ｐゴシック" pitchFamily="50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eneva" pitchFamily="34" charset="0"/>
                          <a:ea typeface="ＭＳ Ｐゴシック" pitchFamily="50" charset="-128"/>
                        </a:rPr>
                        <a:t>GT2</a:t>
                      </a:r>
                    </a:p>
                  </a:txBody>
                  <a:tcPr marL="75784" marR="75784" marT="37892" marB="378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eneva" pitchFamily="34" charset="0"/>
                          <a:ea typeface="ＭＳ Ｐゴシック" pitchFamily="50" charset="-128"/>
                        </a:rPr>
                        <a:t>J</a:t>
                      </a:r>
                    </a:p>
                  </a:txBody>
                  <a:tcPr marL="75784" marR="75784" marT="37892" marB="378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eneva" pitchFamily="34" charset="0"/>
                          <a:ea typeface="ＭＳ Ｐゴシック" pitchFamily="50" charset="-128"/>
                        </a:rPr>
                        <a:t>0.48</a:t>
                      </a:r>
                    </a:p>
                  </a:txBody>
                  <a:tcPr marL="75784" marR="75784" marT="37892" marB="378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eneva" pitchFamily="34" charset="0"/>
                          <a:ea typeface="ＭＳ Ｐゴシック" pitchFamily="50" charset="-128"/>
                        </a:rPr>
                        <a:t>26.6</a:t>
                      </a:r>
                    </a:p>
                  </a:txBody>
                  <a:tcPr marL="75784" marR="75784" marT="37892" marB="378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eneva" pitchFamily="34" charset="0"/>
                          <a:ea typeface="ＭＳ Ｐゴシック" pitchFamily="50" charset="-128"/>
                        </a:rPr>
                        <a:t>0.49</a:t>
                      </a:r>
                    </a:p>
                  </a:txBody>
                  <a:tcPr marL="75784" marR="75784" marT="37892" marB="378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eneva" pitchFamily="34" charset="0"/>
                          <a:ea typeface="ＭＳ Ｐゴシック" pitchFamily="50" charset="-128"/>
                        </a:rPr>
                        <a:t>26.6</a:t>
                      </a:r>
                    </a:p>
                  </a:txBody>
                  <a:tcPr marL="75784" marR="75784" marT="37892" marB="378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eneva" pitchFamily="34" charset="0"/>
                          <a:ea typeface="ＭＳ Ｐゴシック" pitchFamily="50" charset="-128"/>
                        </a:rPr>
                        <a:t>28.2</a:t>
                      </a:r>
                    </a:p>
                  </a:txBody>
                  <a:tcPr marL="75784" marR="75784" marT="37892" marB="378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891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eneva" pitchFamily="34" charset="0"/>
                          <a:ea typeface="ＭＳ Ｐゴシック" pitchFamily="50" charset="-128"/>
                        </a:rPr>
                        <a:t>H</a:t>
                      </a:r>
                    </a:p>
                  </a:txBody>
                  <a:tcPr marL="75784" marR="75784" marT="37892" marB="378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eneva" pitchFamily="34" charset="0"/>
                          <a:ea typeface="ＭＳ Ｐゴシック" pitchFamily="50" charset="-128"/>
                        </a:rPr>
                        <a:t>0.46</a:t>
                      </a:r>
                    </a:p>
                  </a:txBody>
                  <a:tcPr marL="75784" marR="75784" marT="37892" marB="378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eneva" pitchFamily="34" charset="0"/>
                          <a:ea typeface="ＭＳ Ｐゴシック" pitchFamily="50" charset="-128"/>
                        </a:rPr>
                        <a:t>25.7</a:t>
                      </a:r>
                    </a:p>
                  </a:txBody>
                  <a:tcPr marL="75784" marR="75784" marT="37892" marB="378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eneva" pitchFamily="34" charset="0"/>
                          <a:ea typeface="ＭＳ Ｐゴシック" pitchFamily="50" charset="-128"/>
                        </a:rPr>
                        <a:t>0.46</a:t>
                      </a:r>
                    </a:p>
                  </a:txBody>
                  <a:tcPr marL="75784" marR="75784" marT="37892" marB="378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eneva" pitchFamily="34" charset="0"/>
                          <a:ea typeface="ＭＳ Ｐゴシック" pitchFamily="50" charset="-128"/>
                        </a:rPr>
                        <a:t>25.6</a:t>
                      </a:r>
                    </a:p>
                  </a:txBody>
                  <a:tcPr marL="75784" marR="75784" marT="37892" marB="378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eneva" pitchFamily="34" charset="0"/>
                          <a:ea typeface="ＭＳ Ｐゴシック" pitchFamily="50" charset="-128"/>
                        </a:rPr>
                        <a:t>5.7</a:t>
                      </a:r>
                    </a:p>
                  </a:txBody>
                  <a:tcPr marL="75784" marR="75784" marT="37892" marB="378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891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eneva" pitchFamily="34" charset="0"/>
                          <a:ea typeface="ＭＳ Ｐゴシック" pitchFamily="50" charset="-128"/>
                        </a:rPr>
                        <a:t>K</a:t>
                      </a:r>
                    </a:p>
                  </a:txBody>
                  <a:tcPr marL="75784" marR="75784" marT="37892" marB="378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eneva" pitchFamily="34" charset="0"/>
                          <a:ea typeface="ＭＳ Ｐゴシック" pitchFamily="50" charset="-128"/>
                        </a:rPr>
                        <a:t>0.45</a:t>
                      </a:r>
                    </a:p>
                  </a:txBody>
                  <a:tcPr marL="75784" marR="75784" marT="37892" marB="378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eneva" pitchFamily="34" charset="0"/>
                          <a:ea typeface="ＭＳ Ｐゴシック" pitchFamily="50" charset="-128"/>
                        </a:rPr>
                        <a:t>26.5</a:t>
                      </a:r>
                    </a:p>
                  </a:txBody>
                  <a:tcPr marL="75784" marR="75784" marT="37892" marB="378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eneva" pitchFamily="34" charset="0"/>
                          <a:ea typeface="ＭＳ Ｐゴシック" pitchFamily="50" charset="-128"/>
                        </a:rPr>
                        <a:t>0.46</a:t>
                      </a:r>
                    </a:p>
                  </a:txBody>
                  <a:tcPr marL="75784" marR="75784" marT="37892" marB="378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eneva" pitchFamily="34" charset="0"/>
                          <a:ea typeface="ＭＳ Ｐゴシック" pitchFamily="50" charset="-128"/>
                        </a:rPr>
                        <a:t>26.5</a:t>
                      </a:r>
                    </a:p>
                  </a:txBody>
                  <a:tcPr marL="75784" marR="75784" marT="37892" marB="378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eneva" pitchFamily="34" charset="0"/>
                          <a:ea typeface="ＭＳ Ｐゴシック" pitchFamily="50" charset="-128"/>
                        </a:rPr>
                        <a:t>28.0</a:t>
                      </a:r>
                    </a:p>
                  </a:txBody>
                  <a:tcPr marL="75784" marR="75784" marT="37892" marB="378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8919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en-US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eneva" pitchFamily="34" charset="0"/>
                        <a:ea typeface="ＭＳ Ｐゴシック" pitchFamily="50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eneva" pitchFamily="34" charset="0"/>
                          <a:ea typeface="ＭＳ Ｐゴシック" pitchFamily="50" charset="-128"/>
                        </a:rPr>
                        <a:t>GT3</a:t>
                      </a:r>
                    </a:p>
                  </a:txBody>
                  <a:tcPr marL="75784" marR="75784" marT="37892" marB="378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eneva" pitchFamily="34" charset="0"/>
                          <a:ea typeface="ＭＳ Ｐゴシック" pitchFamily="50" charset="-128"/>
                        </a:rPr>
                        <a:t>J</a:t>
                      </a:r>
                    </a:p>
                  </a:txBody>
                  <a:tcPr marL="75784" marR="75784" marT="37892" marB="378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eneva" pitchFamily="34" charset="0"/>
                          <a:ea typeface="ＭＳ Ｐゴシック" pitchFamily="50" charset="-128"/>
                        </a:rPr>
                        <a:t>0.57</a:t>
                      </a:r>
                    </a:p>
                  </a:txBody>
                  <a:tcPr marL="75784" marR="75784" marT="37892" marB="378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eneva" pitchFamily="34" charset="0"/>
                          <a:ea typeface="ＭＳ Ｐゴシック" pitchFamily="50" charset="-128"/>
                        </a:rPr>
                        <a:t>25.8</a:t>
                      </a:r>
                    </a:p>
                  </a:txBody>
                  <a:tcPr marL="75784" marR="75784" marT="37892" marB="378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eneva" pitchFamily="34" charset="0"/>
                          <a:ea typeface="ＭＳ Ｐゴシック" pitchFamily="50" charset="-128"/>
                        </a:rPr>
                        <a:t>0.58</a:t>
                      </a:r>
                    </a:p>
                  </a:txBody>
                  <a:tcPr marL="75784" marR="75784" marT="37892" marB="378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eneva" pitchFamily="34" charset="0"/>
                          <a:ea typeface="ＭＳ Ｐゴシック" pitchFamily="50" charset="-128"/>
                        </a:rPr>
                        <a:t>25.7</a:t>
                      </a:r>
                    </a:p>
                  </a:txBody>
                  <a:tcPr marL="75784" marR="75784" marT="37892" marB="378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eneva" pitchFamily="34" charset="0"/>
                          <a:ea typeface="ＭＳ Ｐゴシック" pitchFamily="50" charset="-128"/>
                        </a:rPr>
                        <a:t>6.3</a:t>
                      </a:r>
                    </a:p>
                  </a:txBody>
                  <a:tcPr marL="75784" marR="75784" marT="37892" marB="378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891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eneva" pitchFamily="34" charset="0"/>
                          <a:ea typeface="ＭＳ Ｐゴシック" pitchFamily="50" charset="-128"/>
                        </a:rPr>
                        <a:t>H</a:t>
                      </a:r>
                    </a:p>
                  </a:txBody>
                  <a:tcPr marL="75784" marR="75784" marT="37892" marB="378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eneva" pitchFamily="34" charset="0"/>
                          <a:ea typeface="ＭＳ Ｐゴシック" pitchFamily="50" charset="-128"/>
                        </a:rPr>
                        <a:t>0.55</a:t>
                      </a:r>
                    </a:p>
                  </a:txBody>
                  <a:tcPr marL="75784" marR="75784" marT="37892" marB="378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eneva" pitchFamily="34" charset="0"/>
                          <a:ea typeface="ＭＳ Ｐゴシック" pitchFamily="50" charset="-128"/>
                        </a:rPr>
                        <a:t>25.0</a:t>
                      </a:r>
                    </a:p>
                  </a:txBody>
                  <a:tcPr marL="75784" marR="75784" marT="37892" marB="378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eneva" pitchFamily="34" charset="0"/>
                          <a:ea typeface="ＭＳ Ｐゴシック" pitchFamily="50" charset="-128"/>
                        </a:rPr>
                        <a:t>0.55</a:t>
                      </a:r>
                    </a:p>
                  </a:txBody>
                  <a:tcPr marL="75784" marR="75784" marT="37892" marB="378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eneva" pitchFamily="34" charset="0"/>
                          <a:ea typeface="ＭＳ Ｐゴシック" pitchFamily="50" charset="-128"/>
                        </a:rPr>
                        <a:t>25.0</a:t>
                      </a:r>
                    </a:p>
                  </a:txBody>
                  <a:tcPr marL="75784" marR="75784" marT="37892" marB="378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eneva" pitchFamily="34" charset="0"/>
                          <a:ea typeface="ＭＳ Ｐゴシック" pitchFamily="50" charset="-128"/>
                        </a:rPr>
                        <a:t>3.2</a:t>
                      </a:r>
                    </a:p>
                  </a:txBody>
                  <a:tcPr marL="75784" marR="75784" marT="37892" marB="378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891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eneva" pitchFamily="34" charset="0"/>
                          <a:ea typeface="ＭＳ Ｐゴシック" pitchFamily="50" charset="-128"/>
                        </a:rPr>
                        <a:t>K</a:t>
                      </a:r>
                    </a:p>
                  </a:txBody>
                  <a:tcPr marL="75784" marR="75784" marT="37892" marB="378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eneva" pitchFamily="34" charset="0"/>
                          <a:ea typeface="ＭＳ Ｐゴシック" pitchFamily="50" charset="-128"/>
                        </a:rPr>
                        <a:t>0.59</a:t>
                      </a:r>
                    </a:p>
                  </a:txBody>
                  <a:tcPr marL="75784" marR="75784" marT="37892" marB="378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eneva" pitchFamily="34" charset="0"/>
                          <a:ea typeface="ＭＳ Ｐゴシック" pitchFamily="50" charset="-128"/>
                        </a:rPr>
                        <a:t>25.6</a:t>
                      </a:r>
                    </a:p>
                  </a:txBody>
                  <a:tcPr marL="75784" marR="75784" marT="37892" marB="378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eneva" pitchFamily="34" charset="0"/>
                          <a:ea typeface="ＭＳ Ｐゴシック" pitchFamily="50" charset="-128"/>
                        </a:rPr>
                        <a:t>0.60</a:t>
                      </a:r>
                    </a:p>
                  </a:txBody>
                  <a:tcPr marL="75784" marR="75784" marT="37892" marB="378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eneva" pitchFamily="34" charset="0"/>
                          <a:ea typeface="ＭＳ Ｐゴシック" pitchFamily="50" charset="-128"/>
                        </a:rPr>
                        <a:t>25.5</a:t>
                      </a:r>
                    </a:p>
                  </a:txBody>
                  <a:tcPr marL="75784" marR="75784" marT="37892" marB="378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eneva" pitchFamily="34" charset="0"/>
                          <a:ea typeface="ＭＳ Ｐゴシック" pitchFamily="50" charset="-128"/>
                        </a:rPr>
                        <a:t>10.7</a:t>
                      </a:r>
                    </a:p>
                  </a:txBody>
                  <a:tcPr marL="75784" marR="75784" marT="37892" marB="378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8919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en-US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eneva" pitchFamily="34" charset="0"/>
                        <a:ea typeface="ＭＳ Ｐゴシック" pitchFamily="50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eneva" pitchFamily="34" charset="0"/>
                          <a:ea typeface="ＭＳ Ｐゴシック" pitchFamily="50" charset="-128"/>
                        </a:rPr>
                        <a:t>GT4</a:t>
                      </a:r>
                    </a:p>
                  </a:txBody>
                  <a:tcPr marL="75784" marR="75784" marT="37892" marB="378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eneva" pitchFamily="34" charset="0"/>
                          <a:ea typeface="ＭＳ Ｐゴシック" pitchFamily="50" charset="-128"/>
                        </a:rPr>
                        <a:t>J</a:t>
                      </a:r>
                    </a:p>
                  </a:txBody>
                  <a:tcPr marL="75784" marR="75784" marT="37892" marB="378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eneva" pitchFamily="34" charset="0"/>
                          <a:ea typeface="ＭＳ Ｐゴシック" pitchFamily="50" charset="-128"/>
                        </a:rPr>
                        <a:t>0.58</a:t>
                      </a:r>
                    </a:p>
                  </a:txBody>
                  <a:tcPr marL="75784" marR="75784" marT="37892" marB="378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eneva" pitchFamily="34" charset="0"/>
                          <a:ea typeface="ＭＳ Ｐゴシック" pitchFamily="50" charset="-128"/>
                        </a:rPr>
                        <a:t>25.7</a:t>
                      </a:r>
                    </a:p>
                  </a:txBody>
                  <a:tcPr marL="75784" marR="75784" marT="37892" marB="378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eneva" pitchFamily="34" charset="0"/>
                          <a:ea typeface="ＭＳ Ｐゴシック" pitchFamily="50" charset="-128"/>
                        </a:rPr>
                        <a:t>0.59</a:t>
                      </a:r>
                    </a:p>
                  </a:txBody>
                  <a:tcPr marL="75784" marR="75784" marT="37892" marB="378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eneva" pitchFamily="34" charset="0"/>
                          <a:ea typeface="ＭＳ Ｐゴシック" pitchFamily="50" charset="-128"/>
                        </a:rPr>
                        <a:t>25.7</a:t>
                      </a:r>
                    </a:p>
                  </a:txBody>
                  <a:tcPr marL="75784" marR="75784" marT="37892" marB="378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eneva" pitchFamily="34" charset="0"/>
                          <a:ea typeface="ＭＳ Ｐゴシック" pitchFamily="50" charset="-128"/>
                        </a:rPr>
                        <a:t>9.1</a:t>
                      </a:r>
                    </a:p>
                  </a:txBody>
                  <a:tcPr marL="75784" marR="75784" marT="37892" marB="378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891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eneva" pitchFamily="34" charset="0"/>
                          <a:ea typeface="ＭＳ Ｐゴシック" pitchFamily="50" charset="-128"/>
                        </a:rPr>
                        <a:t>H</a:t>
                      </a:r>
                    </a:p>
                  </a:txBody>
                  <a:tcPr marL="75784" marR="75784" marT="37892" marB="378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eneva" pitchFamily="34" charset="0"/>
                          <a:ea typeface="ＭＳ Ｐゴシック" pitchFamily="50" charset="-128"/>
                        </a:rPr>
                        <a:t>0.58</a:t>
                      </a:r>
                    </a:p>
                  </a:txBody>
                  <a:tcPr marL="75784" marR="75784" marT="37892" marB="378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eneva" pitchFamily="34" charset="0"/>
                          <a:ea typeface="ＭＳ Ｐゴシック" pitchFamily="50" charset="-128"/>
                        </a:rPr>
                        <a:t>25.2</a:t>
                      </a:r>
                    </a:p>
                  </a:txBody>
                  <a:tcPr marL="75784" marR="75784" marT="37892" marB="378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eneva" pitchFamily="34" charset="0"/>
                          <a:ea typeface="ＭＳ Ｐゴシック" pitchFamily="50" charset="-128"/>
                        </a:rPr>
                        <a:t>0.59</a:t>
                      </a:r>
                    </a:p>
                  </a:txBody>
                  <a:tcPr marL="75784" marR="75784" marT="37892" marB="378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eneva" pitchFamily="34" charset="0"/>
                          <a:ea typeface="ＭＳ Ｐゴシック" pitchFamily="50" charset="-128"/>
                        </a:rPr>
                        <a:t>25.1</a:t>
                      </a:r>
                    </a:p>
                  </a:txBody>
                  <a:tcPr marL="75784" marR="75784" marT="37892" marB="378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eneva" pitchFamily="34" charset="0"/>
                          <a:ea typeface="ＭＳ Ｐゴシック" pitchFamily="50" charset="-128"/>
                        </a:rPr>
                        <a:t>4.3</a:t>
                      </a:r>
                    </a:p>
                  </a:txBody>
                  <a:tcPr marL="75784" marR="75784" marT="37892" marB="378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891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eneva" pitchFamily="34" charset="0"/>
                          <a:ea typeface="ＭＳ Ｐゴシック" pitchFamily="50" charset="-128"/>
                        </a:rPr>
                        <a:t>K</a:t>
                      </a:r>
                    </a:p>
                  </a:txBody>
                  <a:tcPr marL="75784" marR="75784" marT="37892" marB="378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eneva" pitchFamily="34" charset="0"/>
                          <a:ea typeface="ＭＳ Ｐゴシック" pitchFamily="50" charset="-128"/>
                        </a:rPr>
                        <a:t>0.59</a:t>
                      </a:r>
                    </a:p>
                  </a:txBody>
                  <a:tcPr marL="75784" marR="75784" marT="37892" marB="378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eneva" pitchFamily="34" charset="0"/>
                          <a:ea typeface="ＭＳ Ｐゴシック" pitchFamily="50" charset="-128"/>
                        </a:rPr>
                        <a:t>25.4</a:t>
                      </a:r>
                    </a:p>
                  </a:txBody>
                  <a:tcPr marL="75784" marR="75784" marT="37892" marB="378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eneva" pitchFamily="34" charset="0"/>
                          <a:ea typeface="ＭＳ Ｐゴシック" pitchFamily="50" charset="-128"/>
                        </a:rPr>
                        <a:t>0.60</a:t>
                      </a:r>
                    </a:p>
                  </a:txBody>
                  <a:tcPr marL="75784" marR="75784" marT="37892" marB="378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eneva" pitchFamily="34" charset="0"/>
                          <a:ea typeface="ＭＳ Ｐゴシック" pitchFamily="50" charset="-128"/>
                        </a:rPr>
                        <a:t>25.5</a:t>
                      </a:r>
                    </a:p>
                  </a:txBody>
                  <a:tcPr marL="75784" marR="75784" marT="37892" marB="378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eneva" pitchFamily="34" charset="0"/>
                          <a:ea typeface="ＭＳ Ｐゴシック" pitchFamily="50" charset="-128"/>
                        </a:rPr>
                        <a:t>9.8</a:t>
                      </a:r>
                    </a:p>
                  </a:txBody>
                  <a:tcPr marL="75784" marR="75784" marT="37892" marB="378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正方形/長方形 2"/>
          <p:cNvSpPr/>
          <p:nvPr/>
        </p:nvSpPr>
        <p:spPr>
          <a:xfrm>
            <a:off x="714348" y="3143248"/>
            <a:ext cx="7215238" cy="114300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14282" y="142852"/>
            <a:ext cx="7893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The deepest ground-based NIR imaging: MOIRCS Deep Survey</a:t>
            </a:r>
            <a:endParaRPr kumimoji="1" lang="ja-JP" alt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57158" y="642918"/>
            <a:ext cx="5886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CC"/>
                </a:solidFill>
              </a:rPr>
              <a:t>Ichikawa et al. 2006; </a:t>
            </a:r>
            <a:r>
              <a:rPr kumimoji="1" lang="en-US" altLang="ja-JP" dirty="0" err="1" smtClean="0">
                <a:solidFill>
                  <a:srgbClr val="0000CC"/>
                </a:solidFill>
              </a:rPr>
              <a:t>Kajisawa</a:t>
            </a:r>
            <a:r>
              <a:rPr kumimoji="1" lang="en-US" altLang="ja-JP" dirty="0" smtClean="0">
                <a:solidFill>
                  <a:srgbClr val="0000CC"/>
                </a:solidFill>
              </a:rPr>
              <a:t> et al. 2009; Yamada et al. 2009</a:t>
            </a:r>
            <a:endParaRPr kumimoji="1" lang="ja-JP" altLang="en-US" dirty="0">
              <a:solidFill>
                <a:srgbClr val="0000CC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42910" y="3929066"/>
            <a:ext cx="7572428" cy="2554545"/>
          </a:xfrm>
          <a:prstGeom prst="rect">
            <a:avLst/>
          </a:prstGeom>
          <a:solidFill>
            <a:schemeClr val="bg1"/>
          </a:solidFill>
          <a:ln w="76200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3200" dirty="0" err="1" smtClean="0"/>
              <a:t>F.o.V</a:t>
            </a:r>
            <a:r>
              <a:rPr lang="en-US" altLang="ja-JP" sz="3200" dirty="0" smtClean="0"/>
              <a:t>. ~ 28 sq. </a:t>
            </a:r>
            <a:r>
              <a:rPr lang="en-US" altLang="ja-JP" sz="3200" dirty="0" err="1" smtClean="0"/>
              <a:t>arcmin</a:t>
            </a:r>
            <a:r>
              <a:rPr lang="en-US" altLang="ja-JP" sz="3200" dirty="0" smtClean="0"/>
              <a:t>  (~0.007 sq. deg)</a:t>
            </a:r>
          </a:p>
          <a:p>
            <a:r>
              <a:rPr kumimoji="1" lang="en-US" altLang="ja-JP" sz="3200" dirty="0" smtClean="0"/>
              <a:t>   VLT HAWK-I  2x</a:t>
            </a:r>
          </a:p>
          <a:p>
            <a:r>
              <a:rPr lang="en-US" altLang="ja-JP" sz="3200" dirty="0" smtClean="0"/>
              <a:t>   ultra-VISTA ~1.5deg</a:t>
            </a:r>
            <a:r>
              <a:rPr lang="en-US" altLang="ja-JP" sz="3200" baseline="30000" dirty="0" smtClean="0"/>
              <a:t>2 </a:t>
            </a:r>
          </a:p>
          <a:p>
            <a:r>
              <a:rPr kumimoji="1" lang="en-US" altLang="ja-JP" sz="3200" dirty="0" smtClean="0"/>
              <a:t>   AO(GLAO/MCAO) go deeper for</a:t>
            </a:r>
          </a:p>
          <a:p>
            <a:r>
              <a:rPr kumimoji="1" lang="en-US" altLang="ja-JP" sz="3200" dirty="0" smtClean="0"/>
              <a:t>         unresolved object, but </a:t>
            </a:r>
            <a:r>
              <a:rPr kumimoji="1" lang="en-US" altLang="ja-JP" sz="3200" dirty="0" err="1" smtClean="0"/>
              <a:t>FoV</a:t>
            </a:r>
            <a:r>
              <a:rPr lang="en-US" altLang="ja-JP" sz="3200" dirty="0" smtClean="0"/>
              <a:t> smaller</a:t>
            </a:r>
            <a:endParaRPr kumimoji="1" lang="ja-JP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/>
        </p:nvCxnSpPr>
        <p:spPr>
          <a:xfrm>
            <a:off x="0" y="1214438"/>
            <a:ext cx="9144000" cy="1587"/>
          </a:xfrm>
          <a:prstGeom prst="line">
            <a:avLst/>
          </a:prstGeom>
          <a:ln w="76200">
            <a:solidFill>
              <a:srgbClr val="F971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/>
          <p:cNvSpPr txBox="1"/>
          <p:nvPr/>
        </p:nvSpPr>
        <p:spPr>
          <a:xfrm>
            <a:off x="2500298" y="142852"/>
            <a:ext cx="37737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400" dirty="0" smtClean="0"/>
              <a:t>Why 1-5um?</a:t>
            </a:r>
            <a:endParaRPr kumimoji="1" lang="ja-JP" altLang="en-US" sz="5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370" y="1714488"/>
            <a:ext cx="9137630" cy="381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/>
              <a:t>● </a:t>
            </a:r>
            <a:r>
              <a:rPr lang="en-US" altLang="ja-JP" sz="2800" dirty="0" smtClean="0"/>
              <a:t>Searching for galaxies up to z ~ 15</a:t>
            </a:r>
          </a:p>
          <a:p>
            <a:r>
              <a:rPr lang="en-US" altLang="ja-JP" sz="2800" dirty="0" smtClean="0"/>
              <a:t>      (at least 2 filter bands above the </a:t>
            </a:r>
            <a:r>
              <a:rPr lang="en-US" altLang="ja-JP" sz="2800" dirty="0" err="1" smtClean="0"/>
              <a:t>Lyα</a:t>
            </a:r>
            <a:r>
              <a:rPr lang="en-US" altLang="ja-JP" sz="2800" dirty="0" smtClean="0"/>
              <a:t> Break, ~2μm at z=15)</a:t>
            </a:r>
          </a:p>
          <a:p>
            <a:endParaRPr kumimoji="1" lang="en-US" altLang="ja-JP" sz="2800" dirty="0" smtClean="0"/>
          </a:p>
          <a:p>
            <a:r>
              <a:rPr lang="ja-JP" altLang="en-US" sz="2800" dirty="0" smtClean="0"/>
              <a:t>● </a:t>
            </a:r>
            <a:r>
              <a:rPr lang="en-US" altLang="ja-JP" sz="2800" dirty="0" smtClean="0"/>
              <a:t>Efficient removal of the interlopers </a:t>
            </a:r>
          </a:p>
          <a:p>
            <a:r>
              <a:rPr lang="en-US" altLang="ja-JP" sz="2800" dirty="0" smtClean="0"/>
              <a:t>     (cool stars, dusty red galaxies)</a:t>
            </a:r>
          </a:p>
          <a:p>
            <a:endParaRPr lang="en-US" altLang="ja-JP" sz="2800" dirty="0" smtClean="0"/>
          </a:p>
          <a:p>
            <a:r>
              <a:rPr lang="ja-JP" altLang="en-US" sz="2800" dirty="0" smtClean="0"/>
              <a:t>● </a:t>
            </a:r>
            <a:r>
              <a:rPr lang="en-US" altLang="ja-JP" sz="2800" dirty="0" smtClean="0"/>
              <a:t>Optical Observations (below 1μm) can be done</a:t>
            </a:r>
          </a:p>
          <a:p>
            <a:r>
              <a:rPr lang="en-US" altLang="ja-JP" sz="2800" dirty="0" smtClean="0"/>
              <a:t>      with Subaru Hyper </a:t>
            </a:r>
            <a:r>
              <a:rPr lang="en-US" altLang="ja-JP" sz="2800" dirty="0" err="1" smtClean="0"/>
              <a:t>Suprime</a:t>
            </a:r>
            <a:r>
              <a:rPr lang="en-US" altLang="ja-JP" sz="2800" dirty="0" smtClean="0"/>
              <a:t> Cam (HSC)</a:t>
            </a:r>
          </a:p>
          <a:p>
            <a:endParaRPr kumimoji="1"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仙台研究\WISH\学会\iwata1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3489" y="1641091"/>
            <a:ext cx="6924659" cy="5074057"/>
          </a:xfrm>
          <a:prstGeom prst="rect">
            <a:avLst/>
          </a:prstGeom>
          <a:noFill/>
        </p:spPr>
      </p:pic>
      <p:sp>
        <p:nvSpPr>
          <p:cNvPr id="4" name="テキスト ボックス 3"/>
          <p:cNvSpPr txBox="1"/>
          <p:nvPr/>
        </p:nvSpPr>
        <p:spPr>
          <a:xfrm>
            <a:off x="7429520" y="6286520"/>
            <a:ext cx="1216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Iwata et al.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214414" y="428604"/>
            <a:ext cx="620920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/>
              <a:t>Expected Spectra of z=0-12</a:t>
            </a:r>
          </a:p>
          <a:p>
            <a:r>
              <a:rPr lang="en-US" altLang="ja-JP" sz="3200" dirty="0" smtClean="0"/>
              <a:t> star-forming (Lyman Break) galaxies</a:t>
            </a:r>
            <a:endParaRPr kumimoji="1" lang="ja-JP" altLang="en-US" sz="3200" dirty="0"/>
          </a:p>
        </p:txBody>
      </p:sp>
      <p:sp>
        <p:nvSpPr>
          <p:cNvPr id="6" name="正方形/長方形 5"/>
          <p:cNvSpPr/>
          <p:nvPr/>
        </p:nvSpPr>
        <p:spPr>
          <a:xfrm>
            <a:off x="1719307" y="1998281"/>
            <a:ext cx="3143272" cy="3786214"/>
          </a:xfrm>
          <a:prstGeom prst="rect">
            <a:avLst/>
          </a:prstGeom>
          <a:solidFill>
            <a:srgbClr val="00B0F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142984"/>
            <a:ext cx="7687311" cy="550072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3" name="テキスト ボックス 2"/>
          <p:cNvSpPr txBox="1"/>
          <p:nvPr/>
        </p:nvSpPr>
        <p:spPr>
          <a:xfrm>
            <a:off x="285720" y="428604"/>
            <a:ext cx="81690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009900"/>
                </a:solidFill>
              </a:rPr>
              <a:t>An working example of the broad-band filters for WISH</a:t>
            </a:r>
            <a:endParaRPr kumimoji="1" lang="ja-JP" altLang="en-US" sz="2800" dirty="0">
              <a:solidFill>
                <a:srgbClr val="009900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3214678" y="1343008"/>
            <a:ext cx="2500330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7100904" y="3057522"/>
            <a:ext cx="642942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err="1" smtClean="0">
                <a:solidFill>
                  <a:schemeClr val="tx1"/>
                </a:solidFill>
              </a:rPr>
              <a:t>Det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t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500174"/>
            <a:ext cx="5500726" cy="4896480"/>
          </a:xfrm>
          <a:prstGeom prst="rect">
            <a:avLst/>
          </a:prstGeom>
          <a:noFill/>
        </p:spPr>
      </p:pic>
      <p:sp>
        <p:nvSpPr>
          <p:cNvPr id="4" name="テキスト ボックス 3"/>
          <p:cNvSpPr txBox="1"/>
          <p:nvPr/>
        </p:nvSpPr>
        <p:spPr>
          <a:xfrm>
            <a:off x="1571604" y="428604"/>
            <a:ext cx="50953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Contaminants: very cool stars</a:t>
            </a:r>
            <a:endParaRPr kumimoji="1" lang="ja-JP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 descr="C:\仙台研究\プレゼン２\葉山\brdog_1_sed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285860"/>
            <a:ext cx="7143800" cy="4897715"/>
          </a:xfrm>
          <a:prstGeom prst="rect">
            <a:avLst/>
          </a:prstGeom>
          <a:noFill/>
        </p:spPr>
      </p:pic>
      <p:sp>
        <p:nvSpPr>
          <p:cNvPr id="8" name="テキスト ボックス 7"/>
          <p:cNvSpPr txBox="1"/>
          <p:nvPr/>
        </p:nvSpPr>
        <p:spPr>
          <a:xfrm>
            <a:off x="785786" y="357166"/>
            <a:ext cx="74882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Contaminants: dusty red galaxies at lower-z</a:t>
            </a:r>
            <a:endParaRPr kumimoji="1" lang="ja-JP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D:\仙台研究\WISH\イラスト\wish_m31_2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" y="132459"/>
            <a:ext cx="9144000" cy="66255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テキスト ボックス 1"/>
          <p:cNvSpPr txBox="1"/>
          <p:nvPr/>
        </p:nvSpPr>
        <p:spPr>
          <a:xfrm>
            <a:off x="642910" y="500042"/>
            <a:ext cx="7450137" cy="1384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60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WISH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Wide-field Imaging Surveyor for High-</a:t>
            </a:r>
            <a:r>
              <a:rPr lang="en-US" altLang="ja-JP" sz="24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Redshift</a:t>
            </a:r>
            <a:endParaRPr lang="ja-JP" altLang="en-US" sz="2400" dirty="0">
              <a:solidFill>
                <a:schemeClr val="bg1"/>
              </a:solidFill>
              <a:latin typeface="Verdana" pitchFamily="34" charset="0"/>
              <a:ea typeface="+mj-ea"/>
              <a:cs typeface="Verdana" pitchFamily="34" charset="0"/>
            </a:endParaRPr>
          </a:p>
        </p:txBody>
      </p:sp>
      <p:sp>
        <p:nvSpPr>
          <p:cNvPr id="3075" name="テキスト ボックス 2"/>
          <p:cNvSpPr txBox="1">
            <a:spLocks noChangeArrowheads="1"/>
          </p:cNvSpPr>
          <p:nvPr/>
        </p:nvSpPr>
        <p:spPr bwMode="auto">
          <a:xfrm>
            <a:off x="1928813" y="2143125"/>
            <a:ext cx="510909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ja-JP" altLang="en-US" sz="3200" dirty="0">
                <a:solidFill>
                  <a:schemeClr val="bg1"/>
                </a:solidFill>
                <a:latin typeface="Calibri" pitchFamily="34" charset="0"/>
              </a:rPr>
              <a:t>超広視野初期宇宙探査</a:t>
            </a:r>
            <a:r>
              <a:rPr lang="ja-JP" altLang="en-US" sz="3200" dirty="0" smtClean="0">
                <a:solidFill>
                  <a:schemeClr val="bg1"/>
                </a:solidFill>
                <a:latin typeface="Calibri" pitchFamily="34" charset="0"/>
              </a:rPr>
              <a:t>衛星</a:t>
            </a:r>
            <a:endParaRPr lang="en-US" altLang="ja-JP" sz="3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076" name="テキスト ボックス 3"/>
          <p:cNvSpPr txBox="1">
            <a:spLocks noChangeArrowheads="1"/>
          </p:cNvSpPr>
          <p:nvPr/>
        </p:nvSpPr>
        <p:spPr bwMode="auto">
          <a:xfrm>
            <a:off x="4357686" y="4929198"/>
            <a:ext cx="416216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WISH Working Group</a:t>
            </a:r>
            <a:endParaRPr lang="en-US" altLang="ja-JP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077" name="テキスト ボックス 4"/>
          <p:cNvSpPr txBox="1">
            <a:spLocks noChangeArrowheads="1"/>
          </p:cNvSpPr>
          <p:nvPr/>
        </p:nvSpPr>
        <p:spPr bwMode="auto">
          <a:xfrm>
            <a:off x="4429124" y="5643578"/>
            <a:ext cx="428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  <a:latin typeface="Calibri" pitchFamily="34" charset="0"/>
              </a:rPr>
              <a:t>http://www.wishmission.org/en/index.html</a:t>
            </a:r>
            <a:endParaRPr lang="en-US" altLang="ja-JP" dirty="0">
              <a:solidFill>
                <a:schemeClr val="bg1"/>
              </a:solidFill>
              <a:latin typeface="Calibri" pitchFamily="34" charset="0"/>
              <a:hlinkClick r:id="rId3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28596" y="6215082"/>
            <a:ext cx="24625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</a:rPr>
              <a:t>M31 </a:t>
            </a:r>
            <a:r>
              <a:rPr lang="en-US" altLang="ja-JP" sz="2000" dirty="0" err="1" smtClean="0">
                <a:solidFill>
                  <a:schemeClr val="bg1"/>
                </a:solidFill>
              </a:rPr>
              <a:t>Phot</a:t>
            </a:r>
            <a:r>
              <a:rPr lang="en-US" altLang="ja-JP" sz="2000" dirty="0">
                <a:solidFill>
                  <a:schemeClr val="bg1"/>
                </a:solidFill>
              </a:rPr>
              <a:t>:  </a:t>
            </a:r>
            <a:r>
              <a:rPr lang="en-US" altLang="ja-JP" sz="2000" dirty="0" err="1">
                <a:solidFill>
                  <a:schemeClr val="bg1"/>
                </a:solidFill>
              </a:rPr>
              <a:t>R.Gendler</a:t>
            </a:r>
            <a:endParaRPr lang="en-US" altLang="ja-JP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/>
        </p:nvCxnSpPr>
        <p:spPr>
          <a:xfrm>
            <a:off x="0" y="1214438"/>
            <a:ext cx="9144000" cy="1587"/>
          </a:xfrm>
          <a:prstGeom prst="line">
            <a:avLst/>
          </a:prstGeom>
          <a:ln w="76200">
            <a:solidFill>
              <a:srgbClr val="F971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/>
          <p:cNvSpPr txBox="1"/>
          <p:nvPr/>
        </p:nvSpPr>
        <p:spPr>
          <a:xfrm>
            <a:off x="1571604" y="142852"/>
            <a:ext cx="49808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400" dirty="0" smtClean="0"/>
              <a:t>Why Wide-Field?</a:t>
            </a:r>
            <a:endParaRPr kumimoji="1" lang="ja-JP" altLang="en-US" sz="5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57158" y="1785926"/>
            <a:ext cx="8317598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 smtClean="0">
                <a:solidFill>
                  <a:srgbClr val="FF0000"/>
                </a:solidFill>
              </a:rPr>
              <a:t>●　</a:t>
            </a:r>
            <a:r>
              <a:rPr kumimoji="1" lang="en-US" altLang="ja-JP" sz="3600" dirty="0" smtClean="0">
                <a:solidFill>
                  <a:srgbClr val="FF0000"/>
                </a:solidFill>
              </a:rPr>
              <a:t>High-z galaxies are rare, strongly biased</a:t>
            </a:r>
          </a:p>
          <a:p>
            <a:endParaRPr lang="en-US" altLang="ja-JP" sz="3600" dirty="0" smtClean="0">
              <a:solidFill>
                <a:srgbClr val="FF0000"/>
              </a:solidFill>
            </a:endParaRPr>
          </a:p>
          <a:p>
            <a:r>
              <a:rPr kumimoji="1" lang="ja-JP" altLang="en-US" sz="3600" dirty="0" smtClean="0">
                <a:solidFill>
                  <a:srgbClr val="FF0000"/>
                </a:solidFill>
              </a:rPr>
              <a:t>●　</a:t>
            </a:r>
            <a:r>
              <a:rPr kumimoji="1" lang="en-US" altLang="ja-JP" sz="3600" dirty="0" smtClean="0">
                <a:solidFill>
                  <a:srgbClr val="FF0000"/>
                </a:solidFill>
              </a:rPr>
              <a:t>Only </a:t>
            </a:r>
            <a:r>
              <a:rPr lang="en-US" altLang="ja-JP" sz="3600" dirty="0" smtClean="0">
                <a:solidFill>
                  <a:srgbClr val="FF0000"/>
                </a:solidFill>
              </a:rPr>
              <a:t>~10</a:t>
            </a:r>
            <a:r>
              <a:rPr kumimoji="1" lang="en-US" altLang="ja-JP" sz="3600" dirty="0" smtClean="0">
                <a:solidFill>
                  <a:srgbClr val="FF0000"/>
                </a:solidFill>
              </a:rPr>
              <a:t> (or less) galaxies at z=11-14</a:t>
            </a:r>
          </a:p>
          <a:p>
            <a:r>
              <a:rPr lang="en-US" altLang="ja-JP" sz="3600" dirty="0" smtClean="0">
                <a:solidFill>
                  <a:srgbClr val="FF0000"/>
                </a:solidFill>
              </a:rPr>
              <a:t>         </a:t>
            </a:r>
            <a:r>
              <a:rPr kumimoji="1" lang="en-US" altLang="ja-JP" sz="3600" dirty="0" smtClean="0">
                <a:solidFill>
                  <a:srgbClr val="FF0000"/>
                </a:solidFill>
              </a:rPr>
              <a:t>above AB27mag / 1 deg</a:t>
            </a:r>
            <a:r>
              <a:rPr kumimoji="1" lang="en-US" altLang="ja-JP" sz="3600" baseline="30000" dirty="0" smtClean="0">
                <a:solidFill>
                  <a:srgbClr val="FF0000"/>
                </a:solidFill>
              </a:rPr>
              <a:t>2</a:t>
            </a:r>
            <a:r>
              <a:rPr kumimoji="1" lang="en-US" altLang="ja-JP" sz="3600" dirty="0" smtClean="0">
                <a:solidFill>
                  <a:srgbClr val="FF0000"/>
                </a:solidFill>
              </a:rPr>
              <a:t> are expected</a:t>
            </a:r>
          </a:p>
          <a:p>
            <a:r>
              <a:rPr lang="en-US" altLang="ja-JP" sz="3600" dirty="0" smtClean="0">
                <a:solidFill>
                  <a:srgbClr val="FF0000"/>
                </a:solidFill>
              </a:rPr>
              <a:t>              (SAM)</a:t>
            </a:r>
            <a:endParaRPr kumimoji="1" lang="en-US" altLang="ja-JP" sz="3600" dirty="0" smtClean="0">
              <a:solidFill>
                <a:srgbClr val="FF0000"/>
              </a:solidFill>
            </a:endParaRPr>
          </a:p>
          <a:p>
            <a:endParaRPr lang="en-US" altLang="ja-JP" sz="3600" baseline="300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/>
        </p:nvCxnSpPr>
        <p:spPr>
          <a:xfrm>
            <a:off x="0" y="1214438"/>
            <a:ext cx="9144000" cy="1587"/>
          </a:xfrm>
          <a:prstGeom prst="line">
            <a:avLst/>
          </a:prstGeom>
          <a:ln w="76200">
            <a:solidFill>
              <a:srgbClr val="F971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/>
          <p:cNvSpPr txBox="1"/>
          <p:nvPr/>
        </p:nvSpPr>
        <p:spPr>
          <a:xfrm>
            <a:off x="1571604" y="142852"/>
            <a:ext cx="49808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400" dirty="0" smtClean="0"/>
              <a:t>Why Wide-Field?</a:t>
            </a:r>
            <a:endParaRPr kumimoji="1" lang="ja-JP" altLang="en-US" sz="5400" dirty="0"/>
          </a:p>
        </p:txBody>
      </p:sp>
      <p:pic>
        <p:nvPicPr>
          <p:cNvPr id="6146" name="Picture 2" descr="C:\仙台研究\プレゼン２\Stockholm\bow1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85926"/>
            <a:ext cx="7500990" cy="3193342"/>
          </a:xfrm>
          <a:prstGeom prst="rect">
            <a:avLst/>
          </a:prstGeom>
          <a:noFill/>
        </p:spPr>
      </p:pic>
      <p:sp>
        <p:nvSpPr>
          <p:cNvPr id="5" name="テキスト ボックス 4"/>
          <p:cNvSpPr txBox="1"/>
          <p:nvPr/>
        </p:nvSpPr>
        <p:spPr>
          <a:xfrm>
            <a:off x="1428728" y="1357298"/>
            <a:ext cx="5415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Current HST NICMOS – </a:t>
            </a:r>
            <a:r>
              <a:rPr kumimoji="1" lang="en-US" altLang="ja-JP" dirty="0" err="1" smtClean="0"/>
              <a:t>fov</a:t>
            </a:r>
            <a:r>
              <a:rPr kumimoji="1" lang="en-US" altLang="ja-JP" dirty="0" smtClean="0"/>
              <a:t> (50”x50” NIC3) is too small --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572264" y="5000636"/>
            <a:ext cx="2083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Bowuens</a:t>
            </a:r>
            <a:r>
              <a:rPr kumimoji="1" lang="en-US" altLang="ja-JP" dirty="0" smtClean="0"/>
              <a:t> et al. 2008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85786" y="5143512"/>
            <a:ext cx="79699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What’s Coming</a:t>
            </a:r>
          </a:p>
          <a:p>
            <a:r>
              <a:rPr kumimoji="1" lang="en-US" altLang="ja-JP" sz="2400" dirty="0" smtClean="0"/>
              <a:t>HST WFC3  &lt;1.7μm,  2’ x 2’ </a:t>
            </a:r>
            <a:r>
              <a:rPr kumimoji="1" lang="en-US" altLang="ja-JP" sz="2400" dirty="0" smtClean="0">
                <a:sym typeface="Wingdings" pitchFamily="2" charset="2"/>
              </a:rPr>
              <a:t>  ~ 1 deg2</a:t>
            </a:r>
          </a:p>
          <a:p>
            <a:r>
              <a:rPr lang="en-US" altLang="ja-JP" sz="2400" dirty="0" smtClean="0">
                <a:sym typeface="Wingdings" pitchFamily="2" charset="2"/>
              </a:rPr>
              <a:t>Spitzer WARM Mission  3.6, 4.5um   shallow , source confusion</a:t>
            </a:r>
          </a:p>
          <a:p>
            <a:r>
              <a:rPr kumimoji="1" lang="en-US" altLang="ja-JP" sz="2400" dirty="0" smtClean="0">
                <a:sym typeface="Wingdings" pitchFamily="2" charset="2"/>
              </a:rPr>
              <a:t>JWST NIRC  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/>
        </p:nvCxnSpPr>
        <p:spPr>
          <a:xfrm>
            <a:off x="0" y="1214438"/>
            <a:ext cx="9144000" cy="1587"/>
          </a:xfrm>
          <a:prstGeom prst="line">
            <a:avLst/>
          </a:prstGeom>
          <a:ln w="76200">
            <a:solidFill>
              <a:srgbClr val="F971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/>
          <p:cNvSpPr txBox="1"/>
          <p:nvPr/>
        </p:nvSpPr>
        <p:spPr>
          <a:xfrm>
            <a:off x="1383986" y="142852"/>
            <a:ext cx="59505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400" dirty="0" smtClean="0"/>
              <a:t>What is your </a:t>
            </a:r>
            <a:r>
              <a:rPr kumimoji="1" lang="en-US" altLang="ja-JP" sz="5400" b="1" i="1" dirty="0" smtClean="0">
                <a:solidFill>
                  <a:schemeClr val="accent6">
                    <a:lumMod val="75000"/>
                  </a:schemeClr>
                </a:solidFill>
              </a:rPr>
              <a:t>WISH </a:t>
            </a:r>
            <a:r>
              <a:rPr kumimoji="1" lang="en-US" altLang="ja-JP" sz="5400" dirty="0" smtClean="0"/>
              <a:t>?</a:t>
            </a:r>
            <a:endParaRPr kumimoji="1" lang="ja-JP" altLang="en-US" sz="5400" dirty="0"/>
          </a:p>
        </p:txBody>
      </p:sp>
      <p:pic>
        <p:nvPicPr>
          <p:cNvPr id="4101" name="Picture 5" descr="C:\仙台研究\WISH\イラスト\wish_earth2_2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335852"/>
            <a:ext cx="7286676" cy="5463156"/>
          </a:xfrm>
          <a:prstGeom prst="rect">
            <a:avLst/>
          </a:prstGeom>
          <a:noFill/>
        </p:spPr>
      </p:pic>
      <p:sp>
        <p:nvSpPr>
          <p:cNvPr id="9" name="テキスト ボックス 8"/>
          <p:cNvSpPr txBox="1"/>
          <p:nvPr/>
        </p:nvSpPr>
        <p:spPr>
          <a:xfrm>
            <a:off x="1000100" y="1826019"/>
            <a:ext cx="6955494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●  </a:t>
            </a:r>
            <a:r>
              <a:rPr lang="en-US" altLang="ja-JP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sensitivity from Space</a:t>
            </a:r>
          </a:p>
          <a:p>
            <a:endParaRPr lang="en-US" altLang="ja-JP" sz="3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●  </a:t>
            </a:r>
            <a:r>
              <a:rPr lang="en-US" altLang="ja-JP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Optimized NIR coverage for z=7-15</a:t>
            </a:r>
          </a:p>
          <a:p>
            <a:endParaRPr lang="en-US" altLang="ja-JP" sz="3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●　</a:t>
            </a:r>
            <a:r>
              <a:rPr lang="en-US" altLang="ja-JP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Large Field of View, which makes</a:t>
            </a:r>
          </a:p>
          <a:p>
            <a:r>
              <a:rPr lang="en-US" altLang="ja-JP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~100deg2 area survey feasible</a:t>
            </a:r>
          </a:p>
          <a:p>
            <a:endParaRPr lang="en-US" altLang="ja-JP" sz="3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●  </a:t>
            </a:r>
            <a:r>
              <a:rPr lang="en-US" altLang="ja-JP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Optimized, dedicated survey strategy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/>
        </p:nvCxnSpPr>
        <p:spPr>
          <a:xfrm>
            <a:off x="0" y="1214438"/>
            <a:ext cx="9144000" cy="1587"/>
          </a:xfrm>
          <a:prstGeom prst="line">
            <a:avLst/>
          </a:prstGeom>
          <a:ln w="76200">
            <a:solidFill>
              <a:srgbClr val="F971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/>
          <p:cNvSpPr txBox="1"/>
          <p:nvPr/>
        </p:nvSpPr>
        <p:spPr>
          <a:xfrm>
            <a:off x="1571604" y="142852"/>
            <a:ext cx="54922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400" dirty="0" smtClean="0"/>
              <a:t>WISH Survey Goals</a:t>
            </a:r>
            <a:endParaRPr kumimoji="1" lang="ja-JP" altLang="en-US" sz="5400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/>
        </p:nvGraphicFramePr>
        <p:xfrm>
          <a:off x="214313" y="2616712"/>
          <a:ext cx="8715405" cy="1955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0498"/>
                <a:gridCol w="1869172"/>
                <a:gridCol w="1513881"/>
                <a:gridCol w="2211854"/>
              </a:tblGrid>
              <a:tr h="729040">
                <a:tc>
                  <a:txBody>
                    <a:bodyPr/>
                    <a:lstStyle/>
                    <a:p>
                      <a:r>
                        <a:rPr kumimoji="1" lang="en-US" altLang="ja-JP" sz="2200" dirty="0" smtClean="0"/>
                        <a:t>Survey</a:t>
                      </a:r>
                      <a:endParaRPr kumimoji="1" lang="ja-JP" altLang="en-US" sz="2200" dirty="0"/>
                    </a:p>
                  </a:txBody>
                  <a:tcPr marL="69723" marR="69723" marT="34862" marB="34862"/>
                </a:tc>
                <a:tc>
                  <a:txBody>
                    <a:bodyPr/>
                    <a:lstStyle/>
                    <a:p>
                      <a:r>
                        <a:rPr kumimoji="1" lang="en-US" altLang="ja-JP" sz="2200" dirty="0" smtClean="0"/>
                        <a:t>Limiting</a:t>
                      </a:r>
                      <a:r>
                        <a:rPr kumimoji="1" lang="en-US" altLang="ja-JP" sz="2200" baseline="0" dirty="0" smtClean="0"/>
                        <a:t> mag.  (3sigma </a:t>
                      </a:r>
                      <a:r>
                        <a:rPr kumimoji="1" lang="en-US" altLang="ja-JP" sz="2200" baseline="0" dirty="0"/>
                        <a:t>)</a:t>
                      </a:r>
                      <a:endParaRPr kumimoji="1" lang="en-US" altLang="ja-JP" sz="2200" baseline="0" dirty="0" smtClean="0"/>
                    </a:p>
                  </a:txBody>
                  <a:tcPr marL="69723" marR="69723" marT="34862" marB="34862"/>
                </a:tc>
                <a:tc>
                  <a:txBody>
                    <a:bodyPr/>
                    <a:lstStyle/>
                    <a:p>
                      <a:r>
                        <a:rPr kumimoji="1" lang="en-US" altLang="ja-JP" sz="2200" dirty="0" smtClean="0"/>
                        <a:t>Number</a:t>
                      </a:r>
                      <a:r>
                        <a:rPr kumimoji="1" lang="en-US" altLang="ja-JP" sz="2200" baseline="0" dirty="0" smtClean="0"/>
                        <a:t> </a:t>
                      </a:r>
                    </a:p>
                    <a:p>
                      <a:r>
                        <a:rPr kumimoji="1" lang="en-US" altLang="ja-JP" sz="2200" baseline="0" dirty="0" smtClean="0"/>
                        <a:t>of  Filters</a:t>
                      </a:r>
                      <a:endParaRPr kumimoji="1" lang="ja-JP" altLang="en-US" sz="2200" dirty="0"/>
                    </a:p>
                  </a:txBody>
                  <a:tcPr marL="69723" marR="69723" marT="34862" marB="34862"/>
                </a:tc>
                <a:tc>
                  <a:txBody>
                    <a:bodyPr/>
                    <a:lstStyle/>
                    <a:p>
                      <a:r>
                        <a:rPr kumimoji="1" lang="en-US" altLang="ja-JP" sz="2200" dirty="0" smtClean="0"/>
                        <a:t>Area</a:t>
                      </a:r>
                      <a:endParaRPr kumimoji="1" lang="ja-JP" altLang="en-US" sz="2200" dirty="0"/>
                    </a:p>
                  </a:txBody>
                  <a:tcPr marL="69723" marR="69723" marT="34862" marB="34862"/>
                </a:tc>
              </a:tr>
              <a:tr h="399382">
                <a:tc>
                  <a:txBody>
                    <a:bodyPr/>
                    <a:lstStyle/>
                    <a:p>
                      <a:r>
                        <a:rPr kumimoji="1" lang="en-US" altLang="ja-JP" sz="2200" dirty="0" smtClean="0"/>
                        <a:t>Ultra Deep Survey</a:t>
                      </a:r>
                      <a:endParaRPr kumimoji="1" lang="ja-JP" altLang="en-US" sz="2200" dirty="0"/>
                    </a:p>
                  </a:txBody>
                  <a:tcPr marL="69723" marR="69723" marT="34862" marB="34862"/>
                </a:tc>
                <a:tc>
                  <a:txBody>
                    <a:bodyPr/>
                    <a:lstStyle/>
                    <a:p>
                      <a:r>
                        <a:rPr kumimoji="1" lang="en-US" altLang="ja-JP" sz="2200" dirty="0" smtClean="0">
                          <a:solidFill>
                            <a:srgbClr val="FF0000"/>
                          </a:solidFill>
                        </a:rPr>
                        <a:t>28 AB</a:t>
                      </a:r>
                      <a:endParaRPr kumimoji="1" lang="ja-JP" altLang="en-US" sz="2200" dirty="0">
                        <a:solidFill>
                          <a:srgbClr val="FF0000"/>
                        </a:solidFill>
                      </a:endParaRPr>
                    </a:p>
                  </a:txBody>
                  <a:tcPr marL="69723" marR="69723" marT="34862" marB="34862"/>
                </a:tc>
                <a:tc>
                  <a:txBody>
                    <a:bodyPr/>
                    <a:lstStyle/>
                    <a:p>
                      <a:r>
                        <a:rPr kumimoji="1" lang="en-US" altLang="ja-JP" sz="2200" dirty="0" smtClean="0"/>
                        <a:t>3-4 (TBD)</a:t>
                      </a:r>
                      <a:endParaRPr kumimoji="1" lang="ja-JP" altLang="en-US" sz="2200" dirty="0"/>
                    </a:p>
                  </a:txBody>
                  <a:tcPr marL="69723" marR="69723" marT="34862" marB="34862"/>
                </a:tc>
                <a:tc>
                  <a:txBody>
                    <a:bodyPr/>
                    <a:lstStyle/>
                    <a:p>
                      <a:r>
                        <a:rPr kumimoji="1" lang="en-US" altLang="ja-JP" sz="2200" dirty="0" smtClean="0">
                          <a:solidFill>
                            <a:srgbClr val="FF0000"/>
                          </a:solidFill>
                        </a:rPr>
                        <a:t>100 deg</a:t>
                      </a:r>
                      <a:r>
                        <a:rPr kumimoji="1" lang="en-US" altLang="ja-JP" sz="2200" baseline="300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kumimoji="1" lang="ja-JP" altLang="en-US" sz="2200" baseline="30000" dirty="0">
                        <a:solidFill>
                          <a:srgbClr val="FF0000"/>
                        </a:solidFill>
                      </a:endParaRPr>
                    </a:p>
                  </a:txBody>
                  <a:tcPr marL="69723" marR="69723" marT="34862" marB="34862"/>
                </a:tc>
              </a:tr>
              <a:tr h="399382">
                <a:tc>
                  <a:txBody>
                    <a:bodyPr/>
                    <a:lstStyle/>
                    <a:p>
                      <a:r>
                        <a:rPr kumimoji="1" lang="en-US" altLang="ja-JP" sz="2200" dirty="0" smtClean="0"/>
                        <a:t>Multi-Band Survey</a:t>
                      </a:r>
                      <a:endParaRPr kumimoji="1" lang="ja-JP" altLang="en-US" sz="2200" dirty="0"/>
                    </a:p>
                  </a:txBody>
                  <a:tcPr marL="69723" marR="69723" marT="34862" marB="34862"/>
                </a:tc>
                <a:tc>
                  <a:txBody>
                    <a:bodyPr/>
                    <a:lstStyle/>
                    <a:p>
                      <a:r>
                        <a:rPr kumimoji="1" lang="en-US" altLang="ja-JP" sz="2200" dirty="0" smtClean="0"/>
                        <a:t>27-28 AB</a:t>
                      </a:r>
                      <a:endParaRPr kumimoji="1" lang="ja-JP" altLang="en-US" sz="2200" dirty="0"/>
                    </a:p>
                  </a:txBody>
                  <a:tcPr marL="69723" marR="69723" marT="34862" marB="34862"/>
                </a:tc>
                <a:tc>
                  <a:txBody>
                    <a:bodyPr/>
                    <a:lstStyle/>
                    <a:p>
                      <a:r>
                        <a:rPr kumimoji="1" lang="en-US" altLang="ja-JP" sz="2200" dirty="0" smtClean="0"/>
                        <a:t>5 (TBD)</a:t>
                      </a:r>
                      <a:endParaRPr kumimoji="1" lang="ja-JP" altLang="en-US" sz="2200" dirty="0"/>
                    </a:p>
                  </a:txBody>
                  <a:tcPr marL="69723" marR="69723" marT="34862" marB="34862"/>
                </a:tc>
                <a:tc>
                  <a:txBody>
                    <a:bodyPr/>
                    <a:lstStyle/>
                    <a:p>
                      <a:r>
                        <a:rPr kumimoji="1" lang="en-US" altLang="ja-JP" sz="2200" dirty="0" smtClean="0"/>
                        <a:t>Sub WISH-UDS</a:t>
                      </a:r>
                      <a:endParaRPr kumimoji="1" lang="ja-JP" altLang="en-US" sz="2200" dirty="0"/>
                    </a:p>
                  </a:txBody>
                  <a:tcPr marL="69723" marR="69723" marT="34862" marB="34862"/>
                </a:tc>
              </a:tr>
              <a:tr h="399382">
                <a:tc>
                  <a:txBody>
                    <a:bodyPr/>
                    <a:lstStyle/>
                    <a:p>
                      <a:r>
                        <a:rPr kumimoji="1" lang="en-US" altLang="ja-JP" sz="2200" dirty="0" smtClean="0"/>
                        <a:t>Ultra Wide Survey</a:t>
                      </a:r>
                      <a:endParaRPr kumimoji="1" lang="ja-JP" altLang="en-US" sz="2200" dirty="0"/>
                    </a:p>
                  </a:txBody>
                  <a:tcPr marL="69723" marR="69723" marT="34862" marB="34862"/>
                </a:tc>
                <a:tc>
                  <a:txBody>
                    <a:bodyPr/>
                    <a:lstStyle/>
                    <a:p>
                      <a:r>
                        <a:rPr kumimoji="1" lang="en-US" altLang="ja-JP" sz="2200" dirty="0" smtClean="0"/>
                        <a:t>24-25 AB</a:t>
                      </a:r>
                      <a:endParaRPr kumimoji="1" lang="ja-JP" altLang="en-US" sz="2200" dirty="0"/>
                    </a:p>
                  </a:txBody>
                  <a:tcPr marL="69723" marR="69723" marT="34862" marB="34862"/>
                </a:tc>
                <a:tc>
                  <a:txBody>
                    <a:bodyPr/>
                    <a:lstStyle/>
                    <a:p>
                      <a:r>
                        <a:rPr kumimoji="1" lang="en-US" altLang="ja-JP" sz="2200" dirty="0" smtClean="0"/>
                        <a:t>2-3</a:t>
                      </a:r>
                      <a:endParaRPr kumimoji="1" lang="ja-JP" altLang="en-US" sz="2200" dirty="0"/>
                    </a:p>
                  </a:txBody>
                  <a:tcPr marL="69723" marR="69723" marT="34862" marB="34862"/>
                </a:tc>
                <a:tc>
                  <a:txBody>
                    <a:bodyPr/>
                    <a:lstStyle/>
                    <a:p>
                      <a:r>
                        <a:rPr kumimoji="1" lang="en-US" altLang="ja-JP" sz="2200" dirty="0" smtClean="0"/>
                        <a:t>1000 deg</a:t>
                      </a:r>
                      <a:r>
                        <a:rPr kumimoji="1" lang="en-US" altLang="ja-JP" sz="2200" baseline="30000" dirty="0" smtClean="0"/>
                        <a:t>2</a:t>
                      </a:r>
                      <a:endParaRPr kumimoji="1" lang="ja-JP" altLang="en-US" sz="2200" baseline="30000" dirty="0"/>
                    </a:p>
                  </a:txBody>
                  <a:tcPr marL="69723" marR="69723" marT="34862" marB="34862"/>
                </a:tc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1428728" y="1714488"/>
            <a:ext cx="5349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Within the Mission Lifetime of 5 Yrs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テキスト ボックス 4"/>
          <p:cNvSpPr txBox="1">
            <a:spLocks noChangeArrowheads="1"/>
          </p:cNvSpPr>
          <p:nvPr/>
        </p:nvSpPr>
        <p:spPr bwMode="auto">
          <a:xfrm>
            <a:off x="642910" y="500042"/>
            <a:ext cx="3182153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200" dirty="0">
                <a:latin typeface="Calibri" pitchFamily="34" charset="0"/>
              </a:rPr>
              <a:t>WISH </a:t>
            </a:r>
            <a:r>
              <a:rPr lang="en-US" altLang="ja-JP" sz="3200" dirty="0" smtClean="0">
                <a:latin typeface="Calibri" pitchFamily="34" charset="0"/>
              </a:rPr>
              <a:t>Sensitivity</a:t>
            </a:r>
            <a:endParaRPr lang="en-US" altLang="ja-JP" sz="3200" dirty="0">
              <a:latin typeface="Calibri" pitchFamily="34" charset="0"/>
            </a:endParaRPr>
          </a:p>
          <a:p>
            <a:r>
              <a:rPr lang="ja-JP" altLang="en-US" sz="2400" dirty="0">
                <a:latin typeface="Calibri" pitchFamily="34" charset="0"/>
              </a:rPr>
              <a:t>●</a:t>
            </a:r>
            <a:r>
              <a:rPr lang="en-US" altLang="ja-JP" sz="2400" dirty="0">
                <a:latin typeface="Calibri" pitchFamily="34" charset="0"/>
              </a:rPr>
              <a:t>1.5m</a:t>
            </a:r>
          </a:p>
          <a:p>
            <a:r>
              <a:rPr lang="ja-JP" altLang="en-US" sz="2400" dirty="0">
                <a:latin typeface="Calibri" pitchFamily="34" charset="0"/>
              </a:rPr>
              <a:t>● </a:t>
            </a:r>
            <a:r>
              <a:rPr lang="en-US" altLang="ja-JP" sz="2400" dirty="0">
                <a:latin typeface="Calibri" pitchFamily="34" charset="0"/>
              </a:rPr>
              <a:t>0.15” /pix</a:t>
            </a:r>
          </a:p>
          <a:p>
            <a:r>
              <a:rPr lang="ja-JP" altLang="en-US" sz="2400" dirty="0" smtClean="0">
                <a:latin typeface="Calibri" pitchFamily="34" charset="0"/>
              </a:rPr>
              <a:t>●</a:t>
            </a:r>
            <a:r>
              <a:rPr lang="en-US" altLang="ja-JP" sz="2400" dirty="0" smtClean="0">
                <a:latin typeface="Calibri" pitchFamily="34" charset="0"/>
              </a:rPr>
              <a:t>Zodiacal Light,</a:t>
            </a:r>
          </a:p>
          <a:p>
            <a:r>
              <a:rPr lang="en-US" altLang="ja-JP" sz="2400" dirty="0" smtClean="0">
                <a:latin typeface="Calibri" pitchFamily="34" charset="0"/>
              </a:rPr>
              <a:t>     Thermal Background </a:t>
            </a:r>
            <a:endParaRPr lang="en-US" altLang="ja-JP" sz="2400" dirty="0">
              <a:latin typeface="Calibri" pitchFamily="34" charset="0"/>
            </a:endParaRPr>
          </a:p>
        </p:txBody>
      </p:sp>
      <p:pic>
        <p:nvPicPr>
          <p:cNvPr id="22531" name="Picture 8" descr="D:\仙台研究\WISH\宇宙科学シンポ\pg_bg04_test46_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142875"/>
            <a:ext cx="3971925" cy="318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9" descr="D:\仙台研究\WISH\宇宙科学シンポ\pg_sncurve4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3286125"/>
            <a:ext cx="4214812" cy="337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10" descr="D:\仙台研究\WISH\宇宙科学シンポ\pg_sn_temp0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0" y="3500438"/>
            <a:ext cx="3786188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/>
        </p:nvCxnSpPr>
        <p:spPr>
          <a:xfrm>
            <a:off x="0" y="1214438"/>
            <a:ext cx="9144000" cy="1587"/>
          </a:xfrm>
          <a:prstGeom prst="line">
            <a:avLst/>
          </a:prstGeom>
          <a:ln w="76200">
            <a:solidFill>
              <a:srgbClr val="F971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/>
          <p:cNvSpPr txBox="1"/>
          <p:nvPr/>
        </p:nvSpPr>
        <p:spPr>
          <a:xfrm>
            <a:off x="1571604" y="142852"/>
            <a:ext cx="54922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400" dirty="0" smtClean="0"/>
              <a:t>WISH Survey Goals</a:t>
            </a:r>
            <a:endParaRPr kumimoji="1" lang="ja-JP" altLang="en-US" sz="5400" dirty="0"/>
          </a:p>
        </p:txBody>
      </p:sp>
      <p:pic>
        <p:nvPicPr>
          <p:cNvPr id="3074" name="Picture 2" descr="pg_numcount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643050"/>
            <a:ext cx="6933411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/>
        </p:nvCxnSpPr>
        <p:spPr>
          <a:xfrm>
            <a:off x="0" y="1214438"/>
            <a:ext cx="9144000" cy="1587"/>
          </a:xfrm>
          <a:prstGeom prst="line">
            <a:avLst/>
          </a:prstGeom>
          <a:ln w="76200">
            <a:solidFill>
              <a:srgbClr val="F971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5"/>
          <p:cNvSpPr txBox="1">
            <a:spLocks noChangeArrowheads="1"/>
          </p:cNvSpPr>
          <p:nvPr/>
        </p:nvSpPr>
        <p:spPr bwMode="auto">
          <a:xfrm>
            <a:off x="2071670" y="285728"/>
            <a:ext cx="411490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4000" dirty="0" smtClean="0">
                <a:latin typeface="Calibri" pitchFamily="34" charset="0"/>
              </a:rPr>
              <a:t>WISH Survey Goals</a:t>
            </a:r>
            <a:endParaRPr lang="ja-JP" altLang="en-US" sz="4000" dirty="0">
              <a:latin typeface="Calibri" pitchFamily="34" charset="0"/>
            </a:endParaRPr>
          </a:p>
        </p:txBody>
      </p:sp>
      <p:graphicFrame>
        <p:nvGraphicFramePr>
          <p:cNvPr id="8" name="表 7"/>
          <p:cNvGraphicFramePr>
            <a:graphicFrameLocks noGrp="1"/>
          </p:cNvGraphicFramePr>
          <p:nvPr/>
        </p:nvGraphicFramePr>
        <p:xfrm>
          <a:off x="71406" y="1785926"/>
          <a:ext cx="8858279" cy="1687292"/>
        </p:xfrm>
        <a:graphic>
          <a:graphicData uri="http://schemas.openxmlformats.org/drawingml/2006/table">
            <a:tbl>
              <a:tblPr>
                <a:effectLst>
                  <a:outerShdw blurRad="50800" dist="50800" dir="5400000" algn="ctr" rotWithShape="0">
                    <a:schemeClr val="tx2"/>
                  </a:outerShdw>
                </a:effectLst>
              </a:tblPr>
              <a:tblGrid>
                <a:gridCol w="2594211"/>
                <a:gridCol w="1518562"/>
                <a:gridCol w="1455289"/>
                <a:gridCol w="1518562"/>
                <a:gridCol w="1771655"/>
              </a:tblGrid>
              <a:tr h="4218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ja-JP" sz="1900" kern="100" dirty="0" err="1" smtClean="0">
                          <a:latin typeface="Verdana"/>
                          <a:ea typeface="Verdana"/>
                          <a:cs typeface="Times New Roman"/>
                        </a:rPr>
                        <a:t>Redshift</a:t>
                      </a:r>
                      <a:endParaRPr lang="ja-JP" sz="1900" kern="100" dirty="0"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5639" marR="55639" marT="55639" marB="556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900" kern="100" dirty="0" smtClean="0">
                          <a:latin typeface="Verdana"/>
                          <a:ea typeface="Verdana"/>
                          <a:cs typeface="Times New Roman"/>
                        </a:rPr>
                        <a:t>(</a:t>
                      </a:r>
                      <a:r>
                        <a:rPr lang="en-US" sz="1900" kern="100" dirty="0">
                          <a:latin typeface="Verdana"/>
                          <a:ea typeface="Verdana"/>
                          <a:cs typeface="Times New Roman"/>
                        </a:rPr>
                        <a:t>A</a:t>
                      </a:r>
                      <a:r>
                        <a:rPr lang="en-US" sz="1900" kern="100" dirty="0" smtClean="0">
                          <a:latin typeface="Verdana"/>
                          <a:ea typeface="Verdana"/>
                          <a:cs typeface="Times New Roman"/>
                        </a:rPr>
                        <a:t>) No</a:t>
                      </a:r>
                      <a:endParaRPr lang="ja-JP" sz="1900" kern="100" dirty="0"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5639" marR="55639" marT="55639" marB="556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900" kern="100" dirty="0" smtClean="0">
                          <a:latin typeface="Verdana"/>
                          <a:ea typeface="Verdana"/>
                          <a:cs typeface="Times New Roman"/>
                        </a:rPr>
                        <a:t>(</a:t>
                      </a:r>
                      <a:r>
                        <a:rPr lang="en-US" sz="1900" kern="100" dirty="0">
                          <a:latin typeface="Verdana"/>
                          <a:ea typeface="Verdana"/>
                          <a:cs typeface="Times New Roman"/>
                        </a:rPr>
                        <a:t>B</a:t>
                      </a:r>
                      <a:r>
                        <a:rPr lang="en-US" sz="1900" kern="100" dirty="0" smtClean="0">
                          <a:latin typeface="Verdana"/>
                          <a:ea typeface="Verdana"/>
                          <a:cs typeface="Times New Roman"/>
                        </a:rPr>
                        <a:t>) 1mag</a:t>
                      </a:r>
                      <a:endParaRPr lang="ja-JP" sz="1900" kern="100" dirty="0"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5639" marR="55639" marT="55639" marB="556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900" kern="100" dirty="0" smtClean="0">
                          <a:latin typeface="Verdana"/>
                          <a:ea typeface="Verdana"/>
                          <a:cs typeface="Times New Roman"/>
                        </a:rPr>
                        <a:t>(</a:t>
                      </a:r>
                      <a:r>
                        <a:rPr lang="en-US" sz="1900" kern="100" dirty="0">
                          <a:latin typeface="Verdana"/>
                          <a:ea typeface="Verdana"/>
                          <a:cs typeface="Times New Roman"/>
                        </a:rPr>
                        <a:t>C</a:t>
                      </a:r>
                      <a:r>
                        <a:rPr lang="en-US" sz="1900" kern="100" dirty="0" smtClean="0">
                          <a:latin typeface="Verdana"/>
                          <a:ea typeface="Verdana"/>
                          <a:cs typeface="Times New Roman"/>
                        </a:rPr>
                        <a:t>) DMH</a:t>
                      </a:r>
                      <a:endParaRPr lang="ja-JP" sz="1900" kern="100" dirty="0"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5639" marR="55639" marT="55639" marB="556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ja-JP" sz="1900" kern="100" dirty="0" smtClean="0">
                          <a:latin typeface="Verdana"/>
                          <a:ea typeface="Verdana"/>
                          <a:cs typeface="Times New Roman"/>
                        </a:rPr>
                        <a:t>(D) SAM</a:t>
                      </a:r>
                      <a:endParaRPr lang="ja-JP" sz="1900" kern="100" dirty="0"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5639" marR="55639" marT="55639" marB="556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4218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ja-JP" sz="1900" kern="100" dirty="0" smtClean="0">
                          <a:latin typeface="Verdana"/>
                          <a:ea typeface="Verdana"/>
                          <a:cs typeface="Times New Roman"/>
                        </a:rPr>
                        <a:t>z=7-8</a:t>
                      </a:r>
                      <a:endParaRPr lang="ja-JP" sz="1900" kern="100" dirty="0"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5639" marR="55639" marT="55639" marB="556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ja-JP" sz="1900" kern="100" dirty="0" smtClean="0">
                          <a:latin typeface="Verdana"/>
                          <a:ea typeface="Verdana"/>
                          <a:cs typeface="Times New Roman"/>
                        </a:rPr>
                        <a:t>220,000</a:t>
                      </a:r>
                      <a:endParaRPr lang="ja-JP" sz="1900" kern="100" dirty="0"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5639" marR="55639" marT="55639" marB="556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ja-JP" altLang="en-US" sz="1900" kern="100" dirty="0" smtClean="0">
                          <a:latin typeface="Verdana"/>
                          <a:ea typeface="Verdana"/>
                          <a:cs typeface="Times New Roman"/>
                        </a:rPr>
                        <a:t>　←</a:t>
                      </a:r>
                      <a:endParaRPr lang="ja-JP" sz="1900" kern="100" dirty="0"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5639" marR="55639" marT="55639" marB="556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ja-JP" sz="1900" kern="100" dirty="0" smtClean="0">
                          <a:latin typeface="Verdana"/>
                          <a:ea typeface="Verdana"/>
                          <a:cs typeface="Times New Roman"/>
                        </a:rPr>
                        <a:t>54,000</a:t>
                      </a:r>
                      <a:endParaRPr lang="ja-JP" sz="1900" kern="100" dirty="0"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5639" marR="55639" marT="55639" marB="556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ja-JP" sz="1900" kern="100" dirty="0" smtClean="0">
                          <a:latin typeface="Verdana"/>
                          <a:ea typeface="Verdana"/>
                          <a:cs typeface="Times New Roman"/>
                        </a:rPr>
                        <a:t>160,000</a:t>
                      </a:r>
                      <a:endParaRPr lang="ja-JP" sz="1900" kern="100" dirty="0"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5639" marR="55639" marT="55639" marB="556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4218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900" kern="100" dirty="0">
                          <a:latin typeface="Verdana"/>
                          <a:ea typeface="Verdana"/>
                          <a:cs typeface="Times New Roman"/>
                        </a:rPr>
                        <a:t>z=8-11 (J-drop) </a:t>
                      </a:r>
                      <a:endParaRPr lang="ja-JP" sz="1900" kern="100" dirty="0"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5639" marR="55639" marT="55639" marB="556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900" kern="100" dirty="0" smtClean="0">
                          <a:latin typeface="Verdana"/>
                          <a:ea typeface="Verdana"/>
                          <a:cs typeface="Times New Roman"/>
                        </a:rPr>
                        <a:t>180,000 </a:t>
                      </a:r>
                      <a:endParaRPr lang="ja-JP" sz="1900" kern="100" dirty="0"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5639" marR="55639" marT="55639" marB="556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900" kern="100" dirty="0" smtClean="0">
                          <a:latin typeface="Verdana"/>
                          <a:ea typeface="Verdana"/>
                          <a:cs typeface="Times New Roman"/>
                        </a:rPr>
                        <a:t>26,000 </a:t>
                      </a:r>
                      <a:endParaRPr lang="ja-JP" sz="1900" kern="100" dirty="0"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5639" marR="55639" marT="55639" marB="556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ja-JP" sz="1900" kern="100" dirty="0" smtClean="0">
                          <a:latin typeface="Verdana"/>
                          <a:ea typeface="Verdana"/>
                          <a:cs typeface="Times New Roman"/>
                        </a:rPr>
                        <a:t>  1,100</a:t>
                      </a:r>
                      <a:endParaRPr lang="ja-JP" sz="1900" kern="100" dirty="0"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5639" marR="55639" marT="55639" marB="556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ja-JP" sz="1900" kern="100" dirty="0" smtClean="0">
                          <a:latin typeface="Verdana"/>
                          <a:ea typeface="Verdana"/>
                          <a:cs typeface="Times New Roman"/>
                        </a:rPr>
                        <a:t> 60,000</a:t>
                      </a:r>
                      <a:endParaRPr lang="ja-JP" sz="1900" kern="100" dirty="0"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5639" marR="55639" marT="55639" marB="556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4218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900" kern="100" dirty="0">
                          <a:latin typeface="Verdana"/>
                          <a:ea typeface="Verdana"/>
                          <a:cs typeface="Times New Roman"/>
                        </a:rPr>
                        <a:t>z=11-14 (H-drop) </a:t>
                      </a:r>
                      <a:endParaRPr lang="ja-JP" sz="1900" kern="100" dirty="0"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5639" marR="55639" marT="55639" marB="556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900" kern="100" dirty="0" smtClean="0">
                          <a:latin typeface="Verdana"/>
                          <a:ea typeface="Verdana"/>
                          <a:cs typeface="Times New Roman"/>
                        </a:rPr>
                        <a:t>  68,000 </a:t>
                      </a:r>
                      <a:endParaRPr lang="ja-JP" sz="1900" kern="100" dirty="0"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5639" marR="55639" marT="55639" marB="556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900" kern="100" dirty="0" smtClean="0">
                          <a:latin typeface="Verdana"/>
                          <a:ea typeface="Verdana"/>
                          <a:cs typeface="Times New Roman"/>
                        </a:rPr>
                        <a:t>  6,300 </a:t>
                      </a:r>
                      <a:endParaRPr lang="ja-JP" sz="1900" kern="100" dirty="0"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5639" marR="55639" marT="55639" marB="556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ja-JP" sz="1900" kern="100" dirty="0" smtClean="0">
                          <a:latin typeface="Verdana"/>
                          <a:ea typeface="Verdana"/>
                          <a:cs typeface="Times New Roman"/>
                        </a:rPr>
                        <a:t>        0</a:t>
                      </a:r>
                      <a:endParaRPr lang="ja-JP" sz="1900" kern="100" dirty="0"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5639" marR="55639" marT="55639" marB="556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ja-JP" sz="1900" kern="100" dirty="0" smtClean="0">
                          <a:latin typeface="Verdana"/>
                          <a:ea typeface="Verdana"/>
                          <a:cs typeface="Times New Roman"/>
                        </a:rPr>
                        <a:t>  1,000</a:t>
                      </a:r>
                      <a:endParaRPr lang="ja-JP" sz="1900" kern="100" dirty="0"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5639" marR="55639" marT="55639" marB="556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</a:tr>
            </a:tbl>
          </a:graphicData>
        </a:graphic>
      </p:graphicFrame>
      <p:sp>
        <p:nvSpPr>
          <p:cNvPr id="9" name="テキスト ボックス 8"/>
          <p:cNvSpPr txBox="1"/>
          <p:nvPr/>
        </p:nvSpPr>
        <p:spPr>
          <a:xfrm>
            <a:off x="214282" y="4000504"/>
            <a:ext cx="8715436" cy="22467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dirty="0" smtClean="0"/>
              <a:t>Expected number of the detected 1</a:t>
            </a:r>
            <a:r>
              <a:rPr lang="en-US" altLang="ja-JP" sz="2400" baseline="30000" dirty="0" smtClean="0"/>
              <a:t>st</a:t>
            </a:r>
            <a:r>
              <a:rPr lang="en-US" altLang="ja-JP" sz="2400" dirty="0" smtClean="0"/>
              <a:t> Gen galaxies (in WISH-UDS)</a:t>
            </a:r>
            <a:endParaRPr lang="en-US" altLang="ja-JP" sz="2400" dirty="0" smtClean="0"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00" dirty="0" smtClean="0"/>
              <a:t>  </a:t>
            </a:r>
            <a:r>
              <a:rPr lang="en-US" altLang="ja-JP" sz="2000" dirty="0" smtClean="0">
                <a:solidFill>
                  <a:srgbClr val="FF0066"/>
                </a:solidFill>
              </a:rPr>
              <a:t>galaxies brighter than 27AB </a:t>
            </a:r>
            <a:r>
              <a:rPr lang="en-US" altLang="ja-JP" sz="2000" dirty="0" smtClean="0"/>
              <a:t>in their rest-frame UV light</a:t>
            </a:r>
            <a:endParaRPr lang="en-US" altLang="ja-JP" sz="2000" dirty="0" smtClean="0">
              <a:latin typeface="+mn-lt"/>
              <a:ea typeface="+mn-ea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UcParenBoth"/>
              <a:defRPr/>
            </a:pPr>
            <a:r>
              <a:rPr lang="en-US" altLang="ja-JP" sz="2400" dirty="0" smtClean="0">
                <a:latin typeface="+mn-lt"/>
                <a:ea typeface="+mn-ea"/>
              </a:rPr>
              <a:t>No Evolution from z=7 (LF at z=6-7)</a:t>
            </a:r>
            <a:endParaRPr lang="en-US" altLang="ja-JP" sz="2400" dirty="0">
              <a:latin typeface="+mn-lt"/>
              <a:ea typeface="+mn-ea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UcParenBoth"/>
              <a:defRPr/>
            </a:pPr>
            <a:r>
              <a:rPr lang="en-US" altLang="ja-JP" sz="2400" dirty="0">
                <a:latin typeface="+mn-lt"/>
                <a:ea typeface="+mn-ea"/>
              </a:rPr>
              <a:t> </a:t>
            </a:r>
            <a:r>
              <a:rPr lang="en-US" altLang="ja-JP" sz="2400" dirty="0" smtClean="0"/>
              <a:t>Evolution:  1.0-mag luminosity evolution from z&gt;7</a:t>
            </a:r>
            <a:endParaRPr lang="en-US" altLang="ja-JP" sz="2400" dirty="0">
              <a:latin typeface="+mn-lt"/>
              <a:ea typeface="+mn-ea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UcParenBoth"/>
              <a:defRPr/>
            </a:pPr>
            <a:r>
              <a:rPr lang="en-US" altLang="ja-JP" sz="2400" dirty="0">
                <a:latin typeface="+mn-lt"/>
                <a:ea typeface="+mn-ea"/>
              </a:rPr>
              <a:t> </a:t>
            </a:r>
            <a:r>
              <a:rPr lang="en-US" altLang="ja-JP" sz="2400" dirty="0" smtClean="0"/>
              <a:t>Evolution: Proportional to the DM halo evolution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UcParenBoth"/>
              <a:defRPr/>
            </a:pPr>
            <a:r>
              <a:rPr lang="en-US" altLang="ja-JP" sz="2400" dirty="0" smtClean="0">
                <a:latin typeface="+mn-lt"/>
                <a:ea typeface="+mn-ea"/>
              </a:rPr>
              <a:t> Prediction by a Semi-Analytic Model  (Kobayashi, M. WISH SW)</a:t>
            </a:r>
            <a:endParaRPr lang="ja-JP" altLang="en-US" sz="2400" dirty="0"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/>
        </p:nvCxnSpPr>
        <p:spPr>
          <a:xfrm>
            <a:off x="0" y="1214438"/>
            <a:ext cx="9144000" cy="1587"/>
          </a:xfrm>
          <a:prstGeom prst="line">
            <a:avLst/>
          </a:prstGeom>
          <a:ln w="76200">
            <a:solidFill>
              <a:srgbClr val="F971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07" name="テキスト ボックス 2"/>
          <p:cNvSpPr txBox="1">
            <a:spLocks noChangeArrowheads="1"/>
          </p:cNvSpPr>
          <p:nvPr/>
        </p:nvSpPr>
        <p:spPr bwMode="auto">
          <a:xfrm>
            <a:off x="1000125" y="428625"/>
            <a:ext cx="37340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3200" dirty="0">
                <a:latin typeface="Calibri" pitchFamily="34" charset="0"/>
              </a:rPr>
              <a:t>ＷＩＳＨ　</a:t>
            </a:r>
            <a:r>
              <a:rPr lang="en-US" altLang="ja-JP" sz="3200" dirty="0" smtClean="0">
                <a:latin typeface="Calibri" pitchFamily="34" charset="0"/>
              </a:rPr>
              <a:t>Survey Goals</a:t>
            </a:r>
            <a:endParaRPr lang="ja-JP" altLang="en-US" sz="3200" dirty="0">
              <a:latin typeface="Calibri" pitchFamily="34" charset="0"/>
            </a:endParaRPr>
          </a:p>
        </p:txBody>
      </p:sp>
      <p:pic>
        <p:nvPicPr>
          <p:cNvPr id="21508" name="Picture 2" descr="D:\仙台研究\WISH\光赤天連\pg_fov0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357430"/>
            <a:ext cx="5357812" cy="383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テキスト ボックス 6"/>
          <p:cNvSpPr txBox="1">
            <a:spLocks noChangeArrowheads="1"/>
          </p:cNvSpPr>
          <p:nvPr/>
        </p:nvSpPr>
        <p:spPr bwMode="auto">
          <a:xfrm>
            <a:off x="1500188" y="1428750"/>
            <a:ext cx="38241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800" dirty="0" smtClean="0">
                <a:latin typeface="Calibri" pitchFamily="34" charset="0"/>
              </a:rPr>
              <a:t>Unique Survey Capability</a:t>
            </a:r>
            <a:endParaRPr lang="ja-JP" altLang="en-US" sz="2800" dirty="0">
              <a:latin typeface="Calibri" pitchFamily="34" charset="0"/>
            </a:endParaRPr>
          </a:p>
        </p:txBody>
      </p:sp>
      <p:sp>
        <p:nvSpPr>
          <p:cNvPr id="21510" name="テキスト ボックス 7"/>
          <p:cNvSpPr txBox="1">
            <a:spLocks noChangeArrowheads="1"/>
          </p:cNvSpPr>
          <p:nvPr/>
        </p:nvSpPr>
        <p:spPr bwMode="auto">
          <a:xfrm>
            <a:off x="5572132" y="2357430"/>
            <a:ext cx="3441711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dirty="0">
                <a:latin typeface="Calibri" pitchFamily="34" charset="0"/>
              </a:rPr>
              <a:t>●　</a:t>
            </a:r>
            <a:r>
              <a:rPr lang="en-US" altLang="ja-JP" sz="2400" dirty="0" smtClean="0">
                <a:solidFill>
                  <a:srgbClr val="0000CC"/>
                </a:solidFill>
                <a:latin typeface="Calibri" pitchFamily="34" charset="0"/>
              </a:rPr>
              <a:t>Wide-Field</a:t>
            </a:r>
            <a:endParaRPr lang="en-US" altLang="ja-JP" dirty="0">
              <a:solidFill>
                <a:srgbClr val="0000CC"/>
              </a:solidFill>
              <a:latin typeface="Calibri" pitchFamily="34" charset="0"/>
            </a:endParaRPr>
          </a:p>
          <a:p>
            <a:endParaRPr lang="en-US" altLang="ja-JP" dirty="0">
              <a:latin typeface="Calibri" pitchFamily="34" charset="0"/>
            </a:endParaRPr>
          </a:p>
          <a:p>
            <a:r>
              <a:rPr lang="ja-JP" altLang="en-US" dirty="0">
                <a:latin typeface="Calibri" pitchFamily="34" charset="0"/>
              </a:rPr>
              <a:t>●　</a:t>
            </a:r>
            <a:r>
              <a:rPr lang="en-US" altLang="ja-JP" sz="2400" dirty="0" smtClean="0">
                <a:solidFill>
                  <a:srgbClr val="0000CC"/>
                </a:solidFill>
                <a:latin typeface="Calibri" pitchFamily="34" charset="0"/>
              </a:rPr>
              <a:t>High Spatial Resolution</a:t>
            </a:r>
          </a:p>
          <a:p>
            <a:r>
              <a:rPr lang="en-US" altLang="ja-JP" sz="2400" dirty="0" smtClean="0">
                <a:solidFill>
                  <a:srgbClr val="0000CC"/>
                </a:solidFill>
                <a:latin typeface="Calibri" pitchFamily="34" charset="0"/>
              </a:rPr>
              <a:t>     over wide area</a:t>
            </a:r>
            <a:endParaRPr lang="en-US" altLang="ja-JP" sz="2400" dirty="0">
              <a:solidFill>
                <a:srgbClr val="0000CC"/>
              </a:solidFill>
              <a:latin typeface="Calibri" pitchFamily="34" charset="0"/>
            </a:endParaRPr>
          </a:p>
          <a:p>
            <a:endParaRPr lang="en-US" altLang="ja-JP" dirty="0">
              <a:latin typeface="Calibri" pitchFamily="34" charset="0"/>
            </a:endParaRPr>
          </a:p>
          <a:p>
            <a:r>
              <a:rPr lang="ja-JP" altLang="en-US" dirty="0">
                <a:latin typeface="Calibri" pitchFamily="34" charset="0"/>
              </a:rPr>
              <a:t>●　</a:t>
            </a:r>
            <a:r>
              <a:rPr lang="en-US" altLang="ja-JP" sz="2400" dirty="0" smtClean="0">
                <a:solidFill>
                  <a:srgbClr val="0000CC"/>
                </a:solidFill>
                <a:latin typeface="Calibri" pitchFamily="34" charset="0"/>
              </a:rPr>
              <a:t>High Sensitivity</a:t>
            </a:r>
          </a:p>
          <a:p>
            <a:r>
              <a:rPr lang="en-US" altLang="ja-JP" sz="2400" dirty="0" smtClean="0">
                <a:solidFill>
                  <a:srgbClr val="0000CC"/>
                </a:solidFill>
                <a:latin typeface="Calibri" pitchFamily="34" charset="0"/>
              </a:rPr>
              <a:t>        from space</a:t>
            </a:r>
            <a:endParaRPr lang="ja-JP" altLang="en-US" sz="2400" dirty="0">
              <a:solidFill>
                <a:srgbClr val="0000CC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/>
        </p:nvCxnSpPr>
        <p:spPr>
          <a:xfrm>
            <a:off x="0" y="1214438"/>
            <a:ext cx="9144000" cy="1587"/>
          </a:xfrm>
          <a:prstGeom prst="line">
            <a:avLst/>
          </a:prstGeom>
          <a:ln w="76200">
            <a:solidFill>
              <a:srgbClr val="F971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5"/>
          <p:cNvSpPr txBox="1">
            <a:spLocks noChangeArrowheads="1"/>
          </p:cNvSpPr>
          <p:nvPr/>
        </p:nvSpPr>
        <p:spPr bwMode="auto">
          <a:xfrm>
            <a:off x="928662" y="285728"/>
            <a:ext cx="661322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4000" dirty="0" smtClean="0">
                <a:latin typeface="Calibri" pitchFamily="34" charset="0"/>
              </a:rPr>
              <a:t>Probing Type </a:t>
            </a:r>
            <a:r>
              <a:rPr lang="en-US" altLang="ja-JP" sz="4000" dirty="0" err="1" smtClean="0">
                <a:latin typeface="Calibri" pitchFamily="34" charset="0"/>
              </a:rPr>
              <a:t>Ia</a:t>
            </a:r>
            <a:r>
              <a:rPr lang="en-US" altLang="ja-JP" sz="4000" dirty="0" smtClean="0">
                <a:latin typeface="Calibri" pitchFamily="34" charset="0"/>
              </a:rPr>
              <a:t> </a:t>
            </a:r>
            <a:r>
              <a:rPr lang="en-US" altLang="ja-JP" sz="4000" dirty="0" err="1" smtClean="0">
                <a:latin typeface="Calibri" pitchFamily="34" charset="0"/>
              </a:rPr>
              <a:t>SNe</a:t>
            </a:r>
            <a:r>
              <a:rPr lang="en-US" altLang="ja-JP" sz="4000" dirty="0" smtClean="0">
                <a:latin typeface="Calibri" pitchFamily="34" charset="0"/>
              </a:rPr>
              <a:t> with WISH</a:t>
            </a:r>
            <a:endParaRPr lang="ja-JP" altLang="en-US" sz="4000" dirty="0">
              <a:latin typeface="Calibri" pitchFamily="34" charset="0"/>
            </a:endParaRPr>
          </a:p>
        </p:txBody>
      </p:sp>
      <p:pic>
        <p:nvPicPr>
          <p:cNvPr id="4" name="Picture 2" descr="C:\仙台研究\プレゼン２\Stockholm\yasuda1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64"/>
            <a:ext cx="3857620" cy="4182651"/>
          </a:xfrm>
          <a:prstGeom prst="rect">
            <a:avLst/>
          </a:prstGeom>
          <a:noFill/>
        </p:spPr>
      </p:pic>
      <p:graphicFrame>
        <p:nvGraphicFramePr>
          <p:cNvPr id="6" name="表 5"/>
          <p:cNvGraphicFramePr>
            <a:graphicFrameLocks noGrp="1"/>
          </p:cNvGraphicFramePr>
          <p:nvPr/>
        </p:nvGraphicFramePr>
        <p:xfrm>
          <a:off x="3786182" y="2000240"/>
          <a:ext cx="5072100" cy="31516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/>
                <a:gridCol w="2071702"/>
                <a:gridCol w="1571638"/>
              </a:tblGrid>
              <a:tr h="857256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Rest-frame</a:t>
                      </a:r>
                      <a:r>
                        <a:rPr kumimoji="1" lang="en-US" altLang="ja-JP" baseline="0" dirty="0" smtClean="0"/>
                        <a:t> Band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Redshift</a:t>
                      </a:r>
                      <a:r>
                        <a:rPr kumimoji="1" lang="en-US" altLang="ja-JP" dirty="0" smtClean="0"/>
                        <a:t> range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# of </a:t>
                      </a:r>
                      <a:r>
                        <a:rPr kumimoji="1" lang="en-US" altLang="ja-JP" dirty="0" err="1" smtClean="0"/>
                        <a:t>SNeIa</a:t>
                      </a:r>
                      <a:r>
                        <a:rPr kumimoji="1" lang="en-US" altLang="ja-JP" dirty="0" smtClean="0"/>
                        <a:t> / </a:t>
                      </a:r>
                      <a:r>
                        <a:rPr kumimoji="1" lang="en-US" altLang="ja-JP" dirty="0" err="1" smtClean="0"/>
                        <a:t>f.o.v</a:t>
                      </a:r>
                      <a:r>
                        <a:rPr kumimoji="1" lang="en-US" altLang="ja-JP" dirty="0" smtClean="0"/>
                        <a:t>.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764807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B-band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z &gt; 1.9 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31</a:t>
                      </a:r>
                      <a:endParaRPr kumimoji="1" lang="ja-JP" altLang="en-US" sz="2800" dirty="0"/>
                    </a:p>
                  </a:txBody>
                  <a:tcPr/>
                </a:tc>
              </a:tr>
              <a:tr h="764807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I-band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0.6 &lt; z &lt; 1.6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33</a:t>
                      </a:r>
                      <a:endParaRPr kumimoji="1" lang="ja-JP" altLang="en-US" sz="2800" dirty="0"/>
                    </a:p>
                  </a:txBody>
                  <a:tcPr/>
                </a:tc>
              </a:tr>
              <a:tr h="764807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H-band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0.0 &lt; z &lt; 0.9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9</a:t>
                      </a:r>
                      <a:endParaRPr kumimoji="1" lang="ja-JP" alt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6429388" y="5286388"/>
            <a:ext cx="2355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WISH UDS – x 400 (</a:t>
            </a:r>
            <a:r>
              <a:rPr lang="en-US" altLang="ja-JP" dirty="0" err="1" smtClean="0"/>
              <a:t>fov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500694" y="6000768"/>
            <a:ext cx="2523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N.Yasuda</a:t>
            </a:r>
            <a:r>
              <a:rPr lang="en-US" altLang="ja-JP" dirty="0" smtClean="0"/>
              <a:t>  WISH SW 2009</a:t>
            </a:r>
            <a:endParaRPr kumimoji="1"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85720" y="357166"/>
            <a:ext cx="81317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For Multi-wavelength Study of Re-ionization Era</a:t>
            </a:r>
            <a:endParaRPr kumimoji="1" lang="ja-JP" altLang="en-US" sz="3200" dirty="0"/>
          </a:p>
        </p:txBody>
      </p:sp>
      <p:cxnSp>
        <p:nvCxnSpPr>
          <p:cNvPr id="3" name="直線コネクタ 2"/>
          <p:cNvCxnSpPr/>
          <p:nvPr/>
        </p:nvCxnSpPr>
        <p:spPr>
          <a:xfrm>
            <a:off x="0" y="1214438"/>
            <a:ext cx="9144000" cy="1587"/>
          </a:xfrm>
          <a:prstGeom prst="line">
            <a:avLst/>
          </a:prstGeom>
          <a:ln w="76200">
            <a:solidFill>
              <a:srgbClr val="F971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66835" y="1571612"/>
            <a:ext cx="7074116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●　</a:t>
            </a:r>
            <a:r>
              <a:rPr lang="en-US" altLang="ja-JP" sz="2400" dirty="0" smtClean="0"/>
              <a:t>2D cross correlation with HI;</a:t>
            </a:r>
          </a:p>
          <a:p>
            <a:r>
              <a:rPr lang="en-US" altLang="ja-JP" sz="2400" dirty="0" smtClean="0"/>
              <a:t>      at z&gt;10,  WISH sources will be very sparse, and</a:t>
            </a:r>
          </a:p>
          <a:p>
            <a:r>
              <a:rPr lang="en-US" altLang="ja-JP" sz="2400" dirty="0" smtClean="0"/>
              <a:t>                      HI bubble overlap will be small</a:t>
            </a:r>
          </a:p>
          <a:p>
            <a:r>
              <a:rPr lang="en-US" altLang="ja-JP" sz="2400" dirty="0" smtClean="0"/>
              <a:t>        </a:t>
            </a:r>
            <a:r>
              <a:rPr lang="en-US" altLang="ja-JP" sz="2400" dirty="0" smtClean="0">
                <a:sym typeface="Wingdings" pitchFamily="2" charset="2"/>
              </a:rPr>
              <a:t> though the </a:t>
            </a:r>
            <a:r>
              <a:rPr lang="en-US" altLang="ja-JP" sz="2400" dirty="0" err="1" smtClean="0">
                <a:sym typeface="Wingdings" pitchFamily="2" charset="2"/>
              </a:rPr>
              <a:t>Δz</a:t>
            </a:r>
            <a:r>
              <a:rPr lang="en-US" altLang="ja-JP" sz="2400" dirty="0" smtClean="0">
                <a:sym typeface="Wingdings" pitchFamily="2" charset="2"/>
              </a:rPr>
              <a:t> of the WISH sources is large, </a:t>
            </a:r>
          </a:p>
          <a:p>
            <a:r>
              <a:rPr lang="en-US" altLang="ja-JP" sz="2400" dirty="0" smtClean="0">
                <a:sym typeface="Wingdings" pitchFamily="2" charset="2"/>
              </a:rPr>
              <a:t>           2D clustering may still be seen significantly.</a:t>
            </a:r>
          </a:p>
          <a:p>
            <a:endParaRPr lang="en-US" altLang="ja-JP" sz="2400" dirty="0" smtClean="0">
              <a:sym typeface="Wingdings" pitchFamily="2" charset="2"/>
            </a:endParaRPr>
          </a:p>
          <a:p>
            <a:r>
              <a:rPr lang="ja-JP" altLang="en-US" sz="2400" dirty="0" smtClean="0">
                <a:sym typeface="Wingdings" pitchFamily="2" charset="2"/>
              </a:rPr>
              <a:t>●　</a:t>
            </a:r>
            <a:r>
              <a:rPr lang="en-US" altLang="ja-JP" sz="2400" dirty="0" err="1" smtClean="0">
                <a:sym typeface="Wingdings" pitchFamily="2" charset="2"/>
              </a:rPr>
              <a:t>Redshift</a:t>
            </a:r>
            <a:r>
              <a:rPr lang="en-US" altLang="ja-JP" sz="2400" dirty="0" smtClean="0">
                <a:sym typeface="Wingdings" pitchFamily="2" charset="2"/>
              </a:rPr>
              <a:t>-space cross correlation with HI;</a:t>
            </a:r>
          </a:p>
          <a:p>
            <a:r>
              <a:rPr lang="en-US" altLang="ja-JP" sz="2400" dirty="0" smtClean="0">
                <a:sym typeface="Wingdings" pitchFamily="2" charset="2"/>
              </a:rPr>
              <a:t>       Spectroscopic follow-up for WISH sources</a:t>
            </a:r>
          </a:p>
          <a:p>
            <a:r>
              <a:rPr lang="en-US" altLang="ja-JP" sz="2400" dirty="0" smtClean="0">
                <a:sym typeface="Wingdings" pitchFamily="2" charset="2"/>
              </a:rPr>
              <a:t>          -  </a:t>
            </a:r>
            <a:r>
              <a:rPr lang="en-US" altLang="ja-JP" sz="2400" dirty="0" err="1" smtClean="0">
                <a:sym typeface="Wingdings" pitchFamily="2" charset="2"/>
              </a:rPr>
              <a:t>grism</a:t>
            </a:r>
            <a:r>
              <a:rPr lang="en-US" altLang="ja-JP" sz="2400" dirty="0" smtClean="0">
                <a:sym typeface="Wingdings" pitchFamily="2" charset="2"/>
              </a:rPr>
              <a:t> spectroscopy by WISH (for bright sources)</a:t>
            </a:r>
          </a:p>
          <a:p>
            <a:r>
              <a:rPr lang="en-US" altLang="ja-JP" sz="2400" dirty="0" smtClean="0">
                <a:sym typeface="Wingdings" pitchFamily="2" charset="2"/>
              </a:rPr>
              <a:t>          -  JWST (if still there)</a:t>
            </a:r>
          </a:p>
          <a:p>
            <a:r>
              <a:rPr lang="en-US" altLang="ja-JP" sz="2400" dirty="0" smtClean="0">
                <a:sym typeface="Wingdings" pitchFamily="2" charset="2"/>
              </a:rPr>
              <a:t>          -  ELT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ighz_reion2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6" name="テキスト ボックス 5"/>
          <p:cNvSpPr txBox="1"/>
          <p:nvPr/>
        </p:nvSpPr>
        <p:spPr>
          <a:xfrm>
            <a:off x="928662" y="1571612"/>
            <a:ext cx="7277377" cy="4678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Toru Yamada</a:t>
            </a:r>
            <a:r>
              <a:rPr kumimoji="1" lang="en-US" altLang="ja-JP" sz="2800" dirty="0" smtClean="0">
                <a:solidFill>
                  <a:schemeClr val="bg1"/>
                </a:solidFill>
              </a:rPr>
              <a:t>, </a:t>
            </a:r>
            <a:r>
              <a:rPr kumimoji="1" lang="en-US" altLang="ja-JP" sz="2800" dirty="0" err="1" smtClean="0">
                <a:solidFill>
                  <a:schemeClr val="bg1"/>
                </a:solidFill>
              </a:rPr>
              <a:t>Chihiro</a:t>
            </a:r>
            <a:r>
              <a:rPr kumimoji="1" lang="en-US" altLang="ja-JP" sz="2800" dirty="0" smtClean="0">
                <a:solidFill>
                  <a:schemeClr val="bg1"/>
                </a:solidFill>
              </a:rPr>
              <a:t> </a:t>
            </a:r>
            <a:r>
              <a:rPr kumimoji="1" lang="en-US" altLang="ja-JP" sz="2800" dirty="0" err="1" smtClean="0">
                <a:solidFill>
                  <a:schemeClr val="bg1"/>
                </a:solidFill>
              </a:rPr>
              <a:t>Tkokku</a:t>
            </a:r>
            <a:r>
              <a:rPr kumimoji="1" lang="en-US" altLang="ja-JP" sz="2800" dirty="0" smtClean="0">
                <a:solidFill>
                  <a:schemeClr val="bg1"/>
                </a:solidFill>
              </a:rPr>
              <a:t> (Tohoku University)</a:t>
            </a:r>
          </a:p>
          <a:p>
            <a:r>
              <a:rPr lang="en-US" altLang="ja-JP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Ikuru</a:t>
            </a:r>
            <a:r>
              <a:rPr lang="en-US" altLang="ja-JP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Iwata</a:t>
            </a:r>
            <a:r>
              <a:rPr lang="en-US" altLang="ja-JP" sz="2800" dirty="0" smtClean="0">
                <a:solidFill>
                  <a:schemeClr val="bg1"/>
                </a:solidFill>
              </a:rPr>
              <a:t>, </a:t>
            </a:r>
            <a:r>
              <a:rPr lang="en-US" altLang="ja-JP" sz="2800" dirty="0" err="1" smtClean="0">
                <a:solidFill>
                  <a:schemeClr val="bg1"/>
                </a:solidFill>
              </a:rPr>
              <a:t>S.</a:t>
            </a:r>
            <a:r>
              <a:rPr kumimoji="1" lang="en-US" altLang="ja-JP" sz="2800" dirty="0" err="1" smtClean="0">
                <a:solidFill>
                  <a:schemeClr val="bg1"/>
                </a:solidFill>
              </a:rPr>
              <a:t>Tsuneta</a:t>
            </a:r>
            <a:r>
              <a:rPr kumimoji="1" lang="en-US" altLang="ja-JP" sz="2800" dirty="0" smtClean="0">
                <a:solidFill>
                  <a:schemeClr val="bg1"/>
                </a:solidFill>
              </a:rPr>
              <a:t>, </a:t>
            </a:r>
          </a:p>
          <a:p>
            <a:r>
              <a:rPr lang="en-US" altLang="ja-JP" sz="2800" dirty="0" smtClean="0">
                <a:solidFill>
                  <a:schemeClr val="bg1"/>
                </a:solidFill>
              </a:rPr>
              <a:t>     </a:t>
            </a:r>
            <a:r>
              <a:rPr kumimoji="1" lang="en-US" altLang="ja-JP" sz="2800" dirty="0" err="1" smtClean="0">
                <a:solidFill>
                  <a:schemeClr val="bg1"/>
                </a:solidFill>
              </a:rPr>
              <a:t>T.Morokuma</a:t>
            </a:r>
            <a:r>
              <a:rPr kumimoji="1" lang="en-US" altLang="ja-JP" sz="2800" dirty="0" smtClean="0">
                <a:solidFill>
                  <a:schemeClr val="bg1"/>
                </a:solidFill>
              </a:rPr>
              <a:t>, </a:t>
            </a:r>
            <a:r>
              <a:rPr kumimoji="1" lang="en-US" altLang="ja-JP" sz="2800" dirty="0" err="1" smtClean="0">
                <a:solidFill>
                  <a:schemeClr val="bg1"/>
                </a:solidFill>
              </a:rPr>
              <a:t>T.Kodama</a:t>
            </a:r>
            <a:r>
              <a:rPr kumimoji="1" lang="en-US" altLang="ja-JP" sz="2800" dirty="0" smtClean="0">
                <a:solidFill>
                  <a:schemeClr val="bg1"/>
                </a:solidFill>
              </a:rPr>
              <a:t>, </a:t>
            </a:r>
            <a:r>
              <a:rPr kumimoji="1" lang="en-US" altLang="ja-JP" sz="2800" dirty="0" err="1" smtClean="0">
                <a:solidFill>
                  <a:schemeClr val="bg1"/>
                </a:solidFill>
              </a:rPr>
              <a:t>Y.Komiyama</a:t>
            </a:r>
            <a:r>
              <a:rPr kumimoji="1" lang="en-US" altLang="ja-JP" sz="2800" dirty="0" smtClean="0">
                <a:solidFill>
                  <a:schemeClr val="bg1"/>
                </a:solidFill>
              </a:rPr>
              <a:t> (NAOJ)</a:t>
            </a:r>
          </a:p>
          <a:p>
            <a:r>
              <a:rPr lang="en-US" altLang="ja-JP" sz="2800" dirty="0" err="1" smtClean="0">
                <a:solidFill>
                  <a:schemeClr val="bg1"/>
                </a:solidFill>
              </a:rPr>
              <a:t>H.Matsuhara</a:t>
            </a:r>
            <a:r>
              <a:rPr lang="en-US" altLang="ja-JP" sz="2800" dirty="0" smtClean="0">
                <a:solidFill>
                  <a:schemeClr val="bg1"/>
                </a:solidFill>
              </a:rPr>
              <a:t>, </a:t>
            </a:r>
            <a:r>
              <a:rPr lang="en-US" altLang="ja-JP" sz="2800" dirty="0" err="1" smtClean="0">
                <a:solidFill>
                  <a:schemeClr val="bg1"/>
                </a:solidFill>
              </a:rPr>
              <a:t>T.Wada</a:t>
            </a:r>
            <a:r>
              <a:rPr lang="en-US" altLang="ja-JP" sz="2800" dirty="0" smtClean="0">
                <a:solidFill>
                  <a:schemeClr val="bg1"/>
                </a:solidFill>
              </a:rPr>
              <a:t>, </a:t>
            </a:r>
            <a:r>
              <a:rPr lang="en-US" altLang="ja-JP" sz="2800" dirty="0" err="1" smtClean="0">
                <a:solidFill>
                  <a:schemeClr val="bg1"/>
                </a:solidFill>
              </a:rPr>
              <a:t>Y.Oyabu</a:t>
            </a:r>
            <a:r>
              <a:rPr lang="en-US" altLang="ja-JP" sz="2800" dirty="0" smtClean="0">
                <a:solidFill>
                  <a:schemeClr val="bg1"/>
                </a:solidFill>
              </a:rPr>
              <a:t> (JAXA/ISAS)</a:t>
            </a:r>
          </a:p>
          <a:p>
            <a:r>
              <a:rPr lang="en-US" altLang="ja-JP" sz="2800" dirty="0" err="1" smtClean="0">
                <a:solidFill>
                  <a:schemeClr val="bg1"/>
                </a:solidFill>
              </a:rPr>
              <a:t>K.Ohta</a:t>
            </a:r>
            <a:r>
              <a:rPr lang="en-US" altLang="ja-JP" sz="2800" dirty="0" smtClean="0">
                <a:solidFill>
                  <a:schemeClr val="bg1"/>
                </a:solidFill>
              </a:rPr>
              <a:t>, </a:t>
            </a:r>
            <a:r>
              <a:rPr lang="en-US" altLang="ja-JP" sz="2800" dirty="0" err="1" smtClean="0">
                <a:solidFill>
                  <a:schemeClr val="bg1"/>
                </a:solidFill>
              </a:rPr>
              <a:t>K.Yabe</a:t>
            </a:r>
            <a:r>
              <a:rPr lang="en-US" altLang="ja-JP" sz="2800" dirty="0" smtClean="0">
                <a:solidFill>
                  <a:schemeClr val="bg1"/>
                </a:solidFill>
              </a:rPr>
              <a:t> (Kyoto University)</a:t>
            </a:r>
          </a:p>
          <a:p>
            <a:r>
              <a:rPr kumimoji="1" lang="en-US" altLang="ja-JP" sz="2800" dirty="0" err="1" smtClean="0">
                <a:solidFill>
                  <a:schemeClr val="bg1"/>
                </a:solidFill>
              </a:rPr>
              <a:t>M.Doi</a:t>
            </a:r>
            <a:r>
              <a:rPr kumimoji="1" lang="en-US" altLang="ja-JP" sz="2800" dirty="0" smtClean="0">
                <a:solidFill>
                  <a:schemeClr val="bg1"/>
                </a:solidFill>
              </a:rPr>
              <a:t>, </a:t>
            </a:r>
            <a:r>
              <a:rPr kumimoji="1" lang="en-US" altLang="ja-JP" sz="2800" dirty="0" err="1" smtClean="0">
                <a:solidFill>
                  <a:schemeClr val="bg1"/>
                </a:solidFill>
              </a:rPr>
              <a:t>N.Yasuda</a:t>
            </a:r>
            <a:r>
              <a:rPr kumimoji="1" lang="en-US" altLang="ja-JP" sz="2800" dirty="0" smtClean="0">
                <a:solidFill>
                  <a:schemeClr val="bg1"/>
                </a:solidFill>
              </a:rPr>
              <a:t> (University of Tokyo)</a:t>
            </a:r>
          </a:p>
          <a:p>
            <a:r>
              <a:rPr lang="en-US" altLang="ja-JP" sz="2800" dirty="0" err="1" smtClean="0">
                <a:solidFill>
                  <a:schemeClr val="bg1"/>
                </a:solidFill>
              </a:rPr>
              <a:t>N.Kawai</a:t>
            </a:r>
            <a:r>
              <a:rPr lang="en-US" altLang="ja-JP" sz="2800" dirty="0" smtClean="0">
                <a:solidFill>
                  <a:schemeClr val="bg1"/>
                </a:solidFill>
              </a:rPr>
              <a:t> (</a:t>
            </a:r>
            <a:r>
              <a:rPr lang="en-US" altLang="ja-JP" sz="2800" dirty="0" err="1" smtClean="0">
                <a:solidFill>
                  <a:schemeClr val="bg1"/>
                </a:solidFill>
              </a:rPr>
              <a:t>TiTEC</a:t>
            </a:r>
            <a:r>
              <a:rPr lang="en-US" altLang="ja-JP" sz="2800" dirty="0" smtClean="0">
                <a:solidFill>
                  <a:schemeClr val="bg1"/>
                </a:solidFill>
              </a:rPr>
              <a:t>)</a:t>
            </a:r>
            <a:endParaRPr kumimoji="1" lang="en-US" altLang="ja-JP" sz="2800" dirty="0" smtClean="0">
              <a:solidFill>
                <a:schemeClr val="bg1"/>
              </a:solidFill>
            </a:endParaRPr>
          </a:p>
          <a:p>
            <a:r>
              <a:rPr lang="en-US" altLang="ja-JP" sz="2800" dirty="0" err="1" smtClean="0">
                <a:solidFill>
                  <a:schemeClr val="bg1"/>
                </a:solidFill>
              </a:rPr>
              <a:t>A.Inoue</a:t>
            </a:r>
            <a:r>
              <a:rPr lang="en-US" altLang="ja-JP" sz="2800" dirty="0" smtClean="0">
                <a:solidFill>
                  <a:schemeClr val="bg1"/>
                </a:solidFill>
              </a:rPr>
              <a:t> (Osaka Sangyo University)</a:t>
            </a:r>
          </a:p>
          <a:p>
            <a:r>
              <a:rPr lang="en-US" altLang="ja-JP" sz="2800" dirty="0" err="1" smtClean="0">
                <a:solidFill>
                  <a:schemeClr val="bg1"/>
                </a:solidFill>
              </a:rPr>
              <a:t>Y.Ikeda</a:t>
            </a:r>
            <a:r>
              <a:rPr lang="en-US" altLang="ja-JP" sz="2800" dirty="0" smtClean="0">
                <a:solidFill>
                  <a:schemeClr val="bg1"/>
                </a:solidFill>
              </a:rPr>
              <a:t> (</a:t>
            </a:r>
            <a:r>
              <a:rPr lang="en-US" altLang="ja-JP" sz="2800" dirty="0" err="1" smtClean="0">
                <a:solidFill>
                  <a:schemeClr val="bg1"/>
                </a:solidFill>
              </a:rPr>
              <a:t>Photocoding</a:t>
            </a:r>
            <a:r>
              <a:rPr lang="en-US" altLang="ja-JP" sz="2800" dirty="0" smtClean="0">
                <a:solidFill>
                  <a:schemeClr val="bg1"/>
                </a:solidFill>
              </a:rPr>
              <a:t>)</a:t>
            </a:r>
          </a:p>
          <a:p>
            <a:r>
              <a:rPr lang="en-US" altLang="ja-JP" sz="2800" dirty="0" err="1" smtClean="0">
                <a:solidFill>
                  <a:schemeClr val="bg1"/>
                </a:solidFill>
              </a:rPr>
              <a:t>T.Iwamura</a:t>
            </a:r>
            <a:r>
              <a:rPr lang="en-US" altLang="ja-JP" sz="2800" dirty="0" smtClean="0">
                <a:solidFill>
                  <a:schemeClr val="bg1"/>
                </a:solidFill>
              </a:rPr>
              <a:t> (M.R.J)</a:t>
            </a:r>
          </a:p>
          <a:p>
            <a:endParaRPr kumimoji="1" lang="en-US" altLang="ja-JP" dirty="0" smtClean="0">
              <a:solidFill>
                <a:schemeClr val="bg1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85786" y="714356"/>
            <a:ext cx="3087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bg1"/>
                </a:solidFill>
              </a:rPr>
              <a:t>WISH WG Members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786314" y="6143644"/>
            <a:ext cx="3915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CG of a 1</a:t>
            </a:r>
            <a:r>
              <a:rPr lang="en-US" altLang="ja-JP" baseline="30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st</a:t>
            </a:r>
            <a:r>
              <a:rPr lang="en-US" altLang="ja-JP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–gen galaxy, by </a:t>
            </a:r>
            <a:r>
              <a:rPr kumimoji="1" lang="en-US" altLang="ja-JP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Toru Yamada</a:t>
            </a:r>
            <a:endParaRPr kumimoji="1" lang="ja-JP" alt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AS-TMT-calendar-15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6" y="50699"/>
            <a:ext cx="8715404" cy="673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テキスト ボックス 2"/>
          <p:cNvSpPr txBox="1"/>
          <p:nvPr/>
        </p:nvSpPr>
        <p:spPr>
          <a:xfrm>
            <a:off x="714348" y="1428736"/>
            <a:ext cx="8019952" cy="403187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The imaging detection limit of WISH</a:t>
            </a:r>
          </a:p>
          <a:p>
            <a:r>
              <a:rPr lang="en-US" altLang="ja-JP" sz="3200" dirty="0" smtClean="0"/>
              <a:t>~  AO NIR spectroscopic sensitivity limit of TMT</a:t>
            </a:r>
          </a:p>
          <a:p>
            <a:r>
              <a:rPr kumimoji="1" lang="en-US" altLang="ja-JP" sz="3200" dirty="0" smtClean="0"/>
              <a:t>     26AB for ~1 hour</a:t>
            </a:r>
          </a:p>
          <a:p>
            <a:endParaRPr lang="en-US" altLang="ja-JP" sz="3200" dirty="0" smtClean="0"/>
          </a:p>
          <a:p>
            <a:r>
              <a:rPr lang="en-US" altLang="ja-JP" sz="3200" dirty="0" smtClean="0"/>
              <a:t>Early-light instrument</a:t>
            </a:r>
          </a:p>
          <a:p>
            <a:r>
              <a:rPr kumimoji="1" lang="en-US" altLang="ja-JP" sz="3200" dirty="0" smtClean="0"/>
              <a:t>IRMS  ~2’x </a:t>
            </a:r>
            <a:r>
              <a:rPr lang="en-US" altLang="ja-JP" sz="3200" dirty="0" smtClean="0"/>
              <a:t>2</a:t>
            </a:r>
            <a:r>
              <a:rPr kumimoji="1" lang="en-US" altLang="ja-JP" sz="3200" dirty="0" smtClean="0"/>
              <a:t>’</a:t>
            </a:r>
          </a:p>
          <a:p>
            <a:r>
              <a:rPr lang="en-US" altLang="ja-JP" sz="3200" dirty="0" smtClean="0"/>
              <a:t>2</a:t>
            </a:r>
            <a:r>
              <a:rPr lang="en-US" altLang="ja-JP" sz="3200" baseline="30000" dirty="0" smtClean="0"/>
              <a:t>nd</a:t>
            </a:r>
            <a:r>
              <a:rPr lang="en-US" altLang="ja-JP" sz="3200" dirty="0" smtClean="0"/>
              <a:t>-Gen. Instrument</a:t>
            </a:r>
            <a:endParaRPr kumimoji="1" lang="en-US" altLang="ja-JP" sz="3200" dirty="0" smtClean="0"/>
          </a:p>
          <a:p>
            <a:r>
              <a:rPr lang="en-US" altLang="ja-JP" sz="3200" dirty="0" smtClean="0"/>
              <a:t>IRMOS</a:t>
            </a:r>
            <a:r>
              <a:rPr kumimoji="1" lang="en-US" altLang="ja-JP" sz="3200" dirty="0" smtClean="0"/>
              <a:t>  ~ 10-20 AO spectroscopy in ~10-20’</a:t>
            </a:r>
            <a:endParaRPr kumimoji="1" lang="ja-JP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テキスト ボックス 1"/>
          <p:cNvSpPr txBox="1">
            <a:spLocks noChangeArrowheads="1"/>
          </p:cNvSpPr>
          <p:nvPr/>
        </p:nvSpPr>
        <p:spPr bwMode="auto">
          <a:xfrm>
            <a:off x="500034" y="142852"/>
            <a:ext cx="437632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200" dirty="0" smtClean="0">
                <a:latin typeface="Calibri" pitchFamily="34" charset="0"/>
              </a:rPr>
              <a:t>WISH Proposed Schedule</a:t>
            </a:r>
            <a:endParaRPr lang="ja-JP" altLang="en-US" sz="3200" dirty="0">
              <a:latin typeface="Calibri" pitchFamily="34" charset="0"/>
            </a:endParaRPr>
          </a:p>
        </p:txBody>
      </p:sp>
      <p:graphicFrame>
        <p:nvGraphicFramePr>
          <p:cNvPr id="3" name="表 2"/>
          <p:cNvGraphicFramePr>
            <a:graphicFrameLocks noGrp="1"/>
          </p:cNvGraphicFramePr>
          <p:nvPr/>
        </p:nvGraphicFramePr>
        <p:xfrm>
          <a:off x="571472" y="786471"/>
          <a:ext cx="6572296" cy="5785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7813"/>
                <a:gridCol w="4664483"/>
              </a:tblGrid>
              <a:tr h="428610">
                <a:tc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FYr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Items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89597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FYr0</a:t>
                      </a:r>
                    </a:p>
                    <a:p>
                      <a:r>
                        <a:rPr kumimoji="1" lang="en-US" altLang="ja-JP" dirty="0" smtClean="0"/>
                        <a:t>(2008)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1" dirty="0" smtClean="0">
                          <a:solidFill>
                            <a:srgbClr val="009900"/>
                          </a:solidFill>
                        </a:rPr>
                        <a:t>Project launched</a:t>
                      </a:r>
                    </a:p>
                    <a:p>
                      <a:r>
                        <a:rPr kumimoji="1" lang="en-US" altLang="ja-JP" b="1" dirty="0" smtClean="0">
                          <a:solidFill>
                            <a:srgbClr val="009900"/>
                          </a:solidFill>
                        </a:rPr>
                        <a:t>JAXA/ISAS Working Group</a:t>
                      </a:r>
                    </a:p>
                    <a:p>
                      <a:r>
                        <a:rPr kumimoji="1" lang="en-US" altLang="ja-JP" b="1" dirty="0" smtClean="0">
                          <a:solidFill>
                            <a:srgbClr val="009900"/>
                          </a:solidFill>
                        </a:rPr>
                        <a:t>Conceptual</a:t>
                      </a:r>
                      <a:r>
                        <a:rPr kumimoji="1" lang="en-US" altLang="ja-JP" b="1" baseline="0" dirty="0" smtClean="0">
                          <a:solidFill>
                            <a:srgbClr val="009900"/>
                          </a:solidFill>
                        </a:rPr>
                        <a:t> Study for Specification</a:t>
                      </a:r>
                      <a:endParaRPr kumimoji="1" lang="en-US" altLang="ja-JP" b="1" dirty="0" smtClean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</a:tr>
              <a:tr h="670238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FYr1-2</a:t>
                      </a:r>
                    </a:p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Conceptual Study, R&amp;D</a:t>
                      </a:r>
                    </a:p>
                    <a:p>
                      <a:r>
                        <a:rPr kumimoji="1" lang="en-US" altLang="ja-JP" dirty="0" smtClean="0"/>
                        <a:t>Mission Definition Review</a:t>
                      </a:r>
                    </a:p>
                    <a:p>
                      <a:r>
                        <a:rPr kumimoji="1" lang="en-US" altLang="ja-JP" dirty="0" smtClean="0"/>
                        <a:t>Mission</a:t>
                      </a:r>
                      <a:r>
                        <a:rPr kumimoji="1" lang="en-US" altLang="ja-JP" baseline="0" dirty="0" smtClean="0"/>
                        <a:t> Proposal</a:t>
                      </a:r>
                      <a:endParaRPr kumimoji="1" lang="en-US" altLang="ja-JP" dirty="0" smtClean="0"/>
                    </a:p>
                  </a:txBody>
                  <a:tcPr/>
                </a:tc>
              </a:tr>
              <a:tr h="385778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FYr3</a:t>
                      </a:r>
                      <a:r>
                        <a:rPr kumimoji="1" lang="en-US" altLang="ja-JP" baseline="0" dirty="0" smtClean="0"/>
                        <a:t> 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Phase  A</a:t>
                      </a:r>
                      <a:r>
                        <a:rPr kumimoji="1" lang="en-US" altLang="ja-JP" baseline="0" dirty="0" smtClean="0"/>
                        <a:t> / </a:t>
                      </a:r>
                      <a:r>
                        <a:rPr kumimoji="1" lang="en-US" altLang="ja-JP" dirty="0" smtClean="0"/>
                        <a:t>Proto</a:t>
                      </a:r>
                      <a:r>
                        <a:rPr kumimoji="1" lang="en-US" altLang="ja-JP" baseline="0" dirty="0" smtClean="0"/>
                        <a:t> Models</a:t>
                      </a:r>
                    </a:p>
                  </a:txBody>
                  <a:tcPr/>
                </a:tc>
              </a:tr>
              <a:tr h="673733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FYr4-5</a:t>
                      </a:r>
                    </a:p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Proto</a:t>
                      </a:r>
                      <a:r>
                        <a:rPr kumimoji="1" lang="en-US" altLang="ja-JP" baseline="0" dirty="0" smtClean="0"/>
                        <a:t> Models  / Test</a:t>
                      </a:r>
                      <a:endParaRPr kumimoji="1" lang="en-US" altLang="ja-JP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>
                          <a:solidFill>
                            <a:srgbClr val="FF0000"/>
                          </a:solidFill>
                        </a:rPr>
                        <a:t>Preliminary Design Review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>
                          <a:solidFill>
                            <a:srgbClr val="0000CC"/>
                          </a:solidFill>
                        </a:rPr>
                        <a:t>Primary</a:t>
                      </a:r>
                      <a:r>
                        <a:rPr kumimoji="1" lang="en-US" altLang="ja-JP" baseline="0" dirty="0" smtClean="0">
                          <a:solidFill>
                            <a:srgbClr val="0000CC"/>
                          </a:solidFill>
                        </a:rPr>
                        <a:t> Mirror / Detector fabrication start </a:t>
                      </a:r>
                      <a:endParaRPr kumimoji="1" lang="en-US" altLang="ja-JP" dirty="0" smtClean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</a:tr>
              <a:tr h="89597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FYr6-7</a:t>
                      </a:r>
                    </a:p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Proto</a:t>
                      </a:r>
                      <a:r>
                        <a:rPr kumimoji="1" lang="en-US" altLang="ja-JP" baseline="0" dirty="0" smtClean="0"/>
                        <a:t> Models Test</a:t>
                      </a:r>
                      <a:endParaRPr kumimoji="1" lang="en-US" altLang="ja-JP" dirty="0" smtClean="0"/>
                    </a:p>
                    <a:p>
                      <a:r>
                        <a:rPr kumimoji="1" lang="en-US" altLang="ja-JP" dirty="0" smtClean="0">
                          <a:solidFill>
                            <a:srgbClr val="FF0000"/>
                          </a:solidFill>
                        </a:rPr>
                        <a:t>Critical Design Review</a:t>
                      </a:r>
                    </a:p>
                    <a:p>
                      <a:r>
                        <a:rPr kumimoji="1" lang="en-US" altLang="ja-JP" dirty="0" smtClean="0"/>
                        <a:t>Flight Model</a:t>
                      </a:r>
                    </a:p>
                  </a:txBody>
                  <a:tcPr/>
                </a:tc>
              </a:tr>
              <a:tr h="486493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FYr8</a:t>
                      </a:r>
                    </a:p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Flight</a:t>
                      </a:r>
                      <a:r>
                        <a:rPr kumimoji="1" lang="en-US" altLang="ja-JP" baseline="0" dirty="0" smtClean="0"/>
                        <a:t> Model / Test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673733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FYr8-9</a:t>
                      </a:r>
                    </a:p>
                    <a:p>
                      <a:r>
                        <a:rPr kumimoji="1" lang="en-US" altLang="ja-JP" dirty="0" smtClean="0"/>
                        <a:t>(NET 2017)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Flight</a:t>
                      </a:r>
                      <a:r>
                        <a:rPr kumimoji="1" lang="en-US" altLang="ja-JP" baseline="0" dirty="0" smtClean="0"/>
                        <a:t> Model / Test</a:t>
                      </a:r>
                      <a:endParaRPr kumimoji="1" lang="en-US" altLang="ja-JP" dirty="0" smtClean="0"/>
                    </a:p>
                    <a:p>
                      <a:r>
                        <a:rPr kumimoji="1" lang="en-US" altLang="ja-JP" dirty="0" smtClean="0"/>
                        <a:t>Launch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428860" y="0"/>
            <a:ext cx="21700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/>
              <a:t>Summary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8538" y="971524"/>
            <a:ext cx="911546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 smtClean="0">
                <a:latin typeface="Calibri" pitchFamily="34" charset="0"/>
              </a:rPr>
              <a:t>●　</a:t>
            </a:r>
            <a:r>
              <a:rPr lang="en-US" altLang="ja-JP" sz="2800" b="1" dirty="0" smtClean="0">
                <a:latin typeface="Calibri" pitchFamily="34" charset="0"/>
              </a:rPr>
              <a:t>WISH mission, which realize </a:t>
            </a:r>
          </a:p>
          <a:p>
            <a:r>
              <a:rPr lang="en-US" altLang="ja-JP" sz="2800" b="1" dirty="0" smtClean="0">
                <a:latin typeface="Calibri" pitchFamily="34" charset="0"/>
              </a:rPr>
              <a:t>       very </a:t>
            </a:r>
            <a:r>
              <a:rPr lang="en-US" altLang="ja-JP" sz="2800" b="1" dirty="0" smtClean="0">
                <a:solidFill>
                  <a:srgbClr val="FF0000"/>
                </a:solidFill>
                <a:latin typeface="Calibri" pitchFamily="34" charset="0"/>
              </a:rPr>
              <a:t>Wide-field</a:t>
            </a:r>
            <a:r>
              <a:rPr lang="en-US" altLang="ja-JP" sz="2800" b="1" dirty="0" smtClean="0">
                <a:latin typeface="Calibri" pitchFamily="34" charset="0"/>
              </a:rPr>
              <a:t> &amp; </a:t>
            </a:r>
            <a:r>
              <a:rPr lang="en-US" altLang="ja-JP" sz="2800" b="1" dirty="0" smtClean="0">
                <a:solidFill>
                  <a:srgbClr val="FF0000"/>
                </a:solidFill>
                <a:latin typeface="Calibri" pitchFamily="34" charset="0"/>
              </a:rPr>
              <a:t>Deep</a:t>
            </a:r>
            <a:r>
              <a:rPr lang="en-US" altLang="ja-JP" sz="2800" b="1" dirty="0" smtClean="0">
                <a:latin typeface="Calibri" pitchFamily="34" charset="0"/>
              </a:rPr>
              <a:t> survey at 1-5μm </a:t>
            </a:r>
          </a:p>
          <a:p>
            <a:r>
              <a:rPr lang="en-US" altLang="ja-JP" sz="2800" b="1" dirty="0" smtClean="0">
                <a:latin typeface="Calibri" pitchFamily="34" charset="0"/>
              </a:rPr>
              <a:t>      optimized for detecting galaxies at z=7-15</a:t>
            </a:r>
            <a:r>
              <a:rPr lang="en-US" altLang="ja-JP" sz="2800" b="1" dirty="0" smtClean="0">
                <a:solidFill>
                  <a:srgbClr val="00B050"/>
                </a:solidFill>
                <a:latin typeface="Calibri" pitchFamily="34" charset="0"/>
              </a:rPr>
              <a:t> </a:t>
            </a:r>
          </a:p>
          <a:p>
            <a:endParaRPr lang="en-US" altLang="ja-JP" sz="2800" b="1" dirty="0" smtClean="0">
              <a:latin typeface="Calibri" pitchFamily="34" charset="0"/>
            </a:endParaRPr>
          </a:p>
          <a:p>
            <a:r>
              <a:rPr lang="ja-JP" altLang="en-US" sz="2800" b="1" dirty="0" smtClean="0">
                <a:latin typeface="Calibri" pitchFamily="34" charset="0"/>
              </a:rPr>
              <a:t>●　</a:t>
            </a:r>
            <a:r>
              <a:rPr lang="en-US" altLang="ja-JP" sz="2800" b="1" dirty="0" smtClean="0">
                <a:solidFill>
                  <a:srgbClr val="0000CC"/>
                </a:solidFill>
                <a:latin typeface="Calibri" pitchFamily="34" charset="0"/>
              </a:rPr>
              <a:t>1.5m Primary Mirror</a:t>
            </a:r>
            <a:r>
              <a:rPr lang="en-US" altLang="ja-JP" sz="2800" b="1" dirty="0" smtClean="0">
                <a:latin typeface="Calibri" pitchFamily="34" charset="0"/>
              </a:rPr>
              <a:t>,  </a:t>
            </a:r>
          </a:p>
          <a:p>
            <a:r>
              <a:rPr lang="en-US" altLang="ja-JP" sz="2800" b="1" dirty="0" smtClean="0">
                <a:latin typeface="Calibri" pitchFamily="34" charset="0"/>
              </a:rPr>
              <a:t>       Camera Field of View ~</a:t>
            </a:r>
            <a:r>
              <a:rPr lang="en-US" altLang="ja-JP" sz="2800" b="1" dirty="0" smtClean="0">
                <a:solidFill>
                  <a:srgbClr val="0000CC"/>
                </a:solidFill>
                <a:latin typeface="Calibri" pitchFamily="34" charset="0"/>
              </a:rPr>
              <a:t>1000 sq. </a:t>
            </a:r>
            <a:r>
              <a:rPr lang="en-US" altLang="ja-JP" sz="2800" b="1" dirty="0" err="1" smtClean="0">
                <a:solidFill>
                  <a:srgbClr val="0000CC"/>
                </a:solidFill>
                <a:latin typeface="Calibri" pitchFamily="34" charset="0"/>
              </a:rPr>
              <a:t>arcmin</a:t>
            </a:r>
            <a:endParaRPr lang="en-US" altLang="ja-JP" sz="2800" b="1" dirty="0" smtClean="0">
              <a:solidFill>
                <a:srgbClr val="0000CC"/>
              </a:solidFill>
              <a:latin typeface="Calibri" pitchFamily="34" charset="0"/>
            </a:endParaRPr>
          </a:p>
          <a:p>
            <a:r>
              <a:rPr lang="en-US" altLang="ja-JP" sz="2800" b="1" dirty="0" smtClean="0">
                <a:latin typeface="Calibri" pitchFamily="34" charset="0"/>
              </a:rPr>
              <a:t>        Simple Optics, Dedicated for Wide-field Imaging</a:t>
            </a:r>
          </a:p>
          <a:p>
            <a:endParaRPr lang="en-US" altLang="ja-JP" sz="2800" b="1" dirty="0" smtClean="0">
              <a:latin typeface="Calibri" pitchFamily="34" charset="0"/>
            </a:endParaRPr>
          </a:p>
          <a:p>
            <a:r>
              <a:rPr lang="ja-JP" altLang="en-US" sz="2800" b="1" dirty="0" smtClean="0">
                <a:latin typeface="Calibri" pitchFamily="34" charset="0"/>
              </a:rPr>
              <a:t>●　</a:t>
            </a:r>
            <a:r>
              <a:rPr lang="en-US" sz="2800" dirty="0" smtClean="0"/>
              <a:t> Development of the mission concept including the </a:t>
            </a:r>
          </a:p>
          <a:p>
            <a:r>
              <a:rPr lang="ja-JP" altLang="en-US" sz="2800" dirty="0" smtClean="0"/>
              <a:t>　</a:t>
            </a:r>
            <a:r>
              <a:rPr lang="en-US" sz="2800" dirty="0" smtClean="0"/>
              <a:t>Preliminary Design of the Optical Layout, Optical Elements, </a:t>
            </a:r>
          </a:p>
          <a:p>
            <a:r>
              <a:rPr lang="ja-JP" altLang="en-US" sz="2800" dirty="0" smtClean="0"/>
              <a:t>　</a:t>
            </a:r>
            <a:r>
              <a:rPr lang="en-US" sz="2800" dirty="0" smtClean="0"/>
              <a:t>Telescope Structure, Filter-exchanging System, </a:t>
            </a:r>
          </a:p>
          <a:p>
            <a:r>
              <a:rPr lang="ja-JP" altLang="en-US" sz="2800" dirty="0" smtClean="0"/>
              <a:t>　</a:t>
            </a:r>
            <a:r>
              <a:rPr lang="en-US" sz="2800" dirty="0" smtClean="0"/>
              <a:t>Filters, and FPA Assembly is being proceeded under</a:t>
            </a:r>
          </a:p>
          <a:p>
            <a:r>
              <a:rPr lang="ja-JP" altLang="en-US" sz="2800" dirty="0" smtClean="0"/>
              <a:t>　</a:t>
            </a:r>
            <a:r>
              <a:rPr lang="en-US" sz="2800" dirty="0" smtClean="0"/>
              <a:t>the JAXA/ISAS WISH Working Group (</a:t>
            </a:r>
            <a:r>
              <a:rPr lang="en-US" sz="2800" dirty="0" err="1" smtClean="0"/>
              <a:t>PI:Toru</a:t>
            </a:r>
            <a:r>
              <a:rPr lang="en-US" sz="2800" dirty="0" smtClean="0"/>
              <a:t> Yamada).</a:t>
            </a:r>
            <a:endParaRPr lang="en-US" altLang="ja-JP" sz="2800" b="1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/>
          <p:cNvGrpSpPr/>
          <p:nvPr/>
        </p:nvGrpSpPr>
        <p:grpSpPr>
          <a:xfrm>
            <a:off x="428596" y="357166"/>
            <a:ext cx="7046363" cy="624964"/>
            <a:chOff x="785786" y="1857364"/>
            <a:chExt cx="7046363" cy="624964"/>
          </a:xfrm>
        </p:grpSpPr>
        <p:grpSp>
          <p:nvGrpSpPr>
            <p:cNvPr id="2" name="グループ化 1"/>
            <p:cNvGrpSpPr/>
            <p:nvPr/>
          </p:nvGrpSpPr>
          <p:grpSpPr>
            <a:xfrm>
              <a:off x="785786" y="1857364"/>
              <a:ext cx="7046363" cy="624964"/>
              <a:chOff x="785786" y="5929330"/>
              <a:chExt cx="7332115" cy="547062"/>
            </a:xfrm>
          </p:grpSpPr>
          <p:pic>
            <p:nvPicPr>
              <p:cNvPr id="3" name="Picture 2" descr="D:\仙台研究\WISH\学会\kensaku.bmp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785786" y="5929330"/>
                <a:ext cx="7332115" cy="50167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  <p:sp>
            <p:nvSpPr>
              <p:cNvPr id="4" name="テキスト ボックス 3"/>
              <p:cNvSpPr txBox="1"/>
              <p:nvPr/>
            </p:nvSpPr>
            <p:spPr>
              <a:xfrm>
                <a:off x="1060449" y="6014727"/>
                <a:ext cx="202972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b="1" dirty="0" err="1" smtClean="0"/>
                  <a:t>wishmission</a:t>
                </a:r>
                <a:endParaRPr kumimoji="1" lang="ja-JP" altLang="en-US" sz="2400" b="1" dirty="0"/>
              </a:p>
            </p:txBody>
          </p:sp>
        </p:grpSp>
        <p:sp>
          <p:nvSpPr>
            <p:cNvPr id="5" name="テキスト ボックス 4"/>
            <p:cNvSpPr txBox="1"/>
            <p:nvPr/>
          </p:nvSpPr>
          <p:spPr>
            <a:xfrm>
              <a:off x="7000892" y="1971664"/>
              <a:ext cx="615874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Click</a:t>
              </a:r>
              <a:endParaRPr kumimoji="1" lang="ja-JP" altLang="en-US" dirty="0"/>
            </a:p>
          </p:txBody>
        </p:sp>
      </p:grpSp>
      <p:sp>
        <p:nvSpPr>
          <p:cNvPr id="7" name="テキスト ボックス 6"/>
          <p:cNvSpPr txBox="1"/>
          <p:nvPr/>
        </p:nvSpPr>
        <p:spPr>
          <a:xfrm>
            <a:off x="714348" y="1142984"/>
            <a:ext cx="2475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 smtClean="0">
                <a:solidFill>
                  <a:schemeClr val="accent6">
                    <a:lumMod val="75000"/>
                  </a:schemeClr>
                </a:solidFill>
              </a:rPr>
              <a:t>Stay Tuned !</a:t>
            </a:r>
            <a:endParaRPr kumimoji="1" lang="ja-JP" alt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195" name="Picture 3" descr="C:\仙台研究\WISH\イラスト\wish_earth_2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24162" y="2268121"/>
            <a:ext cx="6119838" cy="45898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0" y="1214438"/>
            <a:ext cx="9144000" cy="1587"/>
          </a:xfrm>
          <a:prstGeom prst="line">
            <a:avLst/>
          </a:prstGeom>
          <a:ln w="76200">
            <a:solidFill>
              <a:srgbClr val="F971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3" name="テキスト ボックス 5"/>
          <p:cNvSpPr txBox="1">
            <a:spLocks noChangeArrowheads="1"/>
          </p:cNvSpPr>
          <p:nvPr/>
        </p:nvSpPr>
        <p:spPr bwMode="auto">
          <a:xfrm>
            <a:off x="2214563" y="285750"/>
            <a:ext cx="305564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4000" dirty="0" smtClean="0">
                <a:latin typeface="Calibri" pitchFamily="34" charset="0"/>
              </a:rPr>
              <a:t>WISH Mission</a:t>
            </a:r>
            <a:endParaRPr lang="ja-JP" altLang="en-US" sz="4000" dirty="0">
              <a:latin typeface="Calibri" pitchFamily="34" charset="0"/>
            </a:endParaRPr>
          </a:p>
        </p:txBody>
      </p:sp>
      <p:sp>
        <p:nvSpPr>
          <p:cNvPr id="5124" name="テキスト ボックス 6"/>
          <p:cNvSpPr txBox="1">
            <a:spLocks noChangeArrowheads="1"/>
          </p:cNvSpPr>
          <p:nvPr/>
        </p:nvSpPr>
        <p:spPr bwMode="auto">
          <a:xfrm>
            <a:off x="214282" y="1357298"/>
            <a:ext cx="8674169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400" b="1" dirty="0">
                <a:latin typeface="Calibri" pitchFamily="34" charset="0"/>
              </a:rPr>
              <a:t>●　</a:t>
            </a:r>
            <a:r>
              <a:rPr lang="en-US" altLang="ja-JP" sz="2400" b="1" dirty="0" smtClean="0">
                <a:latin typeface="Calibri" pitchFamily="34" charset="0"/>
              </a:rPr>
              <a:t>Very </a:t>
            </a:r>
            <a:r>
              <a:rPr lang="en-US" altLang="ja-JP" sz="2400" b="1" dirty="0" smtClean="0">
                <a:solidFill>
                  <a:srgbClr val="FF0000"/>
                </a:solidFill>
                <a:latin typeface="Calibri" pitchFamily="34" charset="0"/>
              </a:rPr>
              <a:t>Wide-field</a:t>
            </a:r>
            <a:r>
              <a:rPr lang="en-US" altLang="ja-JP" sz="2400" b="1" dirty="0" smtClean="0">
                <a:latin typeface="Calibri" pitchFamily="34" charset="0"/>
              </a:rPr>
              <a:t> &amp; </a:t>
            </a:r>
            <a:r>
              <a:rPr lang="en-US" altLang="ja-JP" sz="2400" b="1" dirty="0" smtClean="0">
                <a:solidFill>
                  <a:srgbClr val="FF0000"/>
                </a:solidFill>
                <a:latin typeface="Calibri" pitchFamily="34" charset="0"/>
              </a:rPr>
              <a:t>Deep</a:t>
            </a:r>
            <a:r>
              <a:rPr lang="en-US" altLang="ja-JP" sz="2400" b="1" dirty="0" smtClean="0">
                <a:latin typeface="Calibri" pitchFamily="34" charset="0"/>
              </a:rPr>
              <a:t> Imaging Surveyor  at 1-5μm </a:t>
            </a:r>
            <a:endParaRPr lang="en-US" altLang="ja-JP" sz="2400" b="1" dirty="0">
              <a:latin typeface="Calibri" pitchFamily="34" charset="0"/>
            </a:endParaRPr>
          </a:p>
          <a:p>
            <a:endParaRPr lang="en-US" altLang="ja-JP" sz="2400" b="1" dirty="0">
              <a:latin typeface="Calibri" pitchFamily="34" charset="0"/>
            </a:endParaRPr>
          </a:p>
          <a:p>
            <a:r>
              <a:rPr lang="ja-JP" altLang="en-US" sz="2400" b="1" dirty="0">
                <a:latin typeface="Calibri" pitchFamily="34" charset="0"/>
              </a:rPr>
              <a:t>●　</a:t>
            </a:r>
            <a:r>
              <a:rPr lang="en-US" altLang="ja-JP" sz="2400" b="1" dirty="0" smtClean="0">
                <a:solidFill>
                  <a:srgbClr val="00B050"/>
                </a:solidFill>
                <a:latin typeface="Calibri" pitchFamily="34" charset="0"/>
              </a:rPr>
              <a:t>Exploring First-Generation Objects (Galaxies) in Early Universe </a:t>
            </a:r>
            <a:endParaRPr lang="en-US" altLang="ja-JP" sz="2400" b="1" dirty="0">
              <a:solidFill>
                <a:srgbClr val="00B050"/>
              </a:solidFill>
              <a:latin typeface="Calibri" pitchFamily="34" charset="0"/>
            </a:endParaRPr>
          </a:p>
          <a:p>
            <a:endParaRPr lang="en-US" altLang="ja-JP" sz="2400" b="1" dirty="0">
              <a:latin typeface="Calibri" pitchFamily="34" charset="0"/>
            </a:endParaRPr>
          </a:p>
          <a:p>
            <a:r>
              <a:rPr lang="ja-JP" altLang="en-US" sz="2400" b="1" dirty="0">
                <a:latin typeface="Calibri" pitchFamily="34" charset="0"/>
              </a:rPr>
              <a:t>●　</a:t>
            </a:r>
            <a:r>
              <a:rPr lang="en-US" altLang="ja-JP" sz="2400" b="1" dirty="0" smtClean="0">
                <a:solidFill>
                  <a:srgbClr val="0000CC"/>
                </a:solidFill>
                <a:latin typeface="Calibri" pitchFamily="34" charset="0"/>
              </a:rPr>
              <a:t>1.5m Primary Mirror</a:t>
            </a:r>
            <a:r>
              <a:rPr lang="en-US" altLang="ja-JP" sz="2400" b="1" dirty="0" smtClean="0">
                <a:latin typeface="Calibri" pitchFamily="34" charset="0"/>
              </a:rPr>
              <a:t>,  Camera Field of View </a:t>
            </a:r>
            <a:r>
              <a:rPr lang="en-US" altLang="ja-JP" sz="2400" b="1" dirty="0" smtClean="0">
                <a:solidFill>
                  <a:srgbClr val="0000CC"/>
                </a:solidFill>
                <a:latin typeface="Calibri" pitchFamily="34" charset="0"/>
              </a:rPr>
              <a:t>1000 sq. </a:t>
            </a:r>
            <a:r>
              <a:rPr lang="en-US" altLang="ja-JP" sz="2400" b="1" dirty="0" err="1" smtClean="0">
                <a:solidFill>
                  <a:srgbClr val="0000CC"/>
                </a:solidFill>
                <a:latin typeface="Calibri" pitchFamily="34" charset="0"/>
              </a:rPr>
              <a:t>arcmin</a:t>
            </a:r>
            <a:endParaRPr lang="en-US" altLang="ja-JP" sz="2400" b="1" dirty="0" smtClean="0">
              <a:solidFill>
                <a:srgbClr val="0000CC"/>
              </a:solidFill>
              <a:latin typeface="Calibri" pitchFamily="34" charset="0"/>
            </a:endParaRPr>
          </a:p>
          <a:p>
            <a:r>
              <a:rPr lang="en-US" altLang="ja-JP" sz="2400" b="1" dirty="0" smtClean="0">
                <a:latin typeface="Calibri" pitchFamily="34" charset="0"/>
              </a:rPr>
              <a:t>        Simple Optics, Dedicated for Wide-field </a:t>
            </a:r>
            <a:r>
              <a:rPr lang="en-US" altLang="ja-JP" sz="2400" b="1" dirty="0" smtClean="0">
                <a:solidFill>
                  <a:srgbClr val="0000CC"/>
                </a:solidFill>
                <a:latin typeface="Calibri" pitchFamily="34" charset="0"/>
              </a:rPr>
              <a:t>NIR</a:t>
            </a:r>
            <a:r>
              <a:rPr lang="en-US" altLang="ja-JP" sz="2400" b="1" dirty="0" smtClean="0">
                <a:latin typeface="Calibri" pitchFamily="34" charset="0"/>
              </a:rPr>
              <a:t> Imaging</a:t>
            </a:r>
            <a:endParaRPr lang="en-US" altLang="ja-JP" sz="2400" b="1" dirty="0">
              <a:latin typeface="Calibri" pitchFamily="34" charset="0"/>
            </a:endParaRPr>
          </a:p>
          <a:p>
            <a:endParaRPr lang="en-US" altLang="ja-JP" sz="2400" b="1" dirty="0">
              <a:latin typeface="Calibri" pitchFamily="34" charset="0"/>
            </a:endParaRPr>
          </a:p>
          <a:p>
            <a:r>
              <a:rPr lang="ja-JP" altLang="en-US" sz="2400" b="1" dirty="0">
                <a:latin typeface="Calibri" pitchFamily="34" charset="0"/>
              </a:rPr>
              <a:t>●　</a:t>
            </a:r>
            <a:r>
              <a:rPr lang="en-US" altLang="ja-JP" sz="2400" b="1" dirty="0" smtClean="0">
                <a:latin typeface="Calibri" pitchFamily="34" charset="0"/>
              </a:rPr>
              <a:t>Complementary / Synergy </a:t>
            </a:r>
          </a:p>
          <a:p>
            <a:r>
              <a:rPr lang="en-US" altLang="ja-JP" sz="2400" b="1" dirty="0" smtClean="0">
                <a:latin typeface="Calibri" pitchFamily="34" charset="0"/>
              </a:rPr>
              <a:t>           with  JWST / Extremely-Large Telescope (TMT, EELT)</a:t>
            </a:r>
          </a:p>
          <a:p>
            <a:r>
              <a:rPr lang="en-US" altLang="ja-JP" sz="2400" b="1" dirty="0" smtClean="0">
                <a:latin typeface="Calibri" pitchFamily="34" charset="0"/>
              </a:rPr>
              <a:t>                      ALMA / Subaru HSC</a:t>
            </a:r>
          </a:p>
          <a:p>
            <a:endParaRPr lang="en-US" altLang="ja-JP" sz="2400" b="1" dirty="0" smtClean="0">
              <a:latin typeface="Calibri" pitchFamily="34" charset="0"/>
            </a:endParaRPr>
          </a:p>
          <a:p>
            <a:r>
              <a:rPr lang="en-US" altLang="ja-JP" sz="2400" b="1" dirty="0" smtClean="0">
                <a:latin typeface="Calibri" pitchFamily="34" charset="0"/>
              </a:rPr>
              <a:t>               compared with JDEM/Euclid </a:t>
            </a:r>
            <a:endParaRPr lang="ja-JP" altLang="en-US" sz="2400" b="1" dirty="0" smtClean="0">
              <a:latin typeface="Calibri" pitchFamily="34" charset="0"/>
            </a:endParaRPr>
          </a:p>
          <a:p>
            <a:r>
              <a:rPr lang="en-US" altLang="ja-JP" sz="2400" b="1" dirty="0" smtClean="0">
                <a:latin typeface="Calibri" pitchFamily="34" charset="0"/>
              </a:rPr>
              <a:t>                           unique capability at 2-5μm imaging</a:t>
            </a:r>
          </a:p>
          <a:p>
            <a:r>
              <a:rPr lang="en-US" altLang="ja-JP" sz="2400" b="1" dirty="0" smtClean="0">
                <a:latin typeface="Calibri" pitchFamily="34" charset="0"/>
              </a:rPr>
              <a:t>                           optimized survey strategy for z=7-15 search</a:t>
            </a:r>
            <a:endParaRPr lang="ja-JP" altLang="en-US" sz="24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D:\仙台研究\WISH\イラスト\wish_m31_2b.jpg"/>
          <p:cNvPicPr>
            <a:picLocks noChangeAspect="1" noChangeArrowheads="1"/>
          </p:cNvPicPr>
          <p:nvPr/>
        </p:nvPicPr>
        <p:blipFill>
          <a:blip r:embed="rId2">
            <a:lum bright="59000" contrast="-61000"/>
          </a:blip>
          <a:srcRect/>
          <a:stretch>
            <a:fillRect/>
          </a:stretch>
        </p:blipFill>
        <p:spPr bwMode="auto">
          <a:xfrm>
            <a:off x="14288" y="132459"/>
            <a:ext cx="9144000" cy="66255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テキスト ボックス 2"/>
          <p:cNvSpPr txBox="1"/>
          <p:nvPr/>
        </p:nvSpPr>
        <p:spPr>
          <a:xfrm>
            <a:off x="214282" y="1428736"/>
            <a:ext cx="8855116" cy="4955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/>
              <a:t>Primary Mirror Diameter</a:t>
            </a:r>
            <a:r>
              <a:rPr lang="ja-JP" altLang="en-US" sz="3200" dirty="0" smtClean="0"/>
              <a:t> </a:t>
            </a:r>
            <a:r>
              <a:rPr kumimoji="1" lang="en-US" altLang="ja-JP" sz="3200" dirty="0" smtClean="0">
                <a:solidFill>
                  <a:srgbClr val="0000CC"/>
                </a:solidFill>
              </a:rPr>
              <a:t>1.5m</a:t>
            </a:r>
          </a:p>
          <a:p>
            <a:r>
              <a:rPr lang="en-US" altLang="ja-JP" sz="3200" dirty="0" smtClean="0"/>
              <a:t>Wavelength Coverage</a:t>
            </a:r>
            <a:r>
              <a:rPr kumimoji="1" lang="ja-JP" altLang="en-US" sz="3200" dirty="0" smtClean="0"/>
              <a:t>　</a:t>
            </a:r>
            <a:r>
              <a:rPr kumimoji="1" lang="en-US" altLang="ja-JP" sz="3200" dirty="0" smtClean="0">
                <a:solidFill>
                  <a:srgbClr val="0000CC"/>
                </a:solidFill>
              </a:rPr>
              <a:t>1-5μm</a:t>
            </a:r>
          </a:p>
          <a:p>
            <a:r>
              <a:rPr lang="en-US" altLang="ja-JP" sz="3200" dirty="0" smtClean="0"/>
              <a:t>Image Quality</a:t>
            </a:r>
            <a:r>
              <a:rPr lang="ja-JP" altLang="en-US" sz="3200" dirty="0" smtClean="0"/>
              <a:t>　</a:t>
            </a:r>
            <a:r>
              <a:rPr lang="en-US" altLang="ja-JP" sz="2800" dirty="0" smtClean="0">
                <a:solidFill>
                  <a:srgbClr val="0000CC"/>
                </a:solidFill>
              </a:rPr>
              <a:t>achieving diffraction limit to the </a:t>
            </a:r>
            <a:r>
              <a:rPr lang="en-US" altLang="ja-JP" sz="2800" dirty="0" err="1" smtClean="0">
                <a:solidFill>
                  <a:srgbClr val="0000CC"/>
                </a:solidFill>
              </a:rPr>
              <a:t>FoV</a:t>
            </a:r>
            <a:r>
              <a:rPr lang="en-US" altLang="ja-JP" sz="2800" dirty="0" smtClean="0">
                <a:solidFill>
                  <a:srgbClr val="0000CC"/>
                </a:solidFill>
              </a:rPr>
              <a:t> edge</a:t>
            </a:r>
          </a:p>
          <a:p>
            <a:r>
              <a:rPr lang="en-US" altLang="ja-JP" sz="2800" dirty="0" smtClean="0">
                <a:solidFill>
                  <a:srgbClr val="0000CC"/>
                </a:solidFill>
              </a:rPr>
              <a:t>                                    at 1-5 </a:t>
            </a:r>
            <a:r>
              <a:rPr lang="en-US" altLang="ja-JP" sz="2800" dirty="0" err="1" smtClean="0">
                <a:solidFill>
                  <a:srgbClr val="0000CC"/>
                </a:solidFill>
              </a:rPr>
              <a:t>μm</a:t>
            </a:r>
            <a:endParaRPr lang="en-US" altLang="ja-JP" sz="2800" dirty="0" smtClean="0">
              <a:solidFill>
                <a:srgbClr val="0000CC"/>
              </a:solidFill>
            </a:endParaRPr>
          </a:p>
          <a:p>
            <a:r>
              <a:rPr lang="en-US" altLang="ja-JP" sz="3200" dirty="0" smtClean="0"/>
              <a:t>Spatial Sampling</a:t>
            </a:r>
            <a:r>
              <a:rPr lang="en-US" altLang="ja-JP" sz="2400" dirty="0" smtClean="0"/>
              <a:t> </a:t>
            </a:r>
            <a:r>
              <a:rPr lang="en-US" altLang="ja-JP" sz="3200" dirty="0" smtClean="0"/>
              <a:t>   </a:t>
            </a:r>
            <a:r>
              <a:rPr lang="en-US" altLang="ja-JP" sz="3200" dirty="0" smtClean="0">
                <a:solidFill>
                  <a:srgbClr val="0000CC"/>
                </a:solidFill>
              </a:rPr>
              <a:t>0.15”/18μm </a:t>
            </a:r>
            <a:r>
              <a:rPr lang="en-US" altLang="ja-JP" sz="2000" dirty="0" smtClean="0"/>
              <a:t>(optimized at 1.5μm )</a:t>
            </a:r>
          </a:p>
          <a:p>
            <a:endParaRPr lang="en-US" altLang="ja-JP" sz="3200" dirty="0" smtClean="0"/>
          </a:p>
          <a:p>
            <a:r>
              <a:rPr lang="en-US" altLang="ja-JP" sz="3200" dirty="0" smtClean="0">
                <a:solidFill>
                  <a:srgbClr val="FF0000"/>
                </a:solidFill>
              </a:rPr>
              <a:t>Limiting Magnitude ~28 AB/10-20h ~20nJy (3sigma)</a:t>
            </a:r>
          </a:p>
          <a:p>
            <a:r>
              <a:rPr lang="en-US" altLang="ja-JP" sz="3200" dirty="0" smtClean="0"/>
              <a:t>Camera Field of View </a:t>
            </a:r>
            <a:r>
              <a:rPr lang="ja-JP" altLang="en-US" sz="3200" dirty="0" smtClean="0"/>
              <a:t>　</a:t>
            </a:r>
            <a:r>
              <a:rPr lang="en-US" altLang="ja-JP" sz="3200" dirty="0" smtClean="0">
                <a:solidFill>
                  <a:srgbClr val="0000CC"/>
                </a:solidFill>
              </a:rPr>
              <a:t>~</a:t>
            </a:r>
            <a:r>
              <a:rPr lang="ja-JP" altLang="en-US" sz="3200" dirty="0" smtClean="0">
                <a:solidFill>
                  <a:srgbClr val="0000CC"/>
                </a:solidFill>
              </a:rPr>
              <a:t>１０００</a:t>
            </a:r>
            <a:r>
              <a:rPr lang="en-US" altLang="ja-JP" sz="3200" dirty="0" smtClean="0">
                <a:solidFill>
                  <a:srgbClr val="0000CC"/>
                </a:solidFill>
              </a:rPr>
              <a:t>acmin</a:t>
            </a:r>
            <a:r>
              <a:rPr lang="en-US" altLang="ja-JP" sz="3200" baseline="30000" dirty="0" smtClean="0">
                <a:solidFill>
                  <a:srgbClr val="0000CC"/>
                </a:solidFill>
              </a:rPr>
              <a:t>2</a:t>
            </a:r>
          </a:p>
          <a:p>
            <a:r>
              <a:rPr lang="en-US" altLang="ja-JP" sz="3200" dirty="0" smtClean="0"/>
              <a:t>Orbit</a:t>
            </a:r>
            <a:r>
              <a:rPr lang="ja-JP" altLang="en-US" sz="3200" dirty="0" smtClean="0"/>
              <a:t>   </a:t>
            </a:r>
            <a:r>
              <a:rPr lang="en-US" altLang="ja-JP" sz="3200" dirty="0" smtClean="0">
                <a:solidFill>
                  <a:srgbClr val="0000CC"/>
                </a:solidFill>
              </a:rPr>
              <a:t>SE-L2</a:t>
            </a:r>
          </a:p>
          <a:p>
            <a:r>
              <a:rPr lang="en-US" altLang="ja-JP" sz="3200" dirty="0" smtClean="0"/>
              <a:t>Launcher  Japanese HIIA  (fit to the Dual Launch)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57158" y="571480"/>
            <a:ext cx="71079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 smtClean="0"/>
              <a:t>WISH </a:t>
            </a:r>
            <a:r>
              <a:rPr lang="en-US" altLang="ja-JP" sz="3600" b="1" dirty="0" smtClean="0"/>
              <a:t>Specifications Quick</a:t>
            </a:r>
            <a:r>
              <a:rPr kumimoji="1" lang="en-US" altLang="ja-JP" sz="3600" b="1" dirty="0" smtClean="0"/>
              <a:t> Summary</a:t>
            </a:r>
            <a:endParaRPr kumimoji="1" lang="ja-JP" alt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/>
          <p:cNvGraphicFramePr>
            <a:graphicFrameLocks noGrp="1"/>
          </p:cNvGraphicFramePr>
          <p:nvPr/>
        </p:nvGraphicFramePr>
        <p:xfrm>
          <a:off x="214313" y="857251"/>
          <a:ext cx="8572500" cy="5572149"/>
        </p:xfrm>
        <a:graphic>
          <a:graphicData uri="http://schemas.openxmlformats.org/drawingml/2006/table">
            <a:tbl>
              <a:tblPr/>
              <a:tblGrid>
                <a:gridCol w="2349500"/>
                <a:gridCol w="6223000"/>
              </a:tblGrid>
              <a:tr h="25099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明朝" pitchFamily="17" charset="-128"/>
                          <a:cs typeface="Verdana" pitchFamily="34" charset="0"/>
                        </a:rPr>
                        <a:t>Telescope</a:t>
                      </a:r>
                      <a:endParaRPr kumimoji="1" 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Times New Roman" pitchFamily="18" charset="0"/>
                      </a:endParaRPr>
                    </a:p>
                  </a:txBody>
                  <a:tcPr marL="61318" marR="613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509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明朝" pitchFamily="17" charset="-128"/>
                          <a:cs typeface="Verdana" pitchFamily="34" charset="0"/>
                        </a:rPr>
                        <a:t>Primary Mirror</a:t>
                      </a:r>
                      <a:endParaRPr kumimoji="1" 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Times New Roman" pitchFamily="18" charset="0"/>
                      </a:endParaRPr>
                    </a:p>
                  </a:txBody>
                  <a:tcPr marL="61318" marR="613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明朝" pitchFamily="17" charset="-128"/>
                          <a:cs typeface="Verdana" pitchFamily="34" charset="0"/>
                        </a:rPr>
                        <a:t>1.5m</a:t>
                      </a:r>
                      <a:endParaRPr kumimoji="1" lang="ja-JP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Times New Roman" pitchFamily="18" charset="0"/>
                      </a:endParaRPr>
                    </a:p>
                  </a:txBody>
                  <a:tcPr marL="61318" marR="613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9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明朝" pitchFamily="17" charset="-128"/>
                          <a:cs typeface="Times New Roman" pitchFamily="18" charset="0"/>
                        </a:rPr>
                        <a:t>Wavelength Coverage</a:t>
                      </a:r>
                      <a:endParaRPr kumimoji="1" 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Times New Roman" pitchFamily="18" charset="0"/>
                      </a:endParaRPr>
                    </a:p>
                  </a:txBody>
                  <a:tcPr marL="61318" marR="613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明朝" pitchFamily="17" charset="-128"/>
                          <a:cs typeface="Verdana" pitchFamily="34" charset="0"/>
                        </a:rPr>
                        <a:t>1</a:t>
                      </a:r>
                      <a:r>
                        <a:rPr kumimoji="1" lang="ja-JP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明朝" pitchFamily="17" charset="-128"/>
                          <a:cs typeface="Verdana" pitchFamily="34" charset="0"/>
                        </a:rPr>
                        <a:t>μ</a:t>
                      </a: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明朝" pitchFamily="17" charset="-128"/>
                          <a:cs typeface="Verdana" pitchFamily="34" charset="0"/>
                        </a:rPr>
                        <a:t>m – 5</a:t>
                      </a:r>
                      <a:r>
                        <a:rPr kumimoji="1" lang="ja-JP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明朝" pitchFamily="17" charset="-128"/>
                          <a:cs typeface="Verdana" pitchFamily="34" charset="0"/>
                        </a:rPr>
                        <a:t>μ</a:t>
                      </a: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明朝" pitchFamily="17" charset="-128"/>
                          <a:cs typeface="Verdana" pitchFamily="34" charset="0"/>
                        </a:rPr>
                        <a:t>m</a:t>
                      </a:r>
                      <a:endParaRPr kumimoji="1" lang="ja-JP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Times New Roman" pitchFamily="18" charset="0"/>
                      </a:endParaRPr>
                    </a:p>
                  </a:txBody>
                  <a:tcPr marL="61318" marR="613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9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明朝" pitchFamily="17" charset="-128"/>
                          <a:cs typeface="Verdana" pitchFamily="34" charset="0"/>
                        </a:rPr>
                        <a:t>Field of View</a:t>
                      </a:r>
                      <a:endParaRPr kumimoji="1" 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Times New Roman" pitchFamily="18" charset="0"/>
                      </a:endParaRPr>
                    </a:p>
                  </a:txBody>
                  <a:tcPr marL="61318" marR="613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明朝" pitchFamily="17" charset="-128"/>
                          <a:cs typeface="Verdana" pitchFamily="34" charset="0"/>
                        </a:rPr>
                        <a:t>1000 arcmin</a:t>
                      </a:r>
                      <a:r>
                        <a:rPr kumimoji="1" lang="en-US" altLang="ja-JP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明朝" pitchFamily="17" charset="-128"/>
                          <a:cs typeface="Verdana" pitchFamily="34" charset="0"/>
                        </a:rPr>
                        <a:t>2</a:t>
                      </a:r>
                      <a:endParaRPr kumimoji="1" lang="ja-JP" sz="16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Times New Roman" pitchFamily="18" charset="0"/>
                      </a:endParaRPr>
                    </a:p>
                  </a:txBody>
                  <a:tcPr marL="61318" marR="613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9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明朝" pitchFamily="17" charset="-128"/>
                          <a:cs typeface="Verdana" pitchFamily="34" charset="0"/>
                        </a:rPr>
                        <a:t>Temperature</a:t>
                      </a:r>
                      <a:endParaRPr kumimoji="1" 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Times New Roman" pitchFamily="18" charset="0"/>
                      </a:endParaRPr>
                    </a:p>
                  </a:txBody>
                  <a:tcPr marL="61318" marR="613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Times New Roman" pitchFamily="18" charset="0"/>
                        </a:rPr>
                        <a:t>&lt;100K (40-80K near focal plane) , only passive cooling</a:t>
                      </a:r>
                      <a:endParaRPr kumimoji="1" lang="ja-JP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Times New Roman" pitchFamily="18" charset="0"/>
                      </a:endParaRPr>
                    </a:p>
                  </a:txBody>
                  <a:tcPr marL="61318" marR="613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99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明朝" pitchFamily="17" charset="-128"/>
                          <a:cs typeface="Verdana" pitchFamily="34" charset="0"/>
                        </a:rPr>
                        <a:t>Very Wide Field IR Imager</a:t>
                      </a:r>
                      <a:endParaRPr kumimoji="1" 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Times New Roman" pitchFamily="18" charset="0"/>
                      </a:endParaRPr>
                    </a:p>
                  </a:txBody>
                  <a:tcPr marL="61318" marR="613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489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明朝" pitchFamily="17" charset="-128"/>
                          <a:cs typeface="Times New Roman" pitchFamily="18" charset="0"/>
                        </a:rPr>
                        <a:t>Detector Arrays</a:t>
                      </a:r>
                      <a:endParaRPr kumimoji="1" 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Times New Roman" pitchFamily="18" charset="0"/>
                      </a:endParaRPr>
                    </a:p>
                  </a:txBody>
                  <a:tcPr marL="61318" marR="613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明朝" pitchFamily="17" charset="-128"/>
                          <a:cs typeface="Verdana" pitchFamily="34" charset="0"/>
                        </a:rPr>
                        <a:t>HgCdTe</a:t>
                      </a: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明朝" pitchFamily="17" charset="-128"/>
                          <a:cs typeface="Verdana" pitchFamily="34" charset="0"/>
                        </a:rPr>
                        <a:t> (18</a:t>
                      </a:r>
                      <a:r>
                        <a:rPr kumimoji="1" lang="ja-JP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明朝" pitchFamily="17" charset="-128"/>
                          <a:cs typeface="Verdana" pitchFamily="34" charset="0"/>
                        </a:rPr>
                        <a:t>μ</a:t>
                      </a: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明朝" pitchFamily="17" charset="-128"/>
                          <a:cs typeface="Verdana" pitchFamily="34" charset="0"/>
                        </a:rPr>
                        <a:t>m/pixel) </a:t>
                      </a:r>
                      <a:endParaRPr kumimoji="1" 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Times New Roman" pitchFamily="18" charset="0"/>
                      </a:endParaRPr>
                    </a:p>
                  </a:txBody>
                  <a:tcPr marL="61318" marR="613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9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明朝" pitchFamily="17" charset="-128"/>
                          <a:cs typeface="Times New Roman" pitchFamily="18" charset="0"/>
                        </a:rPr>
                        <a:t>Pixel scale</a:t>
                      </a:r>
                      <a:endParaRPr kumimoji="1" 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Times New Roman" pitchFamily="18" charset="0"/>
                      </a:endParaRPr>
                    </a:p>
                  </a:txBody>
                  <a:tcPr marL="61318" marR="613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明朝" pitchFamily="17" charset="-128"/>
                          <a:cs typeface="Verdana" pitchFamily="34" charset="0"/>
                        </a:rPr>
                        <a:t>0.15”/pix(18μm)</a:t>
                      </a:r>
                      <a:endParaRPr kumimoji="1" lang="ja-JP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Times New Roman" pitchFamily="18" charset="0"/>
                      </a:endParaRPr>
                    </a:p>
                  </a:txBody>
                  <a:tcPr marL="61318" marR="613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9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明朝" pitchFamily="17" charset="-128"/>
                          <a:cs typeface="Verdana" pitchFamily="34" charset="0"/>
                        </a:rPr>
                        <a:t>operation temp.</a:t>
                      </a:r>
                      <a:endParaRPr kumimoji="1" 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Times New Roman" pitchFamily="18" charset="0"/>
                      </a:endParaRPr>
                    </a:p>
                  </a:txBody>
                  <a:tcPr marL="61318" marR="613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明朝" pitchFamily="17" charset="-128"/>
                          <a:cs typeface="Verdana" pitchFamily="34" charset="0"/>
                        </a:rPr>
                        <a:t>40-80K</a:t>
                      </a:r>
                      <a:endParaRPr kumimoji="1" 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Times New Roman" pitchFamily="18" charset="0"/>
                      </a:endParaRPr>
                    </a:p>
                  </a:txBody>
                  <a:tcPr marL="61318" marR="613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71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明朝" pitchFamily="17" charset="-128"/>
                          <a:cs typeface="Verdana" pitchFamily="34" charset="0"/>
                        </a:rPr>
                        <a:t>filters</a:t>
                      </a:r>
                      <a:endParaRPr kumimoji="1" 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Times New Roman" pitchFamily="18" charset="0"/>
                      </a:endParaRPr>
                    </a:p>
                  </a:txBody>
                  <a:tcPr marL="61318" marR="613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5 broad-band filters which cover 1-5 </a:t>
                      </a:r>
                      <a:r>
                        <a:rPr kumimoji="1" lang="en-US" altLang="ja-JP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μm</a:t>
                      </a: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pitchFamily="50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TBD: Narrow-band/</a:t>
                      </a:r>
                      <a:r>
                        <a:rPr kumimoji="1" lang="en-US" altLang="ja-JP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Grism</a:t>
                      </a: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 </a:t>
                      </a:r>
                      <a:endParaRPr kumimoji="1" lang="ja-JP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pitchFamily="50" charset="-128"/>
                      </a:endParaRPr>
                    </a:p>
                  </a:txBody>
                  <a:tcPr marL="61318" marR="613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99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明朝" pitchFamily="17" charset="-128"/>
                          <a:cs typeface="Verdana" pitchFamily="34" charset="0"/>
                        </a:rPr>
                        <a:t>Launcher/Orbit</a:t>
                      </a:r>
                      <a:endParaRPr kumimoji="1" 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Times New Roman" pitchFamily="18" charset="0"/>
                      </a:endParaRPr>
                    </a:p>
                  </a:txBody>
                  <a:tcPr marL="61318" marR="613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509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明朝" pitchFamily="17" charset="-128"/>
                          <a:cs typeface="Times New Roman" pitchFamily="18" charset="0"/>
                        </a:rPr>
                        <a:t>Orbit</a:t>
                      </a:r>
                      <a:endParaRPr kumimoji="1" 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Times New Roman" pitchFamily="18" charset="0"/>
                      </a:endParaRPr>
                    </a:p>
                  </a:txBody>
                  <a:tcPr marL="61318" marR="613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明朝" pitchFamily="17" charset="-128"/>
                          <a:cs typeface="Verdana" pitchFamily="34" charset="0"/>
                        </a:rPr>
                        <a:t>S-EL2 </a:t>
                      </a:r>
                      <a:endParaRPr kumimoji="1" 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Times New Roman" pitchFamily="18" charset="0"/>
                      </a:endParaRPr>
                    </a:p>
                  </a:txBody>
                  <a:tcPr marL="61318" marR="613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9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明朝" pitchFamily="17" charset="-128"/>
                          <a:cs typeface="Times New Roman" pitchFamily="18" charset="0"/>
                        </a:rPr>
                        <a:t>Launcher</a:t>
                      </a:r>
                      <a:endParaRPr kumimoji="1" 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Times New Roman" pitchFamily="18" charset="0"/>
                      </a:endParaRPr>
                    </a:p>
                  </a:txBody>
                  <a:tcPr marL="61318" marR="613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明朝" pitchFamily="17" charset="-128"/>
                          <a:cs typeface="Verdana" pitchFamily="34" charset="0"/>
                        </a:rPr>
                        <a:t>HIIA</a:t>
                      </a:r>
                      <a:r>
                        <a:rPr kumimoji="1" lang="ja-JP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明朝" pitchFamily="17" charset="-128"/>
                          <a:cs typeface="Verdana" pitchFamily="34" charset="0"/>
                        </a:rPr>
                        <a:t> </a:t>
                      </a: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明朝" pitchFamily="17" charset="-128"/>
                          <a:cs typeface="Verdana" pitchFamily="34" charset="0"/>
                        </a:rPr>
                        <a:t>(JAXA)</a:t>
                      </a:r>
                      <a:endParaRPr kumimoji="1" 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Times New Roman" pitchFamily="18" charset="0"/>
                      </a:endParaRPr>
                    </a:p>
                  </a:txBody>
                  <a:tcPr marL="61318" marR="613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9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明朝" pitchFamily="17" charset="-128"/>
                          <a:cs typeface="Times New Roman" pitchFamily="18" charset="0"/>
                        </a:rPr>
                        <a:t>Weight</a:t>
                      </a:r>
                      <a:endParaRPr kumimoji="1" 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Times New Roman" pitchFamily="18" charset="0"/>
                      </a:endParaRPr>
                    </a:p>
                  </a:txBody>
                  <a:tcPr marL="61318" marR="613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明朝" pitchFamily="17" charset="-128"/>
                          <a:cs typeface="Verdana" pitchFamily="34" charset="0"/>
                        </a:rPr>
                        <a:t>1.3t (TBD)</a:t>
                      </a:r>
                      <a:endParaRPr kumimoji="1" lang="ja-JP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Times New Roman" pitchFamily="18" charset="0"/>
                      </a:endParaRPr>
                    </a:p>
                  </a:txBody>
                  <a:tcPr marL="61318" marR="613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99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明朝" pitchFamily="17" charset="-128"/>
                          <a:cs typeface="Times New Roman" pitchFamily="18" charset="0"/>
                        </a:rPr>
                        <a:t>Others</a:t>
                      </a:r>
                      <a:endParaRPr kumimoji="1" 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Times New Roman" pitchFamily="18" charset="0"/>
                      </a:endParaRPr>
                    </a:p>
                  </a:txBody>
                  <a:tcPr marL="61318" marR="613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489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明朝" pitchFamily="17" charset="-128"/>
                          <a:cs typeface="Verdana" pitchFamily="34" charset="0"/>
                        </a:rPr>
                        <a:t>Mission Lifetime</a:t>
                      </a:r>
                      <a:endParaRPr kumimoji="1" 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Times New Roman" pitchFamily="18" charset="0"/>
                      </a:endParaRPr>
                    </a:p>
                  </a:txBody>
                  <a:tcPr marL="61318" marR="613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明朝" pitchFamily="17" charset="-128"/>
                          <a:cs typeface="Times New Roman" pitchFamily="18" charset="0"/>
                        </a:rPr>
                        <a:t>5 years</a:t>
                      </a:r>
                      <a:endParaRPr kumimoji="1" 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Times New Roman" pitchFamily="18" charset="0"/>
                      </a:endParaRPr>
                    </a:p>
                  </a:txBody>
                  <a:tcPr marL="61318" marR="613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42" name="テキスト ボックス 2"/>
          <p:cNvSpPr txBox="1">
            <a:spLocks noChangeArrowheads="1"/>
          </p:cNvSpPr>
          <p:nvPr/>
        </p:nvSpPr>
        <p:spPr bwMode="auto">
          <a:xfrm>
            <a:off x="1643063" y="214313"/>
            <a:ext cx="33177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200" dirty="0">
                <a:latin typeface="Calibri" pitchFamily="34" charset="0"/>
              </a:rPr>
              <a:t>WISH </a:t>
            </a:r>
            <a:r>
              <a:rPr lang="en-US" altLang="ja-JP" sz="3200" dirty="0" smtClean="0">
                <a:latin typeface="Calibri" pitchFamily="34" charset="0"/>
              </a:rPr>
              <a:t>Specification</a:t>
            </a:r>
            <a:endParaRPr lang="ja-JP" altLang="en-US" sz="3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500034" y="214290"/>
            <a:ext cx="44170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/>
              <a:t>WISH </a:t>
            </a:r>
            <a:r>
              <a:rPr lang="en-US" altLang="ja-JP" sz="4000" dirty="0" smtClean="0"/>
              <a:t>Optical Layout</a:t>
            </a:r>
            <a:endParaRPr kumimoji="1" lang="ja-JP" altLang="en-US" sz="4000" dirty="0"/>
          </a:p>
        </p:txBody>
      </p:sp>
      <p:pic>
        <p:nvPicPr>
          <p:cNvPr id="12" name="Picture 2" descr="C:\仙台研究\WISH\戦略的開発経費\morokuma1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857232"/>
            <a:ext cx="3857652" cy="3969145"/>
          </a:xfrm>
          <a:prstGeom prst="rect">
            <a:avLst/>
          </a:prstGeom>
          <a:noFill/>
        </p:spPr>
      </p:pic>
      <p:pic>
        <p:nvPicPr>
          <p:cNvPr id="13" name="Picture 7" descr="D:\仙台研究\WISH\IAU\oyabu1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4500570"/>
            <a:ext cx="3357690" cy="2209970"/>
          </a:xfrm>
          <a:prstGeom prst="rect">
            <a:avLst/>
          </a:prstGeom>
          <a:noFill/>
        </p:spPr>
      </p:pic>
      <p:sp>
        <p:nvSpPr>
          <p:cNvPr id="14" name="テキスト ボックス 13"/>
          <p:cNvSpPr txBox="1"/>
          <p:nvPr/>
        </p:nvSpPr>
        <p:spPr>
          <a:xfrm>
            <a:off x="5429256" y="4929198"/>
            <a:ext cx="252344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 design of</a:t>
            </a:r>
          </a:p>
          <a:p>
            <a:r>
              <a:rPr lang="en-US" altLang="ja-JP" sz="2400" dirty="0" smtClean="0"/>
              <a:t>f</a:t>
            </a:r>
            <a:r>
              <a:rPr kumimoji="1" lang="en-US" altLang="ja-JP" sz="2400" dirty="0" smtClean="0"/>
              <a:t>ocal plane layout</a:t>
            </a:r>
          </a:p>
          <a:p>
            <a:r>
              <a:rPr kumimoji="1" lang="en-US" altLang="ja-JP" sz="2400" dirty="0" smtClean="0"/>
              <a:t>and an example of </a:t>
            </a:r>
          </a:p>
          <a:p>
            <a:r>
              <a:rPr lang="en-US" altLang="ja-JP" sz="2400" dirty="0" smtClean="0"/>
              <a:t>survey matrix</a:t>
            </a:r>
            <a:endParaRPr kumimoji="1" lang="ja-JP" altLang="en-US" sz="2400" dirty="0"/>
          </a:p>
        </p:txBody>
      </p:sp>
      <p:grpSp>
        <p:nvGrpSpPr>
          <p:cNvPr id="15" name="グループ化 14"/>
          <p:cNvGrpSpPr/>
          <p:nvPr/>
        </p:nvGrpSpPr>
        <p:grpSpPr>
          <a:xfrm>
            <a:off x="357158" y="1285860"/>
            <a:ext cx="4349551" cy="3047890"/>
            <a:chOff x="15430504" y="21359822"/>
            <a:chExt cx="6286544" cy="4405212"/>
          </a:xfrm>
        </p:grpSpPr>
        <p:pic>
          <p:nvPicPr>
            <p:cNvPr id="16" name="Picture 6" descr="D:\仙台研究\WISH\IAU\ikeda1.bmp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430504" y="21359822"/>
              <a:ext cx="6286544" cy="4405212"/>
            </a:xfrm>
            <a:prstGeom prst="rect">
              <a:avLst/>
            </a:prstGeom>
            <a:noFill/>
          </p:spPr>
        </p:pic>
        <p:sp>
          <p:nvSpPr>
            <p:cNvPr id="17" name="正方形/長方形 16"/>
            <p:cNvSpPr/>
            <p:nvPr/>
          </p:nvSpPr>
          <p:spPr bwMode="auto">
            <a:xfrm>
              <a:off x="16716388" y="21717012"/>
              <a:ext cx="3429024" cy="71438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18" name="正方形/長方形 17"/>
            <p:cNvSpPr/>
            <p:nvPr/>
          </p:nvSpPr>
          <p:spPr bwMode="auto">
            <a:xfrm>
              <a:off x="19822728" y="24448909"/>
              <a:ext cx="1785950" cy="57150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 bwMode="auto">
            <a:xfrm>
              <a:off x="20411485" y="22074202"/>
              <a:ext cx="1285884" cy="64294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20" name="正方形/長方形 19"/>
            <p:cNvSpPr/>
            <p:nvPr/>
          </p:nvSpPr>
          <p:spPr bwMode="auto">
            <a:xfrm>
              <a:off x="20502602" y="23182704"/>
              <a:ext cx="1214446" cy="64294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cxnSp>
          <p:nvCxnSpPr>
            <p:cNvPr id="21" name="直線コネクタ 20"/>
            <p:cNvCxnSpPr/>
            <p:nvPr/>
          </p:nvCxnSpPr>
          <p:spPr bwMode="auto">
            <a:xfrm rot="5400000">
              <a:off x="20556787" y="22860020"/>
              <a:ext cx="2143140" cy="158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/>
        </p:nvCxnSpPr>
        <p:spPr>
          <a:xfrm>
            <a:off x="0" y="1214438"/>
            <a:ext cx="9144000" cy="1587"/>
          </a:xfrm>
          <a:prstGeom prst="line">
            <a:avLst/>
          </a:prstGeom>
          <a:ln w="76200">
            <a:solidFill>
              <a:srgbClr val="F971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5"/>
          <p:cNvSpPr txBox="1">
            <a:spLocks noChangeArrowheads="1"/>
          </p:cNvSpPr>
          <p:nvPr/>
        </p:nvSpPr>
        <p:spPr bwMode="auto">
          <a:xfrm>
            <a:off x="2071670" y="285728"/>
            <a:ext cx="427873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4000" dirty="0" smtClean="0">
                <a:latin typeface="Calibri" pitchFamily="34" charset="0"/>
              </a:rPr>
              <a:t>WISH Science Goals</a:t>
            </a:r>
            <a:endParaRPr lang="ja-JP" altLang="en-US" sz="4000" dirty="0">
              <a:latin typeface="Calibri" pitchFamily="34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22529" y="5014753"/>
            <a:ext cx="794993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indent="255588" eaLnBrk="0" hangingPunct="0">
              <a:defRPr/>
            </a:pPr>
            <a:r>
              <a:rPr lang="en-US" sz="2400" b="1" dirty="0" smtClean="0"/>
              <a:t>[3] </a:t>
            </a:r>
            <a: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Extensive study of galaxy formation and </a:t>
            </a:r>
          </a:p>
          <a:p>
            <a:pPr indent="255588" eaLnBrk="0" hangingPunct="0">
              <a:defRPr/>
            </a:pPr>
            <a: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evolution utilizing the unique wide-area </a:t>
            </a:r>
          </a:p>
          <a:p>
            <a:pPr indent="255588" eaLnBrk="0" hangingPunct="0">
              <a:defRPr/>
            </a:pPr>
            <a: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NIR observations</a:t>
            </a:r>
            <a:endParaRPr lang="ja-JP" altLang="en-US" dirty="0">
              <a:solidFill>
                <a:srgbClr val="00B050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12" name="テキスト ボックス 7"/>
          <p:cNvSpPr txBox="1">
            <a:spLocks noChangeArrowheads="1"/>
          </p:cNvSpPr>
          <p:nvPr/>
        </p:nvSpPr>
        <p:spPr bwMode="auto">
          <a:xfrm>
            <a:off x="71406" y="1714488"/>
            <a:ext cx="814710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255588"/>
            <a:r>
              <a:rPr lang="en-US" sz="2400" b="1" dirty="0" smtClean="0"/>
              <a:t>[1]</a:t>
            </a:r>
            <a:r>
              <a:rPr lang="ja-JP" altLang="en-US" sz="2400" dirty="0" smtClean="0">
                <a:latin typeface="Verdana" pitchFamily="34" charset="0"/>
              </a:rPr>
              <a:t>  </a:t>
            </a:r>
            <a:r>
              <a:rPr lang="en-US" altLang="ja-JP" sz="2400" b="1" dirty="0" smtClean="0">
                <a:latin typeface="Verdana" pitchFamily="34" charset="0"/>
              </a:rPr>
              <a:t>Discovery of the </a:t>
            </a:r>
            <a:r>
              <a:rPr lang="en-US" altLang="ja-JP" sz="2400" b="1" dirty="0" smtClean="0">
                <a:solidFill>
                  <a:srgbClr val="FF0066"/>
                </a:solidFill>
                <a:latin typeface="Verdana" pitchFamily="34" charset="0"/>
              </a:rPr>
              <a:t>First Generation Objects</a:t>
            </a:r>
          </a:p>
          <a:p>
            <a:pPr indent="255588"/>
            <a:r>
              <a:rPr lang="en-US" altLang="ja-JP" sz="2400" b="1" dirty="0" smtClean="0">
                <a:solidFill>
                  <a:srgbClr val="0070C0"/>
                </a:solidFill>
                <a:latin typeface="Verdana" pitchFamily="34" charset="0"/>
              </a:rPr>
              <a:t>     </a:t>
            </a:r>
            <a:r>
              <a:rPr lang="en-US" altLang="ja-JP" sz="2400" b="1" dirty="0" smtClean="0">
                <a:solidFill>
                  <a:srgbClr val="FF0066"/>
                </a:solidFill>
                <a:latin typeface="Verdana" pitchFamily="34" charset="0"/>
              </a:rPr>
              <a:t>and Study Galaxy Formation at </a:t>
            </a:r>
            <a:r>
              <a:rPr lang="en-US" altLang="ja-JP" sz="2400" b="1" dirty="0" err="1" smtClean="0">
                <a:solidFill>
                  <a:srgbClr val="FF0066"/>
                </a:solidFill>
                <a:latin typeface="Verdana" pitchFamily="34" charset="0"/>
              </a:rPr>
              <a:t>EoR</a:t>
            </a:r>
            <a:r>
              <a:rPr lang="en-US" altLang="ja-JP" sz="2400" b="1" dirty="0" smtClean="0">
                <a:solidFill>
                  <a:srgbClr val="FF0066"/>
                </a:solidFill>
                <a:latin typeface="Verdana" pitchFamily="34" charset="0"/>
              </a:rPr>
              <a:t>.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13725" y="3073786"/>
            <a:ext cx="8730275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400" b="1" dirty="0" smtClean="0"/>
              <a:t>[2] </a:t>
            </a:r>
            <a: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Study of the expansion history of the universe </a:t>
            </a:r>
          </a:p>
          <a:p>
            <a: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and properties of dark energy by using </a:t>
            </a:r>
            <a:r>
              <a:rPr lang="en-US" sz="2400" b="1" dirty="0" smtClean="0">
                <a:solidFill>
                  <a:srgbClr val="FF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type-</a:t>
            </a:r>
            <a:r>
              <a:rPr lang="en-US" sz="2400" b="1" dirty="0" err="1" smtClean="0">
                <a:solidFill>
                  <a:srgbClr val="FF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Ia</a:t>
            </a:r>
            <a: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supernovae luminosity </a:t>
            </a:r>
            <a:r>
              <a:rPr lang="en-US" sz="2400" b="1" dirty="0" smtClean="0">
                <a:solidFill>
                  <a:srgbClr val="FF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at rest-frame </a:t>
            </a:r>
          </a:p>
          <a:p>
            <a:r>
              <a:rPr lang="en-US" sz="2400" b="1" dirty="0" smtClean="0">
                <a:solidFill>
                  <a:srgbClr val="FF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NIR(</a:t>
            </a:r>
            <a:r>
              <a:rPr lang="en-US" sz="2400" b="1" dirty="0" err="1" smtClean="0">
                <a:solidFill>
                  <a:srgbClr val="FF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</a:t>
            </a:r>
            <a:r>
              <a:rPr lang="en-US" sz="2400" b="1" dirty="0" smtClean="0">
                <a:solidFill>
                  <a:srgbClr val="FF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-band) wavelength</a:t>
            </a:r>
            <a:endParaRPr lang="ja-JP" altLang="en-US" sz="2400" dirty="0">
              <a:solidFill>
                <a:srgbClr val="FF00FF"/>
              </a:solidFill>
              <a:latin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仙台研究\WISH\REOSC\reionexp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0"/>
            <a:ext cx="5488781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  <p:sp>
        <p:nvSpPr>
          <p:cNvPr id="3" name="正方形/長方形 2"/>
          <p:cNvSpPr/>
          <p:nvPr/>
        </p:nvSpPr>
        <p:spPr>
          <a:xfrm>
            <a:off x="2370492" y="4357694"/>
            <a:ext cx="2786082" cy="2357454"/>
          </a:xfrm>
          <a:prstGeom prst="rect">
            <a:avLst/>
          </a:prstGeom>
          <a:solidFill>
            <a:srgbClr val="FAC090">
              <a:alpha val="30980"/>
            </a:srgbClr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Subaru</a:t>
            </a:r>
          </a:p>
          <a:p>
            <a:pPr algn="ctr"/>
            <a:r>
              <a:rPr lang="en-US" altLang="ja-JP" dirty="0" smtClean="0"/>
              <a:t>VLT</a:t>
            </a:r>
          </a:p>
          <a:p>
            <a:pPr algn="ctr"/>
            <a:r>
              <a:rPr lang="en-US" altLang="ja-JP" dirty="0" smtClean="0"/>
              <a:t>…………</a:t>
            </a:r>
          </a:p>
          <a:p>
            <a:pPr algn="ctr"/>
            <a:r>
              <a:rPr lang="en-US" altLang="ja-JP" dirty="0" smtClean="0"/>
              <a:t>Hubble Space Telescope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2370492" y="2643182"/>
            <a:ext cx="2786082" cy="2357454"/>
            <a:chOff x="2370492" y="2643182"/>
            <a:chExt cx="2786082" cy="2357454"/>
          </a:xfrm>
        </p:grpSpPr>
        <p:sp>
          <p:nvSpPr>
            <p:cNvPr id="4" name="正方形/長方形 3"/>
            <p:cNvSpPr/>
            <p:nvPr/>
          </p:nvSpPr>
          <p:spPr>
            <a:xfrm>
              <a:off x="2370492" y="2643182"/>
              <a:ext cx="2786082" cy="235745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3214678" y="2714620"/>
              <a:ext cx="121058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dirty="0" smtClean="0">
                  <a:solidFill>
                    <a:srgbClr val="FF0000"/>
                  </a:solidFill>
                </a:rPr>
                <a:t>WISH</a:t>
              </a:r>
              <a:endParaRPr kumimoji="1" lang="ja-JP" altLang="en-US" sz="3600" dirty="0">
                <a:solidFill>
                  <a:srgbClr val="FF0000"/>
                </a:solidFill>
              </a:endParaRPr>
            </a:p>
          </p:txBody>
        </p:sp>
      </p:grpSp>
      <p:sp>
        <p:nvSpPr>
          <p:cNvPr id="7" name="テキスト ボックス 6"/>
          <p:cNvSpPr txBox="1"/>
          <p:nvPr/>
        </p:nvSpPr>
        <p:spPr>
          <a:xfrm>
            <a:off x="6786578" y="785794"/>
            <a:ext cx="21929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70C0"/>
                </a:solidFill>
              </a:rPr>
              <a:t>Cosmic Microwave </a:t>
            </a:r>
          </a:p>
          <a:p>
            <a:r>
              <a:rPr lang="en-US" altLang="ja-JP" sz="2000" dirty="0" smtClean="0">
                <a:solidFill>
                  <a:srgbClr val="0070C0"/>
                </a:solidFill>
              </a:rPr>
              <a:t>Background (CMB)</a:t>
            </a:r>
          </a:p>
          <a:p>
            <a:r>
              <a:rPr kumimoji="1" lang="en-US" altLang="ja-JP" sz="2000" b="1" dirty="0" smtClean="0"/>
              <a:t>Universe: </a:t>
            </a:r>
            <a:r>
              <a:rPr kumimoji="1" lang="en-US" altLang="ja-JP" sz="2000" b="1" dirty="0" smtClean="0">
                <a:solidFill>
                  <a:srgbClr val="00B050"/>
                </a:solidFill>
              </a:rPr>
              <a:t>Neutral</a:t>
            </a:r>
            <a:endParaRPr kumimoji="1" lang="ja-JP" altLang="en-US" sz="2000" b="1" dirty="0">
              <a:solidFill>
                <a:srgbClr val="00B05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715140" y="2786058"/>
            <a:ext cx="226453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rgbClr val="0000CC"/>
                </a:solidFill>
              </a:rPr>
              <a:t>First-Generation</a:t>
            </a:r>
          </a:p>
          <a:p>
            <a:r>
              <a:rPr lang="en-US" altLang="ja-JP" sz="2400" b="1" dirty="0" smtClean="0">
                <a:solidFill>
                  <a:srgbClr val="0000CC"/>
                </a:solidFill>
              </a:rPr>
              <a:t>Galaxies </a:t>
            </a:r>
            <a:r>
              <a:rPr lang="en-US" altLang="ja-JP" sz="2400" dirty="0" smtClean="0">
                <a:solidFill>
                  <a:srgbClr val="0000CC"/>
                </a:solidFill>
                <a:sym typeface="Wingdings" pitchFamily="2" charset="2"/>
              </a:rPr>
              <a:t> </a:t>
            </a:r>
          </a:p>
          <a:p>
            <a:r>
              <a:rPr lang="en-US" altLang="ja-JP" dirty="0" smtClean="0">
                <a:sym typeface="Wingdings" pitchFamily="2" charset="2"/>
              </a:rPr>
              <a:t>Ultimate Frontier</a:t>
            </a:r>
          </a:p>
          <a:p>
            <a:r>
              <a:rPr lang="en-US" altLang="ja-JP" dirty="0" smtClean="0"/>
              <a:t>   o</a:t>
            </a:r>
            <a:r>
              <a:rPr kumimoji="1" lang="en-US" altLang="ja-JP" dirty="0" smtClean="0"/>
              <a:t>f Galaxies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721526" y="4214818"/>
            <a:ext cx="2386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/>
              <a:t>Universe: 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Ionized</a:t>
            </a:r>
            <a:endParaRPr lang="ja-JP" altLang="en-US" sz="2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5843</TotalTime>
  <Words>1016</Words>
  <PresentationFormat>画面に合わせる (4:3)</PresentationFormat>
  <Paragraphs>397</Paragraphs>
  <Slides>33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33</vt:i4>
      </vt:variant>
    </vt:vector>
  </HeadingPairs>
  <TitlesOfParts>
    <vt:vector size="34" baseType="lpstr">
      <vt:lpstr>Office テーマ</vt:lpstr>
      <vt:lpstr>スライド 1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  <vt:lpstr>スライド 16</vt:lpstr>
      <vt:lpstr>スライド 17</vt:lpstr>
      <vt:lpstr>スライド 18</vt:lpstr>
      <vt:lpstr>スライド 19</vt:lpstr>
      <vt:lpstr>スライド 20</vt:lpstr>
      <vt:lpstr>スライド 21</vt:lpstr>
      <vt:lpstr>スライド 22</vt:lpstr>
      <vt:lpstr>スライド 23</vt:lpstr>
      <vt:lpstr>スライド 24</vt:lpstr>
      <vt:lpstr>スライド 25</vt:lpstr>
      <vt:lpstr>スライド 26</vt:lpstr>
      <vt:lpstr>スライド 27</vt:lpstr>
      <vt:lpstr>スライド 28</vt:lpstr>
      <vt:lpstr>スライド 29</vt:lpstr>
      <vt:lpstr>スライド 30</vt:lpstr>
      <vt:lpstr>スライド 31</vt:lpstr>
      <vt:lpstr>スライド 32</vt:lpstr>
      <vt:lpstr>スライド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toru</dc:creator>
  <cp:lastModifiedBy>toru</cp:lastModifiedBy>
  <cp:revision>100</cp:revision>
  <dcterms:created xsi:type="dcterms:W3CDTF">2009-01-16T01:07:32Z</dcterms:created>
  <dcterms:modified xsi:type="dcterms:W3CDTF">2009-08-20T09:00:34Z</dcterms:modified>
</cp:coreProperties>
</file>