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Layouts/slideLayout55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Default Extension="tiff" ContentType="image/tiff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  <p:sldMasterId id="2147483684" r:id="rId4"/>
    <p:sldMasterId id="2147483792" r:id="rId5"/>
  </p:sldMasterIdLst>
  <p:notesMasterIdLst>
    <p:notesMasterId r:id="rId18"/>
  </p:notesMasterIdLst>
  <p:sldIdLst>
    <p:sldId id="257" r:id="rId6"/>
    <p:sldId id="259" r:id="rId7"/>
    <p:sldId id="260" r:id="rId8"/>
    <p:sldId id="356" r:id="rId9"/>
    <p:sldId id="264" r:id="rId10"/>
    <p:sldId id="342" r:id="rId11"/>
    <p:sldId id="265" r:id="rId12"/>
    <p:sldId id="266" r:id="rId13"/>
    <p:sldId id="358" r:id="rId14"/>
    <p:sldId id="282" r:id="rId15"/>
    <p:sldId id="352" r:id="rId16"/>
    <p:sldId id="326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3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EDF0-BC4B-4109-9201-568084D2525C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2239-6003-4216-BE4E-9BF2008D933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6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Offner</a:t>
            </a:r>
            <a:r>
              <a:rPr lang="en-US" altLang="ja-JP" dirty="0" smtClean="0"/>
              <a:t> optics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2239-6003-4216-BE4E-9BF2008D933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06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54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80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770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937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14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8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25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191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756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51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982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76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355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1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44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0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72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839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5188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327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30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13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051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125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35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12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498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7123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17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107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09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7565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88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464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61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7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0027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690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79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379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8037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65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12.7.21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1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>
                <a:solidFill>
                  <a:srgbClr val="F4E7ED"/>
                </a:solidFill>
              </a:rPr>
              <a:pPr/>
              <a:t>12.7.21</a:t>
            </a:fld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kumimoji="1" lang="ja-JP" altLang="en-US">
              <a:solidFill>
                <a:srgbClr val="F4E7ED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>
                <a:solidFill>
                  <a:srgbClr val="F4E7ED"/>
                </a:solidFill>
              </a:rPr>
              <a:pPr/>
              <a:t>‹#›</a:t>
            </a:fld>
            <a:endParaRPr kumimoji="1" lang="ja-JP" alt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00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7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12.7.21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57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Relationship Id="rId3" Type="http://schemas.openxmlformats.org/officeDocument/2006/relationships/hyperlink" Target="http://www.oao.nao.ac.jp/~iwata/wish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C:\仙台研究\プレゼン２\SPICA銀河\D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07" y="332656"/>
            <a:ext cx="9180868" cy="592452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876800" y="381000"/>
            <a:ext cx="403503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itchFamily="18" charset="-120"/>
                <a:ea typeface="PMingLiU-ExtB" pitchFamily="18" charset="-120"/>
                <a:cs typeface="Verdana" pitchFamily="34" charset="0"/>
              </a:rPr>
              <a:t>WISH</a:t>
            </a:r>
          </a:p>
        </p:txBody>
      </p:sp>
      <p:sp>
        <p:nvSpPr>
          <p:cNvPr id="3075" name="テキスト ボックス 2"/>
          <p:cNvSpPr txBox="1">
            <a:spLocks noChangeArrowheads="1"/>
          </p:cNvSpPr>
          <p:nvPr/>
        </p:nvSpPr>
        <p:spPr bwMode="auto">
          <a:xfrm>
            <a:off x="12605" y="3645024"/>
            <a:ext cx="91440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WISH: Wide-field </a:t>
            </a:r>
            <a:r>
              <a:rPr lang="en-US" altLang="ja-JP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Surveyor for High-Redshift</a:t>
            </a:r>
          </a:p>
          <a:p>
            <a:pPr algn="ctr"/>
            <a:r>
              <a:rPr lang="ja-JP" alt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超広</a:t>
            </a:r>
            <a:r>
              <a:rPr lang="ja-JP" alt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視野初期宇宙探査</a:t>
            </a:r>
            <a:r>
              <a:rPr lang="ja-JP" alt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衛星</a:t>
            </a:r>
            <a:endParaRPr lang="en-US" altLang="ja-JP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4211960" y="5930189"/>
            <a:ext cx="416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Working Group</a:t>
            </a:r>
            <a:endParaRPr lang="en-US" altLang="ja-JP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3373963" y="6488669"/>
            <a:ext cx="428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</a:rPr>
              <a:t>http://www.wishmission.org/en/index.html</a:t>
            </a:r>
            <a:endParaRPr lang="en-US" altLang="ja-JP" dirty="0">
              <a:solidFill>
                <a:prstClr val="white"/>
              </a:solidFill>
              <a:hlinkClick r:id="rId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1818" y="5085184"/>
            <a:ext cx="5998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000"/>
                </a:solidFill>
              </a:rPr>
              <a:t>Tomoki </a:t>
            </a:r>
            <a:r>
              <a:rPr kumimoji="1" lang="en-US" altLang="ja-JP" sz="2800" dirty="0" err="1" smtClean="0">
                <a:solidFill>
                  <a:srgbClr val="FFC000"/>
                </a:solidFill>
              </a:rPr>
              <a:t>Morokuma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 (University of Tokyo)  </a:t>
            </a:r>
          </a:p>
          <a:p>
            <a:r>
              <a:rPr kumimoji="1" lang="en-US" altLang="ja-JP" sz="2800" dirty="0" smtClean="0">
                <a:solidFill>
                  <a:srgbClr val="FFC000"/>
                </a:solidFill>
              </a:rPr>
              <a:t>on behalf of </a:t>
            </a:r>
            <a:endParaRPr kumimoji="1" lang="ja-JP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0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83568" y="188640"/>
            <a:ext cx="2730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</a:rPr>
              <a:t>WISH SN </a:t>
            </a:r>
            <a:r>
              <a:rPr lang="en-US" altLang="ja-JP" sz="4400" dirty="0" err="1" smtClean="0">
                <a:solidFill>
                  <a:prstClr val="black"/>
                </a:solidFill>
              </a:rPr>
              <a:t>Ia</a:t>
            </a:r>
            <a:endParaRPr lang="ja-JP" altLang="en-US" sz="4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299240"/>
            <a:ext cx="5855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Ultra Deep Survey  3-4 band AB28mag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N=10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times/year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(@z~1 … Δt~10 days</a:t>
            </a:r>
            <a:r>
              <a:rPr lang="ja-JP" altLang="en-US" sz="2800" dirty="0" smtClean="0">
                <a:solidFill>
                  <a:prstClr val="black"/>
                </a:solidFill>
              </a:rPr>
              <a:t>）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</a:t>
            </a:r>
            <a:r>
              <a:rPr lang="en-US" altLang="ja-JP" sz="2800" dirty="0" smtClean="0">
                <a:solidFill>
                  <a:prstClr val="black"/>
                </a:solidFill>
                <a:sym typeface="Wingdings" pitchFamily="2" charset="2"/>
              </a:rPr>
              <a:t> magnitude limit: 26.8 (N=10)</a:t>
            </a:r>
          </a:p>
          <a:p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  <a:sym typeface="Wingdings" pitchFamily="2" charset="2"/>
              </a:rPr>
              <a:t>           </a:t>
            </a:r>
            <a:r>
              <a:rPr lang="en-US" altLang="ja-JP" sz="2800" b="1" dirty="0" smtClean="0">
                <a:solidFill>
                  <a:srgbClr val="0000FF"/>
                </a:solidFill>
                <a:sym typeface="Wingdings" pitchFamily="2" charset="2"/>
              </a:rPr>
              <a:t>1mag margin:</a:t>
            </a:r>
            <a:r>
              <a:rPr lang="ja-JP" altLang="en-US" sz="2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2800" b="1" dirty="0" err="1" smtClean="0">
                <a:solidFill>
                  <a:srgbClr val="0000FF"/>
                </a:solidFill>
                <a:sym typeface="Wingdings" pitchFamily="2" charset="2"/>
              </a:rPr>
              <a:t>m</a:t>
            </a:r>
            <a:r>
              <a:rPr lang="en-US" altLang="ja-JP" sz="2800" b="1" dirty="0" smtClean="0">
                <a:solidFill>
                  <a:srgbClr val="0000FF"/>
                </a:solidFill>
                <a:sym typeface="Wingdings" pitchFamily="2" charset="2"/>
              </a:rPr>
              <a:t>&lt;25.8(N=10)</a:t>
            </a:r>
            <a:endParaRPr lang="en-US" altLang="ja-JP" sz="28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7902179"/>
              </p:ext>
            </p:extLst>
          </p:nvPr>
        </p:nvGraphicFramePr>
        <p:xfrm>
          <a:off x="438833" y="3356992"/>
          <a:ext cx="809360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3096344"/>
                <a:gridCol w="3269071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Rest-frame I-band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Rest-frame</a:t>
                      </a:r>
                      <a:r>
                        <a:rPr kumimoji="1" lang="en-US" altLang="ja-JP" sz="2400" baseline="0" dirty="0" smtClean="0"/>
                        <a:t> H-band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N=10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z=0.2-1.6</a:t>
                      </a:r>
                      <a:endParaRPr lang="ja-JP" altLang="en-US" sz="2400" dirty="0" smtClean="0"/>
                    </a:p>
                    <a:p>
                      <a:r>
                        <a:rPr kumimoji="1" lang="en-US" altLang="ja-JP" sz="2400" dirty="0" smtClean="0"/>
                        <a:t>2000 </a:t>
                      </a:r>
                      <a:r>
                        <a:rPr kumimoji="1" lang="en-US" altLang="ja-JP" sz="2400" dirty="0" err="1" smtClean="0"/>
                        <a:t>SNe</a:t>
                      </a:r>
                      <a:r>
                        <a:rPr kumimoji="1" lang="en-US" altLang="ja-JP" sz="2400" dirty="0" smtClean="0"/>
                        <a:t> </a:t>
                      </a:r>
                      <a:r>
                        <a:rPr kumimoji="1" lang="en-US" altLang="ja-JP" sz="2400" dirty="0" err="1" smtClean="0"/>
                        <a:t>Ia</a:t>
                      </a:r>
                      <a:r>
                        <a:rPr kumimoji="1" lang="en-US" altLang="ja-JP" sz="2400" dirty="0" smtClean="0"/>
                        <a:t>  in 22</a:t>
                      </a:r>
                      <a:r>
                        <a:rPr kumimoji="1" lang="en-US" altLang="ja-JP" sz="2400" baseline="0" dirty="0" smtClean="0"/>
                        <a:t> </a:t>
                      </a:r>
                      <a:r>
                        <a:rPr kumimoji="1" lang="en-US" altLang="ja-JP" sz="2400" dirty="0" smtClean="0"/>
                        <a:t>deg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endParaRPr kumimoji="1" lang="ja-JP" altLang="en-US" sz="2400" baseline="30000" dirty="0" smtClean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z=0.-1.0</a:t>
                      </a:r>
                      <a:endParaRPr lang="ja-JP" altLang="en-US" sz="2400" dirty="0" smtClean="0"/>
                    </a:p>
                    <a:p>
                      <a:r>
                        <a:rPr kumimoji="1" lang="en-US" altLang="ja-JP" sz="2400" dirty="0" smtClean="0"/>
                        <a:t>2000 </a:t>
                      </a:r>
                      <a:r>
                        <a:rPr kumimoji="1" lang="en-US" altLang="ja-JP" sz="2400" dirty="0" err="1" smtClean="0"/>
                        <a:t>SNe</a:t>
                      </a:r>
                      <a:r>
                        <a:rPr kumimoji="1" lang="en-US" altLang="ja-JP" sz="2400" dirty="0" smtClean="0"/>
                        <a:t> </a:t>
                      </a:r>
                      <a:r>
                        <a:rPr kumimoji="1" lang="en-US" altLang="ja-JP" sz="2400" dirty="0" err="1" smtClean="0"/>
                        <a:t>Ia</a:t>
                      </a:r>
                      <a:r>
                        <a:rPr kumimoji="1" lang="en-US" altLang="ja-JP" sz="2400" dirty="0" smtClean="0"/>
                        <a:t>  in 67 deg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endParaRPr kumimoji="1" lang="ja-JP" altLang="en-US" sz="2400" baseline="30000" dirty="0" smtClean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367855" y="4948535"/>
            <a:ext cx="324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Rest-frame B-band: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400" dirty="0" smtClean="0">
                <a:solidFill>
                  <a:prstClr val="black"/>
                </a:solidFill>
              </a:rPr>
              <a:t>~&lt;3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5400" y="6019800"/>
            <a:ext cx="494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Flux calibration is a key for cosmology.</a:t>
            </a:r>
            <a:endParaRPr lang="en-US" altLang="ja-JP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0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199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black"/>
                </a:solidFill>
              </a:rPr>
              <a:t>WISH Schedule (expectation)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332775"/>
              </p:ext>
            </p:extLst>
          </p:nvPr>
        </p:nvGraphicFramePr>
        <p:xfrm>
          <a:off x="520927" y="1268760"/>
          <a:ext cx="7358114" cy="52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21"/>
                <a:gridCol w="5222193"/>
              </a:tblGrid>
              <a:tr h="347629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FYr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Items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83919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FYr0</a:t>
                      </a:r>
                    </a:p>
                    <a:p>
                      <a:r>
                        <a:rPr kumimoji="1" lang="en-US" altLang="ja-JP" sz="1600" dirty="0" smtClean="0"/>
                        <a:t>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Project launched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JAXA/ISAS Working Group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Conceptual</a:t>
                      </a:r>
                      <a:r>
                        <a:rPr kumimoji="1" lang="en-US" altLang="ja-JP" sz="1600" b="1" baseline="0" dirty="0" smtClean="0">
                          <a:solidFill>
                            <a:srgbClr val="009900"/>
                          </a:solidFill>
                        </a:rPr>
                        <a:t> Study for Specification</a:t>
                      </a:r>
                      <a:endParaRPr kumimoji="1" lang="en-US" altLang="ja-JP" sz="1600" b="1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83919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FYr1-4</a:t>
                      </a:r>
                      <a:r>
                        <a:rPr kumimoji="1" lang="en-US" altLang="ja-JP" sz="1600" baseline="0" dirty="0" smtClean="0"/>
                        <a:t> (2009-2012)</a:t>
                      </a:r>
                      <a:endParaRPr kumimoji="1" lang="en-US" altLang="ja-JP" sz="1600" dirty="0" smtClean="0"/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Conceptual Study, R&amp;D</a:t>
                      </a:r>
                    </a:p>
                    <a:p>
                      <a:r>
                        <a:rPr kumimoji="1" lang="en-US" altLang="ja-JP" sz="1600" dirty="0" smtClean="0"/>
                        <a:t>Mission Proposal</a:t>
                      </a:r>
                    </a:p>
                    <a:p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Mission </a:t>
                      </a:r>
                      <a:r>
                        <a:rPr kumimoji="1" lang="en-US" altLang="ja-JP" sz="1600" dirty="0" err="1" smtClean="0">
                          <a:solidFill>
                            <a:srgbClr val="FF0000"/>
                          </a:solidFill>
                        </a:rPr>
                        <a:t>Requrement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/Definition Review</a:t>
                      </a:r>
                    </a:p>
                  </a:txBody>
                  <a:tcPr/>
                </a:tc>
              </a:tr>
              <a:tr h="33567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FYr4-5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Phase  A</a:t>
                      </a:r>
                      <a:r>
                        <a:rPr kumimoji="1" lang="en-US" altLang="ja-JP" sz="1600" baseline="0" dirty="0" smtClean="0"/>
                        <a:t> / </a:t>
                      </a:r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</a:t>
                      </a:r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FYr5-6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Preliminary Design Review</a:t>
                      </a:r>
                    </a:p>
                    <a:p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  / Test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109095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FYr7-8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 /Test</a:t>
                      </a:r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Critical Design Review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rgbClr val="0000CC"/>
                          </a:solidFill>
                        </a:rPr>
                        <a:t>Primary</a:t>
                      </a:r>
                      <a:r>
                        <a:rPr kumimoji="1" lang="en-US" altLang="ja-JP" sz="1600" baseline="0" dirty="0" smtClean="0">
                          <a:solidFill>
                            <a:srgbClr val="0000CC"/>
                          </a:solidFill>
                        </a:rPr>
                        <a:t> Mirror / Detector fabrication start </a:t>
                      </a:r>
                      <a:endParaRPr kumimoji="1" lang="en-US" altLang="ja-JP" sz="1600" dirty="0" smtClean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kumimoji="1" lang="en-US" altLang="ja-JP" sz="1600" dirty="0" smtClean="0"/>
                        <a:t>Flight Model</a:t>
                      </a:r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FYr9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Flight</a:t>
                      </a:r>
                      <a:r>
                        <a:rPr kumimoji="1" lang="en-US" altLang="ja-JP" sz="1600" baseline="0" dirty="0" smtClean="0"/>
                        <a:t> Model / Test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FYr10</a:t>
                      </a:r>
                    </a:p>
                    <a:p>
                      <a:r>
                        <a:rPr kumimoji="1" lang="en-US" altLang="ja-JP" sz="1600" dirty="0" smtClean="0"/>
                        <a:t>(NET 2018)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Flight</a:t>
                      </a:r>
                      <a:r>
                        <a:rPr kumimoji="1" lang="en-US" altLang="ja-JP" sz="1600" baseline="0" dirty="0" smtClean="0"/>
                        <a:t> Model / Test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Launch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15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285860"/>
            <a:ext cx="8286808" cy="53578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96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u="sng" dirty="0" smtClean="0">
                <a:solidFill>
                  <a:prstClr val="black"/>
                </a:solidFill>
              </a:rPr>
              <a:t>Summary </a:t>
            </a:r>
            <a:endParaRPr lang="ja-JP" altLang="en-US" sz="4800" u="sng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643050"/>
            <a:ext cx="75510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altLang="ja-JP" sz="3000" dirty="0" smtClean="0">
                <a:solidFill>
                  <a:prstClr val="black"/>
                </a:solidFill>
              </a:rPr>
              <a:t>NIR </a:t>
            </a:r>
            <a:r>
              <a:rPr lang="en-US" altLang="ja-JP" sz="3000" dirty="0" smtClean="0">
                <a:solidFill>
                  <a:srgbClr val="0000FF"/>
                </a:solidFill>
              </a:rPr>
              <a:t>Deep</a:t>
            </a:r>
            <a:r>
              <a:rPr lang="en-US" altLang="ja-JP" sz="3000" dirty="0" smtClean="0">
                <a:solidFill>
                  <a:prstClr val="black"/>
                </a:solidFill>
              </a:rPr>
              <a:t> and </a:t>
            </a:r>
            <a:r>
              <a:rPr lang="en-US" altLang="ja-JP" sz="3000" dirty="0" smtClean="0">
                <a:solidFill>
                  <a:srgbClr val="0000FF"/>
                </a:solidFill>
              </a:rPr>
              <a:t>Wide-field</a:t>
            </a:r>
            <a:r>
              <a:rPr lang="en-US" altLang="ja-JP" sz="3000" dirty="0" smtClean="0">
                <a:solidFill>
                  <a:prstClr val="black"/>
                </a:solidFill>
              </a:rPr>
              <a:t> Imaging Surveyor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altLang="ja-JP" sz="3000" dirty="0" smtClean="0">
                <a:solidFill>
                  <a:srgbClr val="FF0000"/>
                </a:solidFill>
              </a:rPr>
              <a:t>1.5m</a:t>
            </a:r>
            <a:r>
              <a:rPr lang="en-US" altLang="ja-JP" sz="3000" dirty="0" smtClean="0">
                <a:solidFill>
                  <a:prstClr val="black"/>
                </a:solidFill>
              </a:rPr>
              <a:t> aperture, </a:t>
            </a:r>
            <a:r>
              <a:rPr lang="en-US" altLang="ja-JP" sz="3000" dirty="0" smtClean="0">
                <a:solidFill>
                  <a:srgbClr val="FF0000"/>
                </a:solidFill>
              </a:rPr>
              <a:t>0.15”</a:t>
            </a:r>
            <a:r>
              <a:rPr lang="en-US" altLang="ja-JP" sz="3000" dirty="0" smtClean="0">
                <a:solidFill>
                  <a:prstClr val="black"/>
                </a:solidFill>
              </a:rPr>
              <a:t>/pix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altLang="ja-JP" sz="3000" dirty="0" smtClean="0">
                <a:solidFill>
                  <a:prstClr val="black"/>
                </a:solidFill>
              </a:rPr>
              <a:t>Exploring the 1</a:t>
            </a:r>
            <a:r>
              <a:rPr lang="en-US" altLang="ja-JP" sz="3000" baseline="30000" dirty="0" smtClean="0">
                <a:solidFill>
                  <a:prstClr val="black"/>
                </a:solidFill>
              </a:rPr>
              <a:t>st</a:t>
            </a:r>
            <a:r>
              <a:rPr lang="en-US" altLang="ja-JP" sz="3000" dirty="0" smtClean="0">
                <a:solidFill>
                  <a:prstClr val="black"/>
                </a:solidFill>
              </a:rPr>
              <a:t> generation galaxies 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altLang="ja-JP" sz="3000" dirty="0" smtClean="0">
                <a:solidFill>
                  <a:prstClr val="black"/>
                </a:solidFill>
              </a:rPr>
              <a:t>Dedicated,   </a:t>
            </a:r>
            <a:r>
              <a:rPr lang="en-US" altLang="ja-JP" sz="3000" dirty="0" smtClean="0">
                <a:solidFill>
                  <a:srgbClr val="00B0F0"/>
                </a:solidFill>
              </a:rPr>
              <a:t>~100 deg</a:t>
            </a:r>
            <a:r>
              <a:rPr lang="en-US" altLang="ja-JP" sz="3000" baseline="30000" dirty="0" smtClean="0">
                <a:solidFill>
                  <a:srgbClr val="00B0F0"/>
                </a:solidFill>
              </a:rPr>
              <a:t>2</a:t>
            </a:r>
            <a:r>
              <a:rPr lang="en-US" altLang="ja-JP" sz="3000" dirty="0" smtClean="0">
                <a:solidFill>
                  <a:srgbClr val="00B0F0"/>
                </a:solidFill>
              </a:rPr>
              <a:t>, 28AB</a:t>
            </a:r>
            <a:r>
              <a:rPr lang="ja-JP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ja-JP" sz="3000" dirty="0" smtClean="0">
                <a:solidFill>
                  <a:srgbClr val="00B0F0"/>
                </a:solidFill>
              </a:rPr>
              <a:t>(~25nJy)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sz="3000" dirty="0" smtClean="0">
                <a:solidFill>
                  <a:srgbClr val="00B050"/>
                </a:solidFill>
              </a:rPr>
              <a:t>~10</a:t>
            </a:r>
            <a:r>
              <a:rPr lang="en-US" sz="3000" baseline="30000" dirty="0" smtClean="0">
                <a:solidFill>
                  <a:srgbClr val="00B050"/>
                </a:solidFill>
              </a:rPr>
              <a:t>4</a:t>
            </a:r>
            <a:r>
              <a:rPr lang="en-US" sz="3000" dirty="0" smtClean="0">
                <a:solidFill>
                  <a:srgbClr val="00B050"/>
                </a:solidFill>
              </a:rPr>
              <a:t> galaxies at z=8-9, ~3-6x10</a:t>
            </a:r>
            <a:r>
              <a:rPr lang="en-US" sz="3000" baseline="30000" dirty="0" smtClean="0">
                <a:solidFill>
                  <a:srgbClr val="00B050"/>
                </a:solidFill>
              </a:rPr>
              <a:t>3</a:t>
            </a:r>
            <a:r>
              <a:rPr lang="en-US" sz="3000" dirty="0" smtClean="0">
                <a:solidFill>
                  <a:srgbClr val="00B050"/>
                </a:solidFill>
              </a:rPr>
              <a:t> at z=11-12, </a:t>
            </a:r>
          </a:p>
          <a:p>
            <a:r>
              <a:rPr lang="en-US" sz="3000" dirty="0" smtClean="0">
                <a:solidFill>
                  <a:srgbClr val="00B050"/>
                </a:solidFill>
              </a:rPr>
              <a:t>        and ~50-100 galaxies at z=14-17</a:t>
            </a:r>
          </a:p>
          <a:p>
            <a:r>
              <a:rPr lang="ja-JP" altLang="en-US" sz="3000" dirty="0" smtClean="0"/>
              <a:t>●　</a:t>
            </a:r>
            <a:r>
              <a:rPr lang="en-US" altLang="ja-JP" sz="3000" dirty="0" smtClean="0"/>
              <a:t>Variety of science with deep NIR Survey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</a:t>
            </a:r>
            <a:r>
              <a:rPr lang="en-US" altLang="ja-JP" sz="3000" dirty="0" smtClean="0">
                <a:solidFill>
                  <a:prstClr val="black"/>
                </a:solidFill>
              </a:rPr>
              <a:t>   &gt;1000 </a:t>
            </a:r>
            <a:r>
              <a:rPr lang="en-US" altLang="ja-JP" sz="3000" dirty="0" err="1" smtClean="0">
                <a:solidFill>
                  <a:prstClr val="black"/>
                </a:solidFill>
              </a:rPr>
              <a:t>SNe</a:t>
            </a:r>
            <a:r>
              <a:rPr lang="en-US" altLang="ja-JP" sz="3000" dirty="0" smtClean="0">
                <a:solidFill>
                  <a:prstClr val="black"/>
                </a:solidFill>
              </a:rPr>
              <a:t> </a:t>
            </a:r>
            <a:r>
              <a:rPr lang="en-US" altLang="ja-JP" sz="3000" dirty="0" err="1" smtClean="0">
                <a:solidFill>
                  <a:prstClr val="black"/>
                </a:solidFill>
              </a:rPr>
              <a:t>Ia</a:t>
            </a:r>
            <a:r>
              <a:rPr lang="en-US" altLang="ja-JP" sz="3000" dirty="0" smtClean="0">
                <a:solidFill>
                  <a:prstClr val="black"/>
                </a:solidFill>
              </a:rPr>
              <a:t> at z~1 discovered.</a:t>
            </a:r>
          </a:p>
          <a:p>
            <a:r>
              <a:rPr lang="ja-JP" altLang="en-US" sz="3000" dirty="0" smtClean="0">
                <a:solidFill>
                  <a:prstClr val="black"/>
                </a:solidFill>
              </a:rPr>
              <a:t>●  </a:t>
            </a:r>
            <a:r>
              <a:rPr lang="en-US" altLang="ja-JP" sz="3000" dirty="0" smtClean="0">
                <a:solidFill>
                  <a:prstClr val="black"/>
                </a:solidFill>
              </a:rPr>
              <a:t>Concept developed under JAXA/</a:t>
            </a:r>
            <a:r>
              <a:rPr lang="en-US" altLang="ja-JP" sz="3000" smtClean="0">
                <a:solidFill>
                  <a:prstClr val="black"/>
                </a:solidFill>
              </a:rPr>
              <a:t>ISAS WG</a:t>
            </a:r>
            <a:endParaRPr lang="en-US" altLang="ja-JP" sz="3000" dirty="0" smtClean="0">
              <a:solidFill>
                <a:prstClr val="black"/>
              </a:solidFill>
            </a:endParaRPr>
          </a:p>
          <a:p>
            <a:r>
              <a:rPr lang="en-US" altLang="ja-JP" sz="3000" dirty="0" smtClean="0">
                <a:solidFill>
                  <a:prstClr val="black"/>
                </a:solidFill>
              </a:rPr>
              <a:t>         to be launched in late 2010’s</a:t>
            </a:r>
            <a:endParaRPr lang="ja-JP" alt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8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ghz_reion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11560" y="1412776"/>
            <a:ext cx="8115170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Toru Yamada,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K.Mawatari</a:t>
            </a:r>
            <a:r>
              <a:rPr lang="en-US" altLang="ja-JP" sz="2800" dirty="0" smtClean="0">
                <a:solidFill>
                  <a:srgbClr val="F79646">
                    <a:lumMod val="20000"/>
                    <a:lumOff val="80000"/>
                  </a:srgbClr>
                </a:solidFill>
              </a:rPr>
              <a:t>, </a:t>
            </a:r>
            <a:r>
              <a:rPr lang="en-US" altLang="ja-JP" sz="2800" dirty="0" err="1" smtClean="0">
                <a:solidFill>
                  <a:srgbClr val="F79646">
                    <a:lumMod val="20000"/>
                    <a:lumOff val="80000"/>
                  </a:srgbClr>
                </a:solidFill>
              </a:rPr>
              <a:t>M.Kubo</a:t>
            </a:r>
            <a:r>
              <a:rPr lang="en-US" altLang="ja-JP" sz="2800" dirty="0" smtClean="0">
                <a:solidFill>
                  <a:srgbClr val="F79646">
                    <a:lumMod val="20000"/>
                    <a:lumOff val="80000"/>
                  </a:srgbClr>
                </a:solidFill>
              </a:rPr>
              <a:t> </a:t>
            </a:r>
            <a:r>
              <a:rPr lang="en-US" altLang="ja-JP" sz="2800" dirty="0" smtClean="0">
                <a:solidFill>
                  <a:prstClr val="white"/>
                </a:solidFill>
              </a:rPr>
              <a:t>(Tohoku University)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Ikuru</a:t>
            </a:r>
            <a:r>
              <a:rPr lang="en-US" altLang="ja-JP" sz="2800" dirty="0" smtClean="0">
                <a:solidFill>
                  <a:prstClr val="white"/>
                </a:solidFill>
              </a:rPr>
              <a:t> Iwata,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S.Tsuneta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H.Nakaya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T.Kodama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Y.Komiyama</a:t>
            </a:r>
            <a:r>
              <a:rPr lang="en-US" altLang="ja-JP" sz="2800" dirty="0" smtClean="0">
                <a:solidFill>
                  <a:prstClr val="white"/>
                </a:solidFill>
              </a:rPr>
              <a:t> (NAOJ)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H.Matsuhara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T.Wada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Y.Oyabu</a:t>
            </a:r>
            <a:r>
              <a:rPr lang="en-US" altLang="ja-JP" sz="2800" dirty="0" smtClean="0">
                <a:solidFill>
                  <a:prstClr val="white"/>
                </a:solidFill>
              </a:rPr>
              <a:t>  (JAXA/ISAS)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H.Sugita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Y.Sato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>
                <a:solidFill>
                  <a:prstClr val="white"/>
                </a:solidFill>
              </a:rPr>
              <a:t>A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.Okamoto</a:t>
            </a:r>
            <a:r>
              <a:rPr lang="en-US" altLang="ja-JP" sz="2800" dirty="0" smtClean="0">
                <a:solidFill>
                  <a:prstClr val="white"/>
                </a:solidFill>
              </a:rPr>
              <a:t> (JAXA)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K.Ohta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K.Yabe</a:t>
            </a:r>
            <a:r>
              <a:rPr lang="en-US" altLang="ja-JP" sz="2800" dirty="0" smtClean="0">
                <a:solidFill>
                  <a:prstClr val="white"/>
                </a:solidFill>
              </a:rPr>
              <a:t> 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Tsutsui</a:t>
            </a:r>
            <a:r>
              <a:rPr lang="en-US" altLang="ja-JP" sz="2800" dirty="0" smtClean="0">
                <a:solidFill>
                  <a:prstClr val="white"/>
                </a:solidFill>
              </a:rPr>
              <a:t> (Kyoto University)</a:t>
            </a:r>
          </a:p>
          <a:p>
            <a:r>
              <a:rPr lang="en-US" altLang="ja-JP" sz="2800" dirty="0" err="1">
                <a:solidFill>
                  <a:prstClr val="white"/>
                </a:solidFill>
              </a:rPr>
              <a:t>T.Morokuma</a:t>
            </a:r>
            <a:r>
              <a:rPr lang="en-US" altLang="ja-JP" sz="2800" dirty="0">
                <a:solidFill>
                  <a:prstClr val="white"/>
                </a:solidFill>
              </a:rPr>
              <a:t>, </a:t>
            </a:r>
            <a:r>
              <a:rPr lang="en-US" altLang="ja-JP" sz="2800" dirty="0" err="1">
                <a:solidFill>
                  <a:prstClr val="white"/>
                </a:solidFill>
              </a:rPr>
              <a:t>Chihiro</a:t>
            </a:r>
            <a:r>
              <a:rPr lang="en-US" altLang="ja-JP" sz="2800" dirty="0">
                <a:solidFill>
                  <a:prstClr val="white"/>
                </a:solidFill>
              </a:rPr>
              <a:t> </a:t>
            </a:r>
            <a:r>
              <a:rPr lang="en-US" altLang="ja-JP" sz="2800" dirty="0" err="1">
                <a:solidFill>
                  <a:prstClr val="white"/>
                </a:solidFill>
              </a:rPr>
              <a:t>Tokoku</a:t>
            </a:r>
            <a:r>
              <a:rPr lang="en-US" altLang="ja-JP" sz="2800" dirty="0">
                <a:solidFill>
                  <a:prstClr val="white"/>
                </a:solidFill>
              </a:rPr>
              <a:t> </a:t>
            </a:r>
            <a:endParaRPr lang="en-US" altLang="ja-JP" sz="2800" dirty="0" smtClean="0">
              <a:solidFill>
                <a:prstClr val="white"/>
              </a:solidFill>
            </a:endParaRPr>
          </a:p>
          <a:p>
            <a:r>
              <a:rPr lang="en-US" altLang="ja-JP" sz="2800" dirty="0">
                <a:solidFill>
                  <a:prstClr val="white"/>
                </a:solidFill>
              </a:rPr>
              <a:t> </a:t>
            </a:r>
            <a:r>
              <a:rPr lang="en-US" altLang="ja-JP" sz="2800" dirty="0" smtClean="0">
                <a:solidFill>
                  <a:prstClr val="white"/>
                </a:solidFill>
              </a:rPr>
              <a:t>        </a:t>
            </a:r>
            <a:r>
              <a:rPr lang="en-US" altLang="ja-JP" sz="2800" dirty="0" err="1">
                <a:solidFill>
                  <a:prstClr val="white"/>
                </a:solidFill>
              </a:rPr>
              <a:t>M.Doi</a:t>
            </a:r>
            <a:r>
              <a:rPr lang="en-US" altLang="ja-JP" sz="2800" dirty="0" smtClean="0">
                <a:solidFill>
                  <a:prstClr val="white"/>
                </a:solidFill>
              </a:rPr>
              <a:t>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N.Yasuda</a:t>
            </a:r>
            <a:r>
              <a:rPr lang="en-US" altLang="ja-JP" sz="2800" dirty="0" smtClean="0">
                <a:solidFill>
                  <a:prstClr val="white"/>
                </a:solidFill>
              </a:rPr>
              <a:t> (University of Tokyo)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N.Kawai</a:t>
            </a:r>
            <a:r>
              <a:rPr lang="en-US" altLang="ja-JP" sz="2800" dirty="0" smtClean="0">
                <a:solidFill>
                  <a:prstClr val="white"/>
                </a:solidFill>
              </a:rPr>
              <a:t> (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TiTEC</a:t>
            </a:r>
            <a:r>
              <a:rPr lang="en-US" altLang="ja-JP" sz="2800" dirty="0" smtClean="0">
                <a:solidFill>
                  <a:prstClr val="white"/>
                </a:solidFill>
              </a:rPr>
              <a:t>),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Yonetoku</a:t>
            </a:r>
            <a:r>
              <a:rPr lang="en-US" altLang="ja-JP" sz="2800" dirty="0" smtClean="0">
                <a:solidFill>
                  <a:prstClr val="white"/>
                </a:solidFill>
              </a:rPr>
              <a:t> (Kanazawa U), 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A.Inoue</a:t>
            </a:r>
            <a:r>
              <a:rPr lang="en-US" altLang="ja-JP" sz="2800" dirty="0" smtClean="0">
                <a:solidFill>
                  <a:prstClr val="white"/>
                </a:solidFill>
              </a:rPr>
              <a:t> (Osaka Sangyo U.)</a:t>
            </a:r>
          </a:p>
          <a:p>
            <a:r>
              <a:rPr lang="en-US" altLang="ja-JP" sz="2800" dirty="0" err="1" smtClean="0">
                <a:solidFill>
                  <a:prstClr val="white"/>
                </a:solidFill>
              </a:rPr>
              <a:t>Y.Ikeda</a:t>
            </a:r>
            <a:r>
              <a:rPr lang="en-US" altLang="ja-JP" sz="2800" dirty="0" smtClean="0">
                <a:solidFill>
                  <a:prstClr val="white"/>
                </a:solidFill>
              </a:rPr>
              <a:t> (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Photocoding</a:t>
            </a:r>
            <a:r>
              <a:rPr lang="en-US" altLang="ja-JP" sz="2800" dirty="0" smtClean="0">
                <a:solidFill>
                  <a:prstClr val="white"/>
                </a:solidFill>
              </a:rPr>
              <a:t>),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S.Iwamura</a:t>
            </a:r>
            <a:r>
              <a:rPr lang="en-US" altLang="ja-JP" sz="2800" dirty="0" smtClean="0">
                <a:solidFill>
                  <a:prstClr val="white"/>
                </a:solidFill>
              </a:rPr>
              <a:t> (M.R.J)</a:t>
            </a:r>
          </a:p>
          <a:p>
            <a:endParaRPr lang="en-US" altLang="ja-JP" dirty="0" smtClean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714356"/>
            <a:ext cx="308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WISH WG Members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714488"/>
            <a:ext cx="8286808" cy="492922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u="sng" dirty="0" smtClean="0">
                <a:solidFill>
                  <a:srgbClr val="000066"/>
                </a:solidFill>
              </a:rPr>
              <a:t>WISH  Brief </a:t>
            </a:r>
            <a:r>
              <a:rPr lang="en-US" altLang="ja-JP" sz="4800" u="sng" dirty="0" smtClean="0">
                <a:solidFill>
                  <a:srgbClr val="000066"/>
                </a:solidFill>
              </a:rPr>
              <a:t>Summary</a:t>
            </a:r>
            <a:endParaRPr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3570" y="1797308"/>
            <a:ext cx="7717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 1.5m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diameter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telescope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</a:rPr>
              <a:t> Cooled </a:t>
            </a:r>
            <a:r>
              <a:rPr lang="en-US" altLang="ja-JP" sz="2400" dirty="0" smtClean="0">
                <a:solidFill>
                  <a:srgbClr val="000066"/>
                </a:solidFill>
              </a:rPr>
              <a:t>to </a:t>
            </a:r>
            <a:r>
              <a:rPr lang="en-US" altLang="ja-JP" sz="2400" dirty="0" smtClean="0">
                <a:solidFill>
                  <a:srgbClr val="FF00FF"/>
                </a:solidFill>
              </a:rPr>
              <a:t>90-100K </a:t>
            </a:r>
            <a:r>
              <a:rPr lang="en-US" altLang="ja-JP" sz="2400" dirty="0" smtClean="0">
                <a:solidFill>
                  <a:srgbClr val="000066"/>
                </a:solidFill>
              </a:rPr>
              <a:t>(telescope</a:t>
            </a:r>
            <a:r>
              <a:rPr lang="en-US" altLang="ja-JP" sz="2400" dirty="0" smtClean="0">
                <a:solidFill>
                  <a:srgbClr val="000066"/>
                </a:solidFill>
              </a:rPr>
              <a:t>)</a:t>
            </a:r>
            <a:endParaRPr lang="en-US" altLang="ja-JP" sz="2400" dirty="0" smtClean="0">
              <a:solidFill>
                <a:srgbClr val="000066"/>
              </a:solidFill>
              <a:ea typeface="+mj-ea"/>
            </a:endParaRP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FF0000"/>
                </a:solidFill>
              </a:rPr>
              <a:t> SE</a:t>
            </a:r>
            <a:r>
              <a:rPr lang="en-US" altLang="ja-JP" sz="2400" dirty="0" smtClean="0">
                <a:solidFill>
                  <a:srgbClr val="FF0000"/>
                </a:solidFill>
              </a:rPr>
              <a:t>-L2</a:t>
            </a:r>
            <a:r>
              <a:rPr lang="en-US" altLang="ja-JP" sz="2400" dirty="0" smtClean="0">
                <a:solidFill>
                  <a:srgbClr val="000066"/>
                </a:solidFill>
              </a:rPr>
              <a:t>, JAXA </a:t>
            </a:r>
            <a:r>
              <a:rPr lang="en-US" altLang="ja-JP" sz="2400" dirty="0" smtClean="0">
                <a:solidFill>
                  <a:srgbClr val="000066"/>
                </a:solidFill>
              </a:rPr>
              <a:t>HIIA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NIR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Deep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and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Wide-field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Imaging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Surveyor</a:t>
            </a:r>
          </a:p>
          <a:p>
            <a:pPr lvl="1"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FF00FF"/>
                </a:solidFill>
                <a:ea typeface="+mj-ea"/>
              </a:rPr>
              <a:t>1</a:t>
            </a:r>
            <a:r>
              <a:rPr lang="en-US" altLang="ja-JP" sz="2400" dirty="0" smtClean="0">
                <a:solidFill>
                  <a:srgbClr val="FF00FF"/>
                </a:solidFill>
                <a:ea typeface="+mj-ea"/>
              </a:rPr>
              <a:t>-5 </a:t>
            </a:r>
            <a:r>
              <a:rPr lang="en-US" altLang="ja-JP" sz="2400" dirty="0" err="1" smtClean="0">
                <a:solidFill>
                  <a:srgbClr val="FF00FF"/>
                </a:solidFill>
                <a:ea typeface="+mj-ea"/>
              </a:rPr>
              <a:t>μm</a:t>
            </a:r>
            <a:r>
              <a:rPr lang="en-US" altLang="ja-JP" sz="2400" dirty="0" smtClean="0">
                <a:solidFill>
                  <a:srgbClr val="FF00FF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wavelength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range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Very </a:t>
            </a:r>
            <a:r>
              <a:rPr lang="en-US" altLang="ja-JP" sz="2400" dirty="0" smtClean="0">
                <a:solidFill>
                  <a:srgbClr val="000066"/>
                </a:solidFill>
              </a:rPr>
              <a:t>Wide-Field Imager </a:t>
            </a:r>
            <a:r>
              <a:rPr lang="en-US" altLang="ja-JP" sz="2400" dirty="0" smtClean="0">
                <a:solidFill>
                  <a:srgbClr val="C00000"/>
                </a:solidFill>
              </a:rPr>
              <a:t>~900 arcmin</a:t>
            </a:r>
            <a:r>
              <a:rPr lang="en-US" altLang="ja-JP" sz="24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2400" dirty="0" smtClean="0">
                <a:solidFill>
                  <a:srgbClr val="C0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66"/>
                </a:solidFill>
              </a:rPr>
              <a:t>FoV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</a:rPr>
              <a:t> pixel </a:t>
            </a:r>
            <a:r>
              <a:rPr lang="en-US" altLang="ja-JP" sz="2400" dirty="0" smtClean="0">
                <a:solidFill>
                  <a:srgbClr val="000066"/>
                </a:solidFill>
              </a:rPr>
              <a:t>scale: </a:t>
            </a:r>
            <a:r>
              <a:rPr lang="en-US" altLang="ja-JP" sz="2400" dirty="0" smtClean="0">
                <a:solidFill>
                  <a:srgbClr val="0070C0"/>
                </a:solidFill>
              </a:rPr>
              <a:t>0.155”</a:t>
            </a:r>
            <a:r>
              <a:rPr lang="en-US" altLang="ja-JP" sz="2400" dirty="0" smtClean="0">
                <a:solidFill>
                  <a:srgbClr val="000066"/>
                </a:solidFill>
              </a:rPr>
              <a:t> / 18μm</a:t>
            </a:r>
            <a:r>
              <a:rPr lang="ja-JP" altLang="en-US" sz="2400" dirty="0" smtClean="0">
                <a:solidFill>
                  <a:srgbClr val="000066"/>
                </a:solidFill>
              </a:rPr>
              <a:t>　</a:t>
            </a:r>
            <a:r>
              <a:rPr lang="en-US" altLang="ja-JP" sz="2400" dirty="0" smtClean="0">
                <a:solidFill>
                  <a:srgbClr val="000066"/>
                </a:solidFill>
              </a:rPr>
              <a:t>(f/16</a:t>
            </a:r>
            <a:r>
              <a:rPr lang="en-US" altLang="ja-JP" sz="2400" dirty="0" smtClean="0">
                <a:solidFill>
                  <a:srgbClr val="000066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Exploring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the </a:t>
            </a:r>
            <a:r>
              <a:rPr lang="en-US" altLang="ja-JP" sz="2400" dirty="0" smtClean="0">
                <a:solidFill>
                  <a:srgbClr val="FF0000"/>
                </a:solidFill>
                <a:ea typeface="+mj-ea"/>
              </a:rPr>
              <a:t>1</a:t>
            </a:r>
            <a:r>
              <a:rPr lang="en-US" altLang="ja-JP" sz="2400" baseline="30000" dirty="0" smtClean="0">
                <a:solidFill>
                  <a:srgbClr val="FF0000"/>
                </a:solidFill>
                <a:ea typeface="+mj-ea"/>
              </a:rPr>
              <a:t>st</a:t>
            </a:r>
            <a:r>
              <a:rPr lang="en-US" altLang="ja-JP" sz="2400" dirty="0" smtClean="0">
                <a:solidFill>
                  <a:srgbClr val="FF0000"/>
                </a:solidFill>
                <a:ea typeface="+mj-ea"/>
              </a:rPr>
              <a:t> generation galaxies</a:t>
            </a:r>
            <a:r>
              <a:rPr lang="en-US" altLang="ja-JP" sz="2400" dirty="0" smtClean="0">
                <a:solidFill>
                  <a:srgbClr val="FF0000"/>
                </a:solidFill>
                <a:ea typeface="+mj-ea"/>
              </a:rPr>
              <a:t> </a:t>
            </a:r>
          </a:p>
          <a:p>
            <a:pPr lvl="1">
              <a:buFontTx/>
              <a:buChar char="-"/>
            </a:pPr>
            <a:r>
              <a:rPr lang="en-US" altLang="ja-JP" sz="2400" dirty="0" smtClean="0">
                <a:solidFill>
                  <a:srgbClr val="FF0000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FF00FF"/>
                </a:solidFill>
                <a:ea typeface="+mj-ea"/>
              </a:rPr>
              <a:t>Dedicated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,  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~100 deg</a:t>
            </a:r>
            <a:r>
              <a:rPr lang="en-US" altLang="ja-JP" sz="2400" baseline="30000" dirty="0" smtClean="0">
                <a:solidFill>
                  <a:srgbClr val="0000FF"/>
                </a:solidFill>
                <a:ea typeface="+mj-ea"/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, 28AB</a:t>
            </a:r>
            <a:r>
              <a:rPr lang="ja-JP" altLang="en-US" sz="2400" dirty="0" smtClean="0">
                <a:solidFill>
                  <a:srgbClr val="0000FF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(~25nJy) </a:t>
            </a: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 </a:t>
            </a:r>
            <a:endParaRPr lang="en-US" altLang="ja-JP" sz="2400" dirty="0" smtClean="0">
              <a:solidFill>
                <a:srgbClr val="0000FF"/>
              </a:solidFill>
              <a:ea typeface="+mj-ea"/>
            </a:endParaRP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FF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Concept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being developed under JAXA/ISAS</a:t>
            </a:r>
          </a:p>
          <a:p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      </a:t>
            </a:r>
            <a:r>
              <a:rPr lang="en-US" altLang="ja-JP" sz="2400" dirty="0" smtClean="0">
                <a:solidFill>
                  <a:srgbClr val="C00000"/>
                </a:solidFill>
                <a:ea typeface="+mj-ea"/>
              </a:rPr>
              <a:t>(the WG was selected in Sept 2008)</a:t>
            </a:r>
          </a:p>
          <a:p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      to be  launched in late 2010’s</a:t>
            </a:r>
            <a:r>
              <a:rPr lang="ja-JP" altLang="en-US" sz="2400" dirty="0" smtClean="0">
                <a:solidFill>
                  <a:srgbClr val="000066"/>
                </a:solidFill>
                <a:ea typeface="+mj-ea"/>
              </a:rPr>
              <a:t>  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(NET2018</a:t>
            </a:r>
            <a:r>
              <a:rPr lang="en-US" altLang="ja-JP" sz="2400" dirty="0" smtClean="0">
                <a:solidFill>
                  <a:srgbClr val="000066"/>
                </a:solidFill>
                <a:ea typeface="+mj-ea"/>
              </a:rPr>
              <a:t>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84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57158" y="357166"/>
            <a:ext cx="771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black"/>
                </a:solidFill>
              </a:rPr>
              <a:t>WISH Development: Optical Layout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6" name="Picture 2" descr="D:\仙台研究\WISH\宇宙科学シンポ\2009\optics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0833"/>
            <a:ext cx="5429288" cy="3077167"/>
          </a:xfrm>
          <a:prstGeom prst="rect">
            <a:avLst/>
          </a:prstGeom>
          <a:noFill/>
        </p:spPr>
      </p:pic>
      <p:pic>
        <p:nvPicPr>
          <p:cNvPr id="2050" name="Picture 2" descr="C:\仙台研究\WISH\SPIE\manuscript\figop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4214842" cy="247105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786050" y="178592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4F81BD">
                    <a:lumMod val="50000"/>
                  </a:srgbClr>
                </a:solidFill>
              </a:rPr>
              <a:t>M1</a:t>
            </a:r>
            <a:endParaRPr lang="ja-JP" altLang="en-US" sz="2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282" y="214311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4F81BD">
                    <a:lumMod val="50000"/>
                  </a:srgbClr>
                </a:solidFill>
              </a:rPr>
              <a:t>M2</a:t>
            </a:r>
            <a:endParaRPr lang="ja-JP" altLang="en-US" sz="2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8926" y="350043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4F81BD">
                    <a:lumMod val="50000"/>
                  </a:srgbClr>
                </a:solidFill>
              </a:rPr>
              <a:t>M3</a:t>
            </a:r>
            <a:endParaRPr lang="ja-JP" altLang="en-US" sz="2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9322" y="2214554"/>
            <a:ext cx="231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M1: Ellipsoidal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M2: H</a:t>
            </a:r>
            <a:r>
              <a:rPr lang="en-US" sz="2400" dirty="0" smtClean="0">
                <a:solidFill>
                  <a:prstClr val="black"/>
                </a:solidFill>
              </a:rPr>
              <a:t>yperboloid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M3: Ellipsoidal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4143372" y="1643050"/>
            <a:ext cx="71438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929190" y="1371600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Focal Plane</a:t>
            </a:r>
            <a:endParaRPr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0562" y="2500306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Cold stop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4000496" y="2643182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0" y="4286256"/>
            <a:ext cx="2899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- Very flat focal plane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solidFill>
                  <a:srgbClr val="0000FF"/>
                </a:solidFill>
              </a:rPr>
              <a:t> Diffraction-limited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images to φ ~50’ 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   at 1-5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μm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749" y="5955589"/>
            <a:ext cx="212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Yuji Ikeda et al.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photocoding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仙台研究\プレゼン２\大田FPCS\focal plan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032448" cy="37773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C:\仙台研究\WISH\WISHミッション提案書\Fig_WMP5\optics3.bmp"/>
          <p:cNvPicPr/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605" y="1038437"/>
            <a:ext cx="4196849" cy="132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084" y="2800335"/>
            <a:ext cx="4093890" cy="129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55976" y="669105"/>
            <a:ext cx="329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R=0.2, 0.325, </a:t>
            </a:r>
            <a:r>
              <a:rPr lang="en-US" altLang="ja-JP" dirty="0" smtClean="0">
                <a:solidFill>
                  <a:prstClr val="black"/>
                </a:solidFill>
              </a:rPr>
              <a:t>0.4 </a:t>
            </a:r>
            <a:r>
              <a:rPr lang="en-US" altLang="ja-JP" dirty="0" err="1" smtClean="0">
                <a:solidFill>
                  <a:prstClr val="black"/>
                </a:solidFill>
              </a:rPr>
              <a:t>deg</a:t>
            </a:r>
            <a:r>
              <a:rPr lang="en-US" altLang="ja-JP" dirty="0" smtClean="0">
                <a:solidFill>
                  <a:prstClr val="black"/>
                </a:solidFill>
              </a:rPr>
              <a:t>  @  1.25um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356" y="2406589"/>
            <a:ext cx="18224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51604" y="198884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@ 2.2um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79977" y="184284"/>
            <a:ext cx="2031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Focal Plane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827584" y="285293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3528" y="4353014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4 x 2kx2k  FPA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8197" name="Picture 5" descr="C:\仙台研究\プレゼン２\大田FPCS\dither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77072"/>
            <a:ext cx="2654336" cy="260817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797152"/>
            <a:ext cx="3217545" cy="1928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594552" y="1756360"/>
            <a:ext cx="98296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2060"/>
                </a:solidFill>
              </a:rPr>
              <a:t>R(in)=0.2deg</a:t>
            </a:r>
            <a:endParaRPr lang="ja-JP" altLang="en-US" sz="1200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3745" y="1003858"/>
            <a:ext cx="116249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2060"/>
                </a:solidFill>
              </a:rPr>
              <a:t>R(out)=0.45deg</a:t>
            </a:r>
            <a:endParaRPr lang="ja-JP" altLang="en-US" sz="12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101823"/>
            <a:ext cx="529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Diffraction Limited Image at 1-5μm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3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black"/>
                </a:solidFill>
              </a:rPr>
              <a:t>WISH: Survey Strategy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fig_fil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276872"/>
            <a:ext cx="5954289" cy="44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259632" y="1609750"/>
            <a:ext cx="7463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set of </a:t>
            </a:r>
            <a:r>
              <a:rPr lang="en-US" altLang="ja-JP" sz="3200" b="1" dirty="0" smtClean="0">
                <a:solidFill>
                  <a:schemeClr val="tx2"/>
                </a:solidFill>
              </a:rPr>
              <a:t>6 broad-band filters </a:t>
            </a:r>
            <a:r>
              <a:rPr lang="en-US" altLang="ja-JP" sz="3200" dirty="0" smtClean="0">
                <a:solidFill>
                  <a:prstClr val="black"/>
                </a:solidFill>
              </a:rPr>
              <a:t>+ 5 custom filters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072886" y="354114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black"/>
                </a:solidFill>
              </a:rPr>
              <a:t>WISH: Survey Strategy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026718"/>
              </p:ext>
            </p:extLst>
          </p:nvPr>
        </p:nvGraphicFramePr>
        <p:xfrm>
          <a:off x="321439" y="2420888"/>
          <a:ext cx="8501122" cy="30226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86016"/>
                <a:gridCol w="1428760"/>
                <a:gridCol w="1826256"/>
                <a:gridCol w="2960090"/>
              </a:tblGrid>
              <a:tr h="661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3200" kern="100" dirty="0" smtClean="0"/>
                        <a:t> </a:t>
                      </a:r>
                      <a:endParaRPr lang="ja-JP" sz="32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Depth (3</a:t>
                      </a:r>
                      <a:r>
                        <a:rPr lang="ja-JP" sz="1800" kern="100" dirty="0"/>
                        <a:t>σ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(AB </a:t>
                      </a:r>
                      <a:r>
                        <a:rPr lang="en-US" sz="1800" kern="100" dirty="0" err="1"/>
                        <a:t>mag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Area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Example of the Filters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 plan, to be determined)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</a:rPr>
                        <a:t>Ultra Deep </a:t>
                      </a:r>
                      <a:r>
                        <a:rPr lang="en-US" sz="2000" b="1" kern="100" dirty="0" smtClean="0">
                          <a:solidFill>
                            <a:srgbClr val="0000FF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0000FF"/>
                          </a:solidFill>
                        </a:rPr>
                        <a:t>(UDS)</a:t>
                      </a:r>
                      <a:endParaRPr lang="ja-JP" sz="3200" b="1" kern="100" dirty="0">
                        <a:solidFill>
                          <a:srgbClr val="0000FF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100 deg</a:t>
                      </a:r>
                      <a:r>
                        <a:rPr lang="en-US" sz="2400" kern="100" baseline="30000"/>
                        <a:t>2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/>
                        <a:t>1.0, 1.4,1.8</a:t>
                      </a:r>
                      <a:r>
                        <a:rPr lang="en-US" sz="2400" kern="100" dirty="0"/>
                        <a:t>, 2.3, </a:t>
                      </a:r>
                      <a:r>
                        <a:rPr lang="en-US" sz="2400" kern="100" dirty="0" smtClean="0"/>
                        <a:t>3.0 </a:t>
                      </a:r>
                      <a:r>
                        <a:rPr lang="en-US" altLang="ja-JP" sz="2400" kern="100" dirty="0" err="1" smtClean="0"/>
                        <a:t>μm</a:t>
                      </a:r>
                      <a:r>
                        <a:rPr lang="en-US" sz="2400" kern="100" dirty="0" smtClean="0"/>
                        <a:t>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00B05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       +</a:t>
                      </a:r>
                      <a:r>
                        <a:rPr lang="en-US" altLang="ja-JP" sz="2000" b="1" kern="100" baseline="0" dirty="0" smtClean="0">
                          <a:solidFill>
                            <a:srgbClr val="00B05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lang="en-US" altLang="ja-JP" sz="2000" b="0" kern="100" baseline="0" dirty="0" smtClean="0">
                          <a:solidFill>
                            <a:srgbClr val="00B050"/>
                          </a:solidFill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Filter 5</a:t>
                      </a:r>
                      <a:endParaRPr lang="ja-JP" sz="2000" b="0" kern="100" dirty="0">
                        <a:solidFill>
                          <a:srgbClr val="00B050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/>
                        <a:t>4.0</a:t>
                      </a:r>
                      <a:r>
                        <a:rPr lang="el-GR" sz="2400" kern="100" dirty="0" smtClean="0"/>
                        <a:t>μ</a:t>
                      </a:r>
                      <a:r>
                        <a:rPr lang="en-US" sz="2400" kern="100" dirty="0" smtClean="0"/>
                        <a:t>m </a:t>
                      </a: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accent5"/>
                          </a:solidFill>
                        </a:rPr>
                        <a:t>Ultra Wide </a:t>
                      </a:r>
                      <a:r>
                        <a:rPr lang="en-US" sz="2000" b="1" kern="100" dirty="0" smtClean="0">
                          <a:solidFill>
                            <a:schemeClr val="accent5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chemeClr val="accent5"/>
                          </a:solidFill>
                        </a:rPr>
                        <a:t>(UWS)</a:t>
                      </a:r>
                      <a:endParaRPr lang="ja-JP" sz="3200" b="1" kern="100" dirty="0">
                        <a:solidFill>
                          <a:schemeClr val="accent5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24-25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1000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1.4, 1.8, 2.3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Extreme Survey</a:t>
                      </a:r>
                      <a:endParaRPr lang="ja-JP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29-30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0.25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1.0, 1.4, 1.8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072886" y="1586586"/>
            <a:ext cx="462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A Base-Line Survey Plan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517232"/>
            <a:ext cx="47700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UDS  </a:t>
            </a:r>
            <a:r>
              <a:rPr kumimoji="1" lang="en-US" altLang="ja-JP" sz="2400" dirty="0" smtClean="0"/>
              <a:t>1500 days </a:t>
            </a:r>
            <a:r>
              <a:rPr kumimoji="1" lang="en-US" altLang="ja-JP" sz="2400" dirty="0" smtClean="0"/>
              <a:t>(with 50% overhead)</a:t>
            </a:r>
          </a:p>
          <a:p>
            <a:r>
              <a:rPr kumimoji="1" lang="en-US" altLang="ja-JP" sz="2400" dirty="0" smtClean="0"/>
              <a:t>UWS    50-60 days  Filter5 150 days</a:t>
            </a:r>
          </a:p>
          <a:p>
            <a:r>
              <a:rPr lang="en-US" altLang="ja-JP" sz="2400" dirty="0" err="1" smtClean="0"/>
              <a:t>ExS</a:t>
            </a:r>
            <a:r>
              <a:rPr lang="en-US" altLang="ja-JP" sz="2400" dirty="0" smtClean="0"/>
              <a:t>       20 days/</a:t>
            </a:r>
            <a:r>
              <a:rPr lang="en-US" altLang="ja-JP" sz="2400" dirty="0" err="1" smtClean="0"/>
              <a:t>FoV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0929" y="5607952"/>
            <a:ext cx="252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Nominal</a:t>
            </a:r>
            <a:r>
              <a:rPr kumimoji="1" lang="en-US" altLang="ja-JP" sz="2800" dirty="0" smtClean="0"/>
              <a:t> 5 Years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7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0034" y="1571612"/>
            <a:ext cx="8286808" cy="49292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9BBB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428603"/>
            <a:ext cx="529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u="sng" dirty="0" smtClean="0">
                <a:solidFill>
                  <a:srgbClr val="000066"/>
                </a:solidFill>
              </a:rPr>
              <a:t>WISH Science Goals</a:t>
            </a:r>
            <a:endParaRPr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436" y="1785926"/>
            <a:ext cx="77203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1F497D">
                    <a:lumMod val="25000"/>
                  </a:srgbClr>
                </a:solidFill>
              </a:rPr>
              <a:t>●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Exploring the Ultimate Frontier of Galaxies </a:t>
            </a:r>
          </a:p>
          <a:p>
            <a:r>
              <a:rPr lang="ja-JP" altLang="en-US" sz="2800" dirty="0" smtClean="0">
                <a:solidFill>
                  <a:srgbClr val="1F497D">
                    <a:lumMod val="25000"/>
                  </a:srgbClr>
                </a:solidFill>
              </a:rPr>
              <a:t>　      </a:t>
            </a:r>
            <a:r>
              <a:rPr lang="en-US" altLang="ja-JP" sz="2800" b="1" dirty="0" smtClean="0">
                <a:solidFill>
                  <a:srgbClr val="9BBB59">
                    <a:lumMod val="75000"/>
                  </a:srgbClr>
                </a:solidFill>
              </a:rPr>
              <a:t>Detection of 1</a:t>
            </a:r>
            <a:r>
              <a:rPr lang="en-US" altLang="ja-JP" sz="2800" b="1" baseline="30000" dirty="0" smtClean="0">
                <a:solidFill>
                  <a:srgbClr val="9BBB59">
                    <a:lumMod val="75000"/>
                  </a:srgbClr>
                </a:solidFill>
              </a:rPr>
              <a:t>st</a:t>
            </a:r>
            <a:r>
              <a:rPr lang="en-US" altLang="ja-JP" sz="2800" b="1" dirty="0" smtClean="0">
                <a:solidFill>
                  <a:srgbClr val="9BBB59">
                    <a:lumMod val="75000"/>
                  </a:srgbClr>
                </a:solidFill>
              </a:rPr>
              <a:t>-generation galaxies </a:t>
            </a:r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and </a:t>
            </a:r>
          </a:p>
          <a:p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            studying </a:t>
            </a:r>
            <a:r>
              <a:rPr lang="en-US" altLang="ja-JP" sz="2800" b="1" dirty="0" smtClean="0">
                <a:solidFill>
                  <a:srgbClr val="9BBB59">
                    <a:lumMod val="50000"/>
                  </a:srgbClr>
                </a:solidFill>
              </a:rPr>
              <a:t>cosmic </a:t>
            </a:r>
            <a:r>
              <a:rPr lang="en-US" altLang="ja-JP" sz="2800" b="1" dirty="0" err="1" smtClean="0">
                <a:solidFill>
                  <a:srgbClr val="9BBB59">
                    <a:lumMod val="50000"/>
                  </a:srgbClr>
                </a:solidFill>
              </a:rPr>
              <a:t>reionization</a:t>
            </a:r>
            <a:r>
              <a:rPr lang="en-US" altLang="ja-JP" sz="2800" b="1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over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z=7-15</a:t>
            </a:r>
          </a:p>
          <a:p>
            <a:endParaRPr lang="en-US" altLang="ja-JP" sz="2800" dirty="0" smtClean="0">
              <a:solidFill>
                <a:srgbClr val="1F497D">
                  <a:lumMod val="25000"/>
                </a:srgbClr>
              </a:solidFill>
            </a:endParaRPr>
          </a:p>
          <a:p>
            <a:r>
              <a:rPr lang="ja-JP" altLang="en-US" sz="2800" dirty="0" smtClean="0">
                <a:solidFill>
                  <a:srgbClr val="1F497D">
                    <a:lumMod val="25000"/>
                  </a:srgbClr>
                </a:solidFill>
              </a:rPr>
              <a:t>●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NIR search and light curves for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00B050"/>
                </a:solidFill>
              </a:rPr>
              <a:t>SNe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00B050"/>
                </a:solidFill>
              </a:rPr>
              <a:t>Ia</a:t>
            </a:r>
            <a:endParaRPr lang="en-US" altLang="ja-JP" sz="2800" b="1" dirty="0" smtClean="0">
              <a:solidFill>
                <a:srgbClr val="00B050"/>
              </a:solidFill>
            </a:endParaRPr>
          </a:p>
          <a:p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            History of cosmic expansion and Dark Energy</a:t>
            </a:r>
          </a:p>
          <a:p>
            <a:endParaRPr lang="en-US" altLang="ja-JP" sz="2800" dirty="0" smtClean="0">
              <a:solidFill>
                <a:srgbClr val="1F497D">
                  <a:lumMod val="25000"/>
                </a:srgbClr>
              </a:solidFill>
            </a:endParaRPr>
          </a:p>
          <a:p>
            <a:r>
              <a:rPr lang="ja-JP" altLang="en-US" sz="2800" dirty="0" smtClean="0">
                <a:solidFill>
                  <a:srgbClr val="1F497D">
                    <a:lumMod val="25000"/>
                  </a:srgbClr>
                </a:solidFill>
              </a:rPr>
              <a:t>●  </a:t>
            </a:r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Transients: high-z GRB, luminous </a:t>
            </a:r>
            <a:r>
              <a:rPr lang="en-US" altLang="ja-JP" sz="2800" dirty="0" err="1" smtClean="0">
                <a:solidFill>
                  <a:srgbClr val="1F497D">
                    <a:lumMod val="25000"/>
                  </a:srgbClr>
                </a:solidFill>
              </a:rPr>
              <a:t>SNe</a:t>
            </a:r>
            <a:endParaRPr lang="en-US" altLang="ja-JP" sz="2800" dirty="0" smtClean="0">
              <a:solidFill>
                <a:srgbClr val="1F497D">
                  <a:lumMod val="25000"/>
                </a:srgbClr>
              </a:solidFill>
            </a:endParaRPr>
          </a:p>
          <a:p>
            <a:endParaRPr lang="en-US" altLang="ja-JP" sz="2800" dirty="0" smtClean="0">
              <a:solidFill>
                <a:srgbClr val="1F497D">
                  <a:lumMod val="25000"/>
                </a:srgbClr>
              </a:solidFill>
            </a:endParaRPr>
          </a:p>
          <a:p>
            <a:r>
              <a:rPr lang="ja-JP" altLang="en-US" sz="2800" dirty="0" smtClean="0">
                <a:solidFill>
                  <a:srgbClr val="1F497D">
                    <a:lumMod val="25000"/>
                  </a:srgbClr>
                </a:solidFill>
              </a:rPr>
              <a:t>●  </a:t>
            </a:r>
            <a:r>
              <a:rPr lang="en-US" altLang="ja-JP" sz="2800" dirty="0" smtClean="0">
                <a:solidFill>
                  <a:srgbClr val="1F497D">
                    <a:lumMod val="25000"/>
                  </a:srgbClr>
                </a:solidFill>
              </a:rPr>
              <a:t>Huge statistics and New discovery</a:t>
            </a:r>
            <a:endParaRPr lang="ja-JP" altLang="en-US" sz="2800" dirty="0">
              <a:solidFill>
                <a:srgbClr val="1F497D">
                  <a:lumMod val="25000"/>
                </a:srgbClr>
              </a:solidFill>
            </a:endParaRPr>
          </a:p>
        </p:txBody>
      </p:sp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2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WISH\SPIE\manuscript\fig_limit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09600"/>
            <a:ext cx="6013249" cy="425622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u="sng" dirty="0" smtClean="0">
                <a:solidFill>
                  <a:prstClr val="black"/>
                </a:solidFill>
              </a:rPr>
              <a:t>In the observers’ frame… </a:t>
            </a:r>
            <a:endParaRPr lang="ja-JP" altLang="en-US" sz="3600" u="sng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86578" y="609600"/>
            <a:ext cx="1998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Limit of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AB&gt;27-28 is 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needed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グループ化 15"/>
          <p:cNvGrpSpPr/>
          <p:nvPr/>
        </p:nvGrpSpPr>
        <p:grpSpPr>
          <a:xfrm>
            <a:off x="6715140" y="2181236"/>
            <a:ext cx="2143140" cy="2643206"/>
            <a:chOff x="6715140" y="3929066"/>
            <a:chExt cx="2143140" cy="2643206"/>
          </a:xfrm>
          <a:solidFill>
            <a:schemeClr val="bg1"/>
          </a:solidFill>
        </p:grpSpPr>
        <p:sp>
          <p:nvSpPr>
            <p:cNvPr id="12" name="角丸四角形 11"/>
            <p:cNvSpPr/>
            <p:nvPr/>
          </p:nvSpPr>
          <p:spPr>
            <a:xfrm>
              <a:off x="6715140" y="3929066"/>
              <a:ext cx="2143140" cy="26432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7143768" y="4286256"/>
              <a:ext cx="1000132" cy="1588"/>
            </a:xfrm>
            <a:prstGeom prst="line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742811" y="4429132"/>
              <a:ext cx="210140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Empirical</a:t>
              </a:r>
            </a:p>
            <a:p>
              <a:r>
                <a:rPr lang="en-US" altLang="ja-JP" dirty="0" smtClean="0">
                  <a:solidFill>
                    <a:prstClr val="black"/>
                  </a:solidFill>
                </a:rPr>
                <a:t>luminosity evolution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215206" y="5286388"/>
              <a:ext cx="1000132" cy="158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6838664" y="5497313"/>
              <a:ext cx="180530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Semi-analytic</a:t>
              </a:r>
            </a:p>
            <a:p>
              <a:r>
                <a:rPr lang="en-US" altLang="ja-JP" dirty="0" smtClean="0">
                  <a:solidFill>
                    <a:prstClr val="black"/>
                  </a:solidFill>
                </a:rPr>
                <a:t>Model prediction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85720" y="4648200"/>
            <a:ext cx="62524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r>
              <a:rPr lang="en-US" altLang="ja-JP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JWST </a:t>
            </a:r>
            <a:r>
              <a:rPr lang="en-US" altLang="ja-JP" sz="2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NIRCam</a:t>
            </a:r>
            <a:r>
              <a:rPr lang="en-US" altLang="ja-JP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2.2’x2.2’ x 2ch (per filter)</a:t>
            </a:r>
          </a:p>
          <a:p>
            <a:r>
              <a:rPr lang="en-US" altLang="ja-JP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2.8x10</a:t>
            </a:r>
            <a:r>
              <a:rPr lang="en-US" altLang="ja-JP" sz="26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altLang="ja-JP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</a:t>
            </a:r>
            <a:r>
              <a:rPr lang="en-US" altLang="ja-JP" sz="26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85852" y="1252542"/>
            <a:ext cx="1258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00B050"/>
                </a:solidFill>
              </a:rPr>
              <a:t>z=12</a:t>
            </a:r>
            <a:endParaRPr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00600" y="5257800"/>
            <a:ext cx="3640840" cy="1200328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dirty="0" smtClean="0">
                <a:solidFill>
                  <a:srgbClr val="0000FF"/>
                </a:solidFill>
              </a:rPr>
              <a:t>10</a:t>
            </a:r>
            <a:r>
              <a:rPr lang="en-US" sz="2400" baseline="30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galaxies at </a:t>
            </a:r>
            <a:r>
              <a:rPr lang="en-US" sz="2400" dirty="0" smtClean="0">
                <a:solidFill>
                  <a:srgbClr val="0000FF"/>
                </a:solidFill>
              </a:rPr>
              <a:t>z=8-9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~10</a:t>
            </a:r>
            <a:r>
              <a:rPr lang="en-US" sz="2400" baseline="30000" dirty="0" smtClean="0">
                <a:solidFill>
                  <a:srgbClr val="0000FF"/>
                </a:solidFill>
              </a:rPr>
              <a:t>3-4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galaxies at </a:t>
            </a:r>
            <a:r>
              <a:rPr lang="en-US" sz="2400" dirty="0" smtClean="0">
                <a:solidFill>
                  <a:srgbClr val="0000FF"/>
                </a:solidFill>
              </a:rPr>
              <a:t>z=11-12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dirty="0" smtClean="0">
                <a:solidFill>
                  <a:srgbClr val="0000FF"/>
                </a:solidFill>
              </a:rPr>
              <a:t>50-100 </a:t>
            </a:r>
            <a:r>
              <a:rPr lang="en-US" sz="2400" dirty="0" smtClean="0">
                <a:solidFill>
                  <a:prstClr val="black"/>
                </a:solidFill>
              </a:rPr>
              <a:t>galaxies at </a:t>
            </a:r>
            <a:r>
              <a:rPr lang="en-US" sz="2400" dirty="0" smtClean="0">
                <a:solidFill>
                  <a:srgbClr val="0000FF"/>
                </a:solidFill>
              </a:rPr>
              <a:t>z=14-17</a:t>
            </a:r>
            <a:endParaRPr lang="en-US" altLang="ja-JP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メトロ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910</Words>
  <Application>Microsoft Macintosh PowerPoint</Application>
  <PresentationFormat>画面に合わせる (4:3)</PresentationFormat>
  <Paragraphs>166</Paragraphs>
  <Slides>12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5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Office テーマ</vt:lpstr>
      <vt:lpstr>1_Office テーマ</vt:lpstr>
      <vt:lpstr>メトロ</vt:lpstr>
      <vt:lpstr>7_Office テーマ</vt:lpstr>
      <vt:lpstr>2_Office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Toru</dc:creator>
  <cp:lastModifiedBy>諸隈 智貴</cp:lastModifiedBy>
  <cp:revision>69</cp:revision>
  <dcterms:created xsi:type="dcterms:W3CDTF">2012-07-20T23:26:56Z</dcterms:created>
  <dcterms:modified xsi:type="dcterms:W3CDTF">2012-07-21T15:20:30Z</dcterms:modified>
</cp:coreProperties>
</file>