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03" r:id="rId3"/>
    <p:sldId id="310" r:id="rId4"/>
    <p:sldId id="315" r:id="rId5"/>
    <p:sldId id="260" r:id="rId6"/>
    <p:sldId id="305" r:id="rId7"/>
    <p:sldId id="263" r:id="rId8"/>
    <p:sldId id="308" r:id="rId9"/>
    <p:sldId id="268" r:id="rId10"/>
    <p:sldId id="302" r:id="rId11"/>
    <p:sldId id="309" r:id="rId12"/>
    <p:sldId id="293" r:id="rId13"/>
    <p:sldId id="276" r:id="rId14"/>
    <p:sldId id="311" r:id="rId15"/>
    <p:sldId id="312" r:id="rId16"/>
    <p:sldId id="313" r:id="rId17"/>
    <p:sldId id="314" r:id="rId18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7101"/>
    <a:srgbClr val="0000FF"/>
    <a:srgbClr val="F7FDC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9097" autoAdjust="0"/>
    <p:restoredTop sz="96362" autoAdjust="0"/>
  </p:normalViewPr>
  <p:slideViewPr>
    <p:cSldViewPr>
      <p:cViewPr varScale="1">
        <p:scale>
          <a:sx n="74" d="100"/>
          <a:sy n="7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52A3608-A339-43F5-8C66-00B16DBCC433}" type="datetimeFigureOut">
              <a:rPr lang="ja-JP" altLang="en-US"/>
              <a:pPr>
                <a:defRPr/>
              </a:pPr>
              <a:t>2009/4/7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30E7CDE-A41D-4863-95CC-9F4F16E477C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3789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CFE40F-B957-47DE-8765-B7F341A08CE1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ja-JP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04B0E-F731-442A-88C8-D60324DECADC}" type="datetimeFigureOut">
              <a:rPr lang="ja-JP" altLang="en-US"/>
              <a:pPr>
                <a:defRPr/>
              </a:pPr>
              <a:t>2009/4/7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2127C-3039-46F3-922C-E61ED53255A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66434-B81F-4E08-A3F0-B61C482CD270}" type="datetimeFigureOut">
              <a:rPr lang="ja-JP" altLang="en-US"/>
              <a:pPr>
                <a:defRPr/>
              </a:pPr>
              <a:t>2009/4/7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A30AD-E61A-43BE-B4EF-EB0CF9EB304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41512-713D-46A5-921F-AD91B5B77ED3}" type="datetimeFigureOut">
              <a:rPr lang="ja-JP" altLang="en-US"/>
              <a:pPr>
                <a:defRPr/>
              </a:pPr>
              <a:t>2009/4/7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7D20C-89D2-4257-A4CC-365F2DACC20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05468-8FBB-4FF5-AA5E-C2BC0373D407}" type="datetimeFigureOut">
              <a:rPr lang="ja-JP" altLang="en-US"/>
              <a:pPr>
                <a:defRPr/>
              </a:pPr>
              <a:t>2009/4/7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ABFE0-1CEF-4A3D-98D5-FFD505B5AC0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D709B-78A1-4EAE-824C-53980C16E767}" type="datetimeFigureOut">
              <a:rPr lang="ja-JP" altLang="en-US"/>
              <a:pPr>
                <a:defRPr/>
              </a:pPr>
              <a:t>2009/4/7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299CF-82CB-4A74-97C8-BEB171C8D73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0628D-28EC-4BF8-B258-962A5D3731B1}" type="datetimeFigureOut">
              <a:rPr lang="ja-JP" altLang="en-US"/>
              <a:pPr>
                <a:defRPr/>
              </a:pPr>
              <a:t>2009/4/7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75610-2029-422F-859A-FA277F637A8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32673-17CF-435C-BB73-C028BDA6C89A}" type="datetimeFigureOut">
              <a:rPr lang="ja-JP" altLang="en-US"/>
              <a:pPr>
                <a:defRPr/>
              </a:pPr>
              <a:t>2009/4/7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7E4F3-2E5A-4AE2-B1C0-E04FF3B16D6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432F7-14F4-4F4E-8732-B5C36F4EF4C0}" type="datetimeFigureOut">
              <a:rPr lang="ja-JP" altLang="en-US"/>
              <a:pPr>
                <a:defRPr/>
              </a:pPr>
              <a:t>2009/4/7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92E11-6AEC-4ADA-85F3-36D40224F8A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F067A-B7E8-4441-9FA8-5972A4CE8080}" type="datetimeFigureOut">
              <a:rPr lang="ja-JP" altLang="en-US"/>
              <a:pPr>
                <a:defRPr/>
              </a:pPr>
              <a:t>2009/4/7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FA259-C4CF-484D-8606-307B6DC5327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31D0E-75A7-4254-8467-D70F10DD60C3}" type="datetimeFigureOut">
              <a:rPr lang="ja-JP" altLang="en-US"/>
              <a:pPr>
                <a:defRPr/>
              </a:pPr>
              <a:t>2009/4/7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F6290-0421-4768-B32C-158B8288866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6914A-4321-41AA-85D0-6A34DF5D5C3D}" type="datetimeFigureOut">
              <a:rPr lang="ja-JP" altLang="en-US"/>
              <a:pPr>
                <a:defRPr/>
              </a:pPr>
              <a:t>2009/4/7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FB57E-4AEA-4AF1-B0FF-CC4AA3EB510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7101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4028375-737A-4A64-B70F-FD5E437B79AB}" type="datetimeFigureOut">
              <a:rPr lang="ja-JP" altLang="en-US"/>
              <a:pPr>
                <a:defRPr/>
              </a:pPr>
              <a:t>2009/4/7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408123B-7075-4BE3-947A-6B404E8FBB4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ao.nao.ac.jp/~iwata/wish/index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テキスト ボックス 3"/>
          <p:cNvSpPr txBox="1">
            <a:spLocks noChangeArrowheads="1"/>
          </p:cNvSpPr>
          <p:nvPr/>
        </p:nvSpPr>
        <p:spPr bwMode="auto">
          <a:xfrm>
            <a:off x="2786050" y="2285992"/>
            <a:ext cx="4014788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8000" dirty="0">
                <a:solidFill>
                  <a:schemeClr val="bg1"/>
                </a:solidFill>
                <a:latin typeface="HGP-AGothic2-Latin1K" pitchFamily="50" charset="-128"/>
                <a:ea typeface="HGP-AGothic2-Latin1K" pitchFamily="50" charset="-128"/>
              </a:rPr>
              <a:t>WISH</a:t>
            </a:r>
          </a:p>
          <a:p>
            <a:r>
              <a:rPr lang="en-US" altLang="ja-JP" sz="3600" dirty="0">
                <a:solidFill>
                  <a:schemeClr val="bg1"/>
                </a:solidFill>
                <a:latin typeface="Calibri" pitchFamily="34" charset="0"/>
              </a:rPr>
              <a:t>upon a first galaxy….</a:t>
            </a:r>
            <a:endParaRPr lang="ja-JP" altLang="en-US" sz="3600" dirty="0">
              <a:solidFill>
                <a:schemeClr val="bg1"/>
              </a:solidFill>
              <a:latin typeface="Calibri" pitchFamily="34" charset="0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7786710" y="285728"/>
            <a:ext cx="1084515" cy="428628"/>
            <a:chOff x="2993866" y="1057232"/>
            <a:chExt cx="1084515" cy="428628"/>
          </a:xfrm>
        </p:grpSpPr>
        <p:sp>
          <p:nvSpPr>
            <p:cNvPr id="3" name="星 5 2"/>
            <p:cNvSpPr/>
            <p:nvPr/>
          </p:nvSpPr>
          <p:spPr>
            <a:xfrm rot="20485002">
              <a:off x="2993866" y="1057232"/>
              <a:ext cx="428628" cy="428628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月 3"/>
            <p:cNvSpPr/>
            <p:nvPr/>
          </p:nvSpPr>
          <p:spPr>
            <a:xfrm rot="20531616">
              <a:off x="3435439" y="1094992"/>
              <a:ext cx="642942" cy="142876"/>
            </a:xfrm>
            <a:prstGeom prst="moon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382 -0.04535 L -0.85173 0.846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" y="4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仙台研究\WISH\学会\iwata2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00042"/>
            <a:ext cx="8054310" cy="5572164"/>
          </a:xfrm>
          <a:prstGeom prst="rect">
            <a:avLst/>
          </a:prstGeom>
          <a:noFill/>
        </p:spPr>
      </p:pic>
      <p:sp>
        <p:nvSpPr>
          <p:cNvPr id="3" name="テキスト ボックス 2"/>
          <p:cNvSpPr txBox="1"/>
          <p:nvPr/>
        </p:nvSpPr>
        <p:spPr>
          <a:xfrm>
            <a:off x="6715140" y="6286520"/>
            <a:ext cx="167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Slide</a:t>
            </a:r>
            <a:r>
              <a:rPr kumimoji="1" lang="en-US" altLang="ja-JP" dirty="0" smtClean="0"/>
              <a:t>: </a:t>
            </a:r>
            <a:r>
              <a:rPr kumimoji="1" lang="ja-JP" altLang="en-US" dirty="0" smtClean="0"/>
              <a:t>岩田、他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/>
          <p:cNvCxnSpPr/>
          <p:nvPr/>
        </p:nvCxnSpPr>
        <p:spPr>
          <a:xfrm>
            <a:off x="0" y="1214438"/>
            <a:ext cx="9144000" cy="1587"/>
          </a:xfrm>
          <a:prstGeom prst="line">
            <a:avLst/>
          </a:prstGeom>
          <a:ln w="76200">
            <a:solidFill>
              <a:srgbClr val="F97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1" name="テキスト ボックス 2"/>
          <p:cNvSpPr txBox="1">
            <a:spLocks noChangeArrowheads="1"/>
          </p:cNvSpPr>
          <p:nvPr/>
        </p:nvSpPr>
        <p:spPr bwMode="auto">
          <a:xfrm>
            <a:off x="1357313" y="357188"/>
            <a:ext cx="58499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3200">
                <a:latin typeface="Calibri" pitchFamily="34" charset="0"/>
              </a:rPr>
              <a:t>WISH </a:t>
            </a:r>
            <a:r>
              <a:rPr lang="ja-JP" altLang="en-US" sz="3200">
                <a:latin typeface="Calibri" pitchFamily="34" charset="0"/>
              </a:rPr>
              <a:t>が目指す主要なサイエンス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14313" y="4867275"/>
            <a:ext cx="57372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indent="255588" eaLnBrk="0" hangingPunct="0">
              <a:defRPr/>
            </a:pPr>
            <a:r>
              <a:rPr lang="ja-JP" altLang="en-US" sz="2400" dirty="0">
                <a:latin typeface="+mj-ea"/>
                <a:ea typeface="+mj-ea"/>
                <a:cs typeface="Verdana" pitchFamily="34" charset="0"/>
              </a:rPr>
              <a:t>★近赤外線観測の特徴を活かした</a:t>
            </a:r>
            <a:endParaRPr lang="en-US" altLang="ja-JP" sz="2400" dirty="0">
              <a:latin typeface="+mj-ea"/>
              <a:ea typeface="+mj-ea"/>
              <a:cs typeface="Verdana" pitchFamily="34" charset="0"/>
            </a:endParaRPr>
          </a:p>
          <a:p>
            <a:pPr indent="255588" eaLnBrk="0" hangingPunct="0">
              <a:defRPr/>
            </a:pPr>
            <a:r>
              <a:rPr lang="ja-JP" altLang="en-US" sz="2400" b="1" dirty="0">
                <a:latin typeface="+mj-ea"/>
                <a:ea typeface="+mj-ea"/>
                <a:cs typeface="Verdana" pitchFamily="34" charset="0"/>
              </a:rPr>
              <a:t>　 </a:t>
            </a:r>
            <a:r>
              <a:rPr lang="ja-JP" altLang="en-US" sz="2400" b="1" dirty="0">
                <a:solidFill>
                  <a:srgbClr val="00B050"/>
                </a:solidFill>
                <a:latin typeface="+mj-ea"/>
                <a:ea typeface="+mj-ea"/>
                <a:cs typeface="Verdana" pitchFamily="34" charset="0"/>
              </a:rPr>
              <a:t>銀河形成・進化についての広範な研究</a:t>
            </a:r>
            <a:endParaRPr lang="ja-JP" altLang="en-US" dirty="0">
              <a:solidFill>
                <a:srgbClr val="00B050"/>
              </a:solidFill>
              <a:latin typeface="Arial" pitchFamily="34" charset="0"/>
              <a:cs typeface="ＭＳ Ｐゴシック" pitchFamily="50" charset="-128"/>
            </a:endParaRPr>
          </a:p>
        </p:txBody>
      </p:sp>
      <p:sp>
        <p:nvSpPr>
          <p:cNvPr id="7173" name="テキスト ボックス 7"/>
          <p:cNvSpPr txBox="1">
            <a:spLocks noChangeArrowheads="1"/>
          </p:cNvSpPr>
          <p:nvPr/>
        </p:nvSpPr>
        <p:spPr bwMode="auto">
          <a:xfrm>
            <a:off x="214313" y="1571625"/>
            <a:ext cx="87487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indent="255588"/>
            <a:r>
              <a:rPr lang="ja-JP" altLang="en-US" sz="2400">
                <a:latin typeface="Verdana" pitchFamily="34" charset="0"/>
              </a:rPr>
              <a:t>★地上から達成不可能な深い探査による</a:t>
            </a:r>
            <a:endParaRPr lang="en-US" altLang="ja-JP" sz="2400">
              <a:latin typeface="Verdana" pitchFamily="34" charset="0"/>
            </a:endParaRPr>
          </a:p>
          <a:p>
            <a:pPr indent="255588"/>
            <a:r>
              <a:rPr lang="ja-JP" altLang="en-US" sz="2400" b="1">
                <a:latin typeface="Verdana" pitchFamily="34" charset="0"/>
              </a:rPr>
              <a:t>　</a:t>
            </a:r>
            <a:r>
              <a:rPr lang="ja-JP" altLang="en-US" sz="2400" b="1">
                <a:solidFill>
                  <a:srgbClr val="0070C0"/>
                </a:solidFill>
                <a:latin typeface="Verdana" pitchFamily="34" charset="0"/>
              </a:rPr>
              <a:t>宇宙最遠方</a:t>
            </a:r>
            <a:r>
              <a:rPr lang="en-US" altLang="ja-JP" sz="2400" b="1">
                <a:solidFill>
                  <a:srgbClr val="0070C0"/>
                </a:solidFill>
                <a:latin typeface="Verdana" pitchFamily="34" charset="0"/>
              </a:rPr>
              <a:t>=</a:t>
            </a:r>
            <a:r>
              <a:rPr lang="ja-JP" altLang="en-US" sz="2400" b="1">
                <a:solidFill>
                  <a:srgbClr val="0070C0"/>
                </a:solidFill>
                <a:latin typeface="Verdana" pitchFamily="34" charset="0"/>
              </a:rPr>
              <a:t>宇宙</a:t>
            </a:r>
            <a:r>
              <a:rPr lang="ja-JP" altLang="en-US" sz="2400" b="1">
                <a:solidFill>
                  <a:srgbClr val="0070C0"/>
                </a:solidFill>
                <a:latin typeface="Verdana" pitchFamily="34" charset="0"/>
                <a:ea typeface="ＭＳ 明朝" pitchFamily="17" charset="-128"/>
                <a:cs typeface="Verdana" pitchFamily="34" charset="0"/>
              </a:rPr>
              <a:t>最初期</a:t>
            </a:r>
            <a:r>
              <a:rPr lang="ja-JP" altLang="en-US" sz="2400" b="1">
                <a:solidFill>
                  <a:srgbClr val="0070C0"/>
                </a:solidFill>
                <a:latin typeface="Verdana" pitchFamily="34" charset="0"/>
              </a:rPr>
              <a:t>の第１世代の銀河の発見</a:t>
            </a:r>
            <a:r>
              <a:rPr lang="ja-JP" altLang="en-US" sz="2400">
                <a:latin typeface="Verdana" pitchFamily="34" charset="0"/>
                <a:ea typeface="ＭＳ 明朝" pitchFamily="17" charset="-128"/>
              </a:rPr>
              <a:t>、および</a:t>
            </a:r>
            <a:endParaRPr lang="en-US" altLang="ja-JP" sz="2400">
              <a:latin typeface="Verdana" pitchFamily="34" charset="0"/>
              <a:ea typeface="ＭＳ 明朝" pitchFamily="17" charset="-128"/>
            </a:endParaRPr>
          </a:p>
          <a:p>
            <a:pPr indent="255588"/>
            <a:r>
              <a:rPr lang="ja-JP" altLang="en-US" sz="2400" b="1">
                <a:latin typeface="Verdana" pitchFamily="34" charset="0"/>
              </a:rPr>
              <a:t>　</a:t>
            </a:r>
            <a:r>
              <a:rPr lang="ja-JP" altLang="en-US" sz="2400" b="1">
                <a:solidFill>
                  <a:srgbClr val="0070C0"/>
                </a:solidFill>
                <a:latin typeface="Verdana" pitchFamily="34" charset="0"/>
              </a:rPr>
              <a:t>宇宙</a:t>
            </a:r>
            <a:r>
              <a:rPr lang="ja-JP" altLang="en-US" sz="2400" b="1">
                <a:solidFill>
                  <a:srgbClr val="0070C0"/>
                </a:solidFill>
                <a:latin typeface="Verdana" pitchFamily="34" charset="0"/>
                <a:ea typeface="ＭＳ 明朝" pitchFamily="17" charset="-128"/>
              </a:rPr>
              <a:t>再電離期における天体形成の</a:t>
            </a:r>
            <a:r>
              <a:rPr lang="ja-JP" altLang="en-US" sz="2400" b="1">
                <a:solidFill>
                  <a:srgbClr val="0070C0"/>
                </a:solidFill>
                <a:latin typeface="Verdana" pitchFamily="34" charset="0"/>
              </a:rPr>
              <a:t>系統的</a:t>
            </a:r>
            <a:r>
              <a:rPr lang="ja-JP" altLang="en-US" sz="2400" b="1">
                <a:solidFill>
                  <a:srgbClr val="0070C0"/>
                </a:solidFill>
                <a:latin typeface="Verdana" pitchFamily="34" charset="0"/>
                <a:ea typeface="ＭＳ 明朝" pitchFamily="17" charset="-128"/>
              </a:rPr>
              <a:t>研究</a:t>
            </a:r>
            <a:endParaRPr lang="en-US" altLang="ja-JP" sz="2400" b="1">
              <a:solidFill>
                <a:srgbClr val="0070C0"/>
              </a:solidFill>
              <a:latin typeface="Verdana" pitchFamily="34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23838" y="2949575"/>
            <a:ext cx="5835650" cy="15684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indent="255588">
              <a:defRPr/>
            </a:pPr>
            <a:r>
              <a:rPr lang="ja-JP" altLang="en-US" sz="2400" dirty="0">
                <a:latin typeface="+mj-ea"/>
                <a:ea typeface="+mj-ea"/>
                <a:cs typeface="Verdana" pitchFamily="34" charset="0"/>
              </a:rPr>
              <a:t>★遠方 </a:t>
            </a:r>
            <a:r>
              <a:rPr lang="en-US" altLang="ja-JP" sz="2400" dirty="0" err="1">
                <a:latin typeface="+mj-ea"/>
                <a:ea typeface="+mj-ea"/>
                <a:cs typeface="Verdana" pitchFamily="34" charset="0"/>
              </a:rPr>
              <a:t>Ia</a:t>
            </a:r>
            <a:r>
              <a:rPr lang="en-US" altLang="ja-JP" sz="2400" dirty="0">
                <a:latin typeface="+mj-ea"/>
                <a:ea typeface="+mj-ea"/>
                <a:cs typeface="Verdana" pitchFamily="34" charset="0"/>
              </a:rPr>
              <a:t> </a:t>
            </a:r>
            <a:r>
              <a:rPr lang="ja-JP" altLang="en-US" sz="2400" dirty="0">
                <a:latin typeface="+mj-ea"/>
                <a:ea typeface="+mj-ea"/>
                <a:cs typeface="Verdana" pitchFamily="34" charset="0"/>
              </a:rPr>
              <a:t>型超新星探査による</a:t>
            </a:r>
            <a:endParaRPr lang="en-US" altLang="ja-JP" sz="2400" dirty="0">
              <a:latin typeface="+mj-ea"/>
              <a:ea typeface="+mj-ea"/>
              <a:cs typeface="Verdana" pitchFamily="34" charset="0"/>
            </a:endParaRPr>
          </a:p>
          <a:p>
            <a:pPr indent="255588">
              <a:defRPr/>
            </a:pPr>
            <a:r>
              <a:rPr lang="ja-JP" altLang="en-US" sz="2400" dirty="0">
                <a:latin typeface="+mj-ea"/>
                <a:ea typeface="+mj-ea"/>
                <a:cs typeface="Verdana" pitchFamily="34" charset="0"/>
              </a:rPr>
              <a:t>　 </a:t>
            </a:r>
            <a:r>
              <a:rPr lang="ja-JP" altLang="en-US" sz="2400" dirty="0">
                <a:solidFill>
                  <a:srgbClr val="FF0000"/>
                </a:solidFill>
                <a:latin typeface="+mj-ea"/>
                <a:ea typeface="+mj-ea"/>
                <a:cs typeface="Verdana" pitchFamily="34" charset="0"/>
              </a:rPr>
              <a:t>宇宙膨張則と暗黒エネルギーの研究</a:t>
            </a:r>
            <a:r>
              <a:rPr lang="ja-JP" altLang="en-US" sz="2400" dirty="0">
                <a:latin typeface="+mj-ea"/>
                <a:ea typeface="+mj-ea"/>
                <a:cs typeface="Verdana" pitchFamily="34" charset="0"/>
              </a:rPr>
              <a:t>、</a:t>
            </a:r>
            <a:endParaRPr lang="en-US" altLang="ja-JP" sz="2400" dirty="0">
              <a:latin typeface="+mj-ea"/>
              <a:ea typeface="+mj-ea"/>
              <a:cs typeface="Verdana" pitchFamily="34" charset="0"/>
            </a:endParaRPr>
          </a:p>
          <a:p>
            <a:pPr indent="255588">
              <a:defRPr/>
            </a:pPr>
            <a:r>
              <a:rPr lang="ja-JP" altLang="en-US" sz="2400" dirty="0">
                <a:latin typeface="+mj-ea"/>
                <a:ea typeface="+mj-ea"/>
                <a:cs typeface="Verdana" pitchFamily="34" charset="0"/>
              </a:rPr>
              <a:t> 　活動銀河核、ガンマ線バーストなど、 </a:t>
            </a:r>
            <a:endParaRPr lang="en-US" altLang="ja-JP" sz="2400" dirty="0">
              <a:latin typeface="+mj-ea"/>
              <a:ea typeface="+mj-ea"/>
              <a:cs typeface="Verdana" pitchFamily="34" charset="0"/>
            </a:endParaRPr>
          </a:p>
          <a:p>
            <a:pPr indent="255588">
              <a:defRPr/>
            </a:pPr>
            <a:r>
              <a:rPr lang="ja-JP" altLang="en-US" sz="2400" b="1" dirty="0">
                <a:latin typeface="+mj-ea"/>
                <a:ea typeface="+mj-ea"/>
                <a:cs typeface="Verdana" pitchFamily="34" charset="0"/>
              </a:rPr>
              <a:t> 　突発天体・変光天体の探査</a:t>
            </a:r>
            <a:endParaRPr lang="en-US" altLang="ja-JP" sz="2400" b="1" dirty="0">
              <a:latin typeface="+mj-ea"/>
              <a:ea typeface="+mj-ea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テキスト ボックス 1"/>
          <p:cNvSpPr txBox="1">
            <a:spLocks noChangeArrowheads="1"/>
          </p:cNvSpPr>
          <p:nvPr/>
        </p:nvSpPr>
        <p:spPr bwMode="auto">
          <a:xfrm>
            <a:off x="857234" y="57152"/>
            <a:ext cx="7016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>
                <a:latin typeface="Calibri" pitchFamily="34" charset="0"/>
              </a:rPr>
              <a:t>今後の検討の進め方、スケジュール案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/>
        </p:nvGraphicFramePr>
        <p:xfrm>
          <a:off x="199957" y="700062"/>
          <a:ext cx="8786875" cy="6000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231"/>
                <a:gridCol w="4005372"/>
                <a:gridCol w="3143272"/>
              </a:tblGrid>
              <a:tr h="399623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目標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タスク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917657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Yr0</a:t>
                      </a:r>
                    </a:p>
                    <a:p>
                      <a:r>
                        <a:rPr kumimoji="1" lang="en-US" altLang="ja-JP" dirty="0" smtClean="0"/>
                        <a:t>(2008- 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プロジェクト検討開始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概念検討、</a:t>
                      </a:r>
                      <a:r>
                        <a:rPr kumimoji="1" lang="en-US" altLang="ja-JP" dirty="0" smtClean="0"/>
                        <a:t>WG </a:t>
                      </a:r>
                      <a:r>
                        <a:rPr kumimoji="1" lang="ja-JP" altLang="en-US" dirty="0" smtClean="0"/>
                        <a:t>結成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口径、軌道など主要素策定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宇宙研　理学委員会 </a:t>
                      </a:r>
                      <a:r>
                        <a:rPr kumimoji="1" lang="en-US" altLang="ja-JP" dirty="0" smtClean="0"/>
                        <a:t>WG </a:t>
                      </a:r>
                      <a:r>
                        <a:rPr kumimoji="1" lang="ja-JP" altLang="en-US" dirty="0" smtClean="0"/>
                        <a:t>申請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科研費 申請開始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935285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Yr1-2</a:t>
                      </a:r>
                    </a:p>
                    <a:p>
                      <a:r>
                        <a:rPr kumimoji="1" lang="en-US" altLang="ja-JP" dirty="0" smtClean="0"/>
                        <a:t>(2009-2010)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概念検討　主要素決定／要素技術検討 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>
                          <a:solidFill>
                            <a:srgbClr val="00B050"/>
                          </a:solidFill>
                        </a:rPr>
                        <a:t>ミッション定義要求書 </a:t>
                      </a:r>
                      <a:endParaRPr kumimoji="1" lang="en-US" altLang="ja-JP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ミッション移行審査　</a:t>
                      </a:r>
                      <a:endParaRPr kumimoji="1" lang="en-US" altLang="ja-JP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天文台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baseline="0" dirty="0" smtClean="0"/>
                        <a:t>R&amp;D </a:t>
                      </a:r>
                      <a:r>
                        <a:rPr kumimoji="1" lang="ja-JP" altLang="en-US" baseline="0" dirty="0" smtClean="0"/>
                        <a:t>開始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大型科研費申請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64236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Yr3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en-US" altLang="ja-JP" dirty="0" smtClean="0"/>
                        <a:t>(2011)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Phase  A</a:t>
                      </a:r>
                      <a:r>
                        <a:rPr kumimoji="1" lang="en-US" altLang="ja-JP" baseline="0" dirty="0" smtClean="0"/>
                        <a:t> / </a:t>
                      </a:r>
                      <a:r>
                        <a:rPr kumimoji="1" lang="en-US" altLang="ja-JP" dirty="0" smtClean="0"/>
                        <a:t>Proto</a:t>
                      </a:r>
                      <a:r>
                        <a:rPr kumimoji="1" lang="en-US" altLang="ja-JP" baseline="0" dirty="0" smtClean="0"/>
                        <a:t> Model </a:t>
                      </a:r>
                      <a:r>
                        <a:rPr kumimoji="1" lang="ja-JP" altLang="en-US" baseline="0" dirty="0" smtClean="0"/>
                        <a:t>制作開始</a:t>
                      </a:r>
                      <a:endParaRPr kumimoji="1" lang="en-US" altLang="ja-JP" baseline="0" dirty="0" smtClean="0"/>
                    </a:p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システム要求審査／</a:t>
                      </a:r>
                      <a:r>
                        <a:rPr kumimoji="1" lang="ja-JP" altLang="en-US" baseline="0" dirty="0" smtClean="0">
                          <a:solidFill>
                            <a:srgbClr val="FF0000"/>
                          </a:solidFill>
                        </a:rPr>
                        <a:t>システム仕様審査</a:t>
                      </a:r>
                      <a:endParaRPr kumimoji="1" lang="en-US" altLang="ja-JP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917657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Yr4-5</a:t>
                      </a:r>
                    </a:p>
                    <a:p>
                      <a:r>
                        <a:rPr kumimoji="1" lang="en-US" altLang="ja-JP" dirty="0" smtClean="0"/>
                        <a:t>(2012-13)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PM </a:t>
                      </a:r>
                      <a:r>
                        <a:rPr kumimoji="1" lang="ja-JP" altLang="en-US" dirty="0" smtClean="0"/>
                        <a:t>制作・試験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基本設計審査</a:t>
                      </a:r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(PDR)</a:t>
                      </a:r>
                    </a:p>
                    <a:p>
                      <a:r>
                        <a:rPr kumimoji="1" lang="ja-JP" altLang="en-US" dirty="0" smtClean="0"/>
                        <a:t>主鏡制作開始　／ 検出器制作開始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917657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Yr6-7</a:t>
                      </a:r>
                    </a:p>
                    <a:p>
                      <a:r>
                        <a:rPr kumimoji="1" lang="en-US" altLang="ja-JP" dirty="0" smtClean="0"/>
                        <a:t>(2014-15)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PM</a:t>
                      </a:r>
                      <a:r>
                        <a:rPr kumimoji="1" lang="ja-JP" altLang="en-US" dirty="0" smtClean="0"/>
                        <a:t>試験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詳細設計審査 </a:t>
                      </a:r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(CDR)</a:t>
                      </a:r>
                    </a:p>
                    <a:p>
                      <a:r>
                        <a:rPr kumimoji="1" lang="en-US" altLang="ja-JP" dirty="0" smtClean="0"/>
                        <a:t>Flight Model </a:t>
                      </a:r>
                      <a:r>
                        <a:rPr kumimoji="1" lang="ja-JP" altLang="en-US" dirty="0" smtClean="0"/>
                        <a:t>制作開始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64236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Yr8</a:t>
                      </a:r>
                    </a:p>
                    <a:p>
                      <a:r>
                        <a:rPr kumimoji="1" lang="en-US" altLang="ja-JP" dirty="0" smtClean="0"/>
                        <a:t>(2016)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FM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ja-JP" altLang="en-US" baseline="0" dirty="0" smtClean="0"/>
                        <a:t>制作／試験　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62817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Yr8-9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FM </a:t>
                      </a:r>
                      <a:r>
                        <a:rPr kumimoji="1" lang="ja-JP" altLang="en-US" dirty="0" smtClean="0"/>
                        <a:t>試験／打ち上げ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/>
          <p:cNvCxnSpPr/>
          <p:nvPr/>
        </p:nvCxnSpPr>
        <p:spPr>
          <a:xfrm>
            <a:off x="0" y="1214438"/>
            <a:ext cx="9144000" cy="1587"/>
          </a:xfrm>
          <a:prstGeom prst="line">
            <a:avLst/>
          </a:prstGeom>
          <a:ln w="76200">
            <a:solidFill>
              <a:srgbClr val="F97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27" name="テキスト ボックス 2"/>
          <p:cNvSpPr txBox="1">
            <a:spLocks noChangeArrowheads="1"/>
          </p:cNvSpPr>
          <p:nvPr/>
        </p:nvSpPr>
        <p:spPr bwMode="auto">
          <a:xfrm>
            <a:off x="1500188" y="357188"/>
            <a:ext cx="45291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600">
                <a:latin typeface="Calibri" pitchFamily="34" charset="0"/>
              </a:rPr>
              <a:t>ＷＩＳＨ　今後の進め方</a:t>
            </a:r>
          </a:p>
        </p:txBody>
      </p:sp>
      <p:sp>
        <p:nvSpPr>
          <p:cNvPr id="26628" name="テキスト ボックス 4"/>
          <p:cNvSpPr txBox="1">
            <a:spLocks noChangeArrowheads="1"/>
          </p:cNvSpPr>
          <p:nvPr/>
        </p:nvSpPr>
        <p:spPr bwMode="auto">
          <a:xfrm>
            <a:off x="357158" y="1428736"/>
            <a:ext cx="8315097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latin typeface="Calibri" pitchFamily="34" charset="0"/>
              </a:rPr>
              <a:t>２００８年９月　宇宙研理学委員会に </a:t>
            </a:r>
            <a:r>
              <a:rPr lang="en-US" altLang="ja-JP" sz="2400" dirty="0">
                <a:latin typeface="Calibri" pitchFamily="34" charset="0"/>
              </a:rPr>
              <a:t>WG </a:t>
            </a:r>
            <a:r>
              <a:rPr lang="ja-JP" altLang="en-US" sz="2400" dirty="0">
                <a:latin typeface="Calibri" pitchFamily="34" charset="0"/>
              </a:rPr>
              <a:t>設立</a:t>
            </a:r>
            <a:endParaRPr lang="en-US" altLang="ja-JP" sz="2400" dirty="0">
              <a:latin typeface="Calibri" pitchFamily="34" charset="0"/>
            </a:endParaRPr>
          </a:p>
          <a:p>
            <a:endParaRPr lang="en-US" altLang="ja-JP" sz="2400" dirty="0">
              <a:latin typeface="Calibri" pitchFamily="34" charset="0"/>
            </a:endParaRPr>
          </a:p>
          <a:p>
            <a:pPr>
              <a:buFontTx/>
              <a:buChar char="-"/>
            </a:pPr>
            <a:r>
              <a:rPr lang="ja-JP" altLang="en-US" sz="2400" dirty="0">
                <a:latin typeface="Calibri" pitchFamily="34" charset="0"/>
              </a:rPr>
              <a:t>定例 </a:t>
            </a:r>
            <a:r>
              <a:rPr lang="en-US" altLang="ja-JP" sz="2400" dirty="0">
                <a:latin typeface="Calibri" pitchFamily="34" charset="0"/>
              </a:rPr>
              <a:t>WISH </a:t>
            </a:r>
            <a:r>
              <a:rPr lang="ja-JP" altLang="en-US" sz="2400" dirty="0" smtClean="0">
                <a:latin typeface="Calibri" pitchFamily="34" charset="0"/>
              </a:rPr>
              <a:t>検討会</a:t>
            </a:r>
            <a:r>
              <a:rPr lang="ja-JP" altLang="en-US" sz="2400" dirty="0">
                <a:latin typeface="Calibri" pitchFamily="34" charset="0"/>
              </a:rPr>
              <a:t>（毎月、第二</a:t>
            </a:r>
            <a:r>
              <a:rPr lang="ja-JP" altLang="en-US" sz="2400" dirty="0" smtClean="0">
                <a:latin typeface="Calibri" pitchFamily="34" charset="0"/>
              </a:rPr>
              <a:t>火曜日、午後３：００－）</a:t>
            </a:r>
            <a:endParaRPr lang="en-US" altLang="ja-JP" sz="2400" dirty="0">
              <a:latin typeface="Calibri" pitchFamily="34" charset="0"/>
            </a:endParaRPr>
          </a:p>
          <a:p>
            <a:pPr>
              <a:buFontTx/>
              <a:buChar char="-"/>
            </a:pPr>
            <a:r>
              <a:rPr lang="en-US" altLang="ja-JP" sz="2400" dirty="0">
                <a:latin typeface="Calibri" pitchFamily="34" charset="0"/>
              </a:rPr>
              <a:t>WISH </a:t>
            </a:r>
            <a:r>
              <a:rPr lang="ja-JP" altLang="en-US" sz="2400" dirty="0">
                <a:latin typeface="Calibri" pitchFamily="34" charset="0"/>
              </a:rPr>
              <a:t>技術検討会（不定期</a:t>
            </a:r>
            <a:r>
              <a:rPr lang="ja-JP" altLang="en-US" sz="2400" dirty="0" smtClean="0">
                <a:latin typeface="Calibri" pitchFamily="34" charset="0"/>
              </a:rPr>
              <a:t>）</a:t>
            </a:r>
          </a:p>
          <a:p>
            <a:endParaRPr lang="en-US" altLang="ja-JP" sz="2400" dirty="0">
              <a:latin typeface="Calibri" pitchFamily="34" charset="0"/>
            </a:endParaRPr>
          </a:p>
          <a:p>
            <a:r>
              <a:rPr lang="ja-JP" altLang="en-US" sz="2400" dirty="0" smtClean="0">
                <a:solidFill>
                  <a:srgbClr val="0000FF"/>
                </a:solidFill>
                <a:latin typeface="Calibri" pitchFamily="34" charset="0"/>
              </a:rPr>
              <a:t>２００９年４月８日</a:t>
            </a:r>
            <a:endParaRPr lang="en-US" altLang="ja-JP" sz="2400" dirty="0" smtClean="0">
              <a:solidFill>
                <a:srgbClr val="0000FF"/>
              </a:solidFill>
              <a:latin typeface="Calibri" pitchFamily="34" charset="0"/>
            </a:endParaRPr>
          </a:p>
          <a:p>
            <a:r>
              <a:rPr lang="ja-JP" altLang="en-US" sz="2400" dirty="0" smtClean="0">
                <a:solidFill>
                  <a:srgbClr val="FF0000"/>
                </a:solidFill>
                <a:latin typeface="Calibri" pitchFamily="34" charset="0"/>
              </a:rPr>
              <a:t>第</a:t>
            </a:r>
            <a:r>
              <a:rPr lang="en-US" altLang="ja-JP" sz="2400" dirty="0" smtClean="0">
                <a:solidFill>
                  <a:srgbClr val="FF0000"/>
                </a:solidFill>
                <a:latin typeface="Calibri" pitchFamily="34" charset="0"/>
              </a:rPr>
              <a:t>1</a:t>
            </a:r>
            <a:r>
              <a:rPr lang="ja-JP" altLang="en-US" sz="2400" dirty="0" smtClean="0">
                <a:solidFill>
                  <a:srgbClr val="FF0000"/>
                </a:solidFill>
                <a:latin typeface="Calibri" pitchFamily="34" charset="0"/>
              </a:rPr>
              <a:t>回　</a:t>
            </a:r>
            <a:r>
              <a:rPr lang="en-US" altLang="ja-JP" sz="2400" dirty="0" smtClean="0">
                <a:solidFill>
                  <a:srgbClr val="FF0000"/>
                </a:solidFill>
                <a:latin typeface="Calibri" pitchFamily="34" charset="0"/>
              </a:rPr>
              <a:t>WISH </a:t>
            </a:r>
            <a:r>
              <a:rPr lang="ja-JP" altLang="en-US" sz="2400" dirty="0" smtClean="0">
                <a:solidFill>
                  <a:srgbClr val="FF0000"/>
                </a:solidFill>
                <a:latin typeface="Calibri" pitchFamily="34" charset="0"/>
              </a:rPr>
              <a:t>サイエンスワークショップ</a:t>
            </a:r>
            <a:endParaRPr lang="en-US" altLang="ja-JP" sz="2400" dirty="0" smtClean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ja-JP" altLang="en-US" sz="2400" dirty="0" smtClean="0">
                <a:solidFill>
                  <a:srgbClr val="0000FF"/>
                </a:solidFill>
                <a:latin typeface="Calibri" pitchFamily="34" charset="0"/>
              </a:rPr>
              <a:t>於：国立天文台・三鷹　すばる</a:t>
            </a:r>
            <a:r>
              <a:rPr lang="ja-JP" altLang="en-US" sz="2400" dirty="0" smtClean="0">
                <a:solidFill>
                  <a:srgbClr val="0000FF"/>
                </a:solidFill>
                <a:latin typeface="Calibri" pitchFamily="34" charset="0"/>
              </a:rPr>
              <a:t>大セミナー室</a:t>
            </a:r>
            <a:endParaRPr lang="en-US" altLang="ja-JP" sz="2400" dirty="0" smtClean="0">
              <a:solidFill>
                <a:srgbClr val="0000FF"/>
              </a:solidFill>
              <a:latin typeface="Calibri" pitchFamily="34" charset="0"/>
            </a:endParaRPr>
          </a:p>
          <a:p>
            <a:endParaRPr lang="en-US" altLang="ja-JP" sz="2400" dirty="0" smtClean="0">
              <a:solidFill>
                <a:srgbClr val="0000FF"/>
              </a:solidFill>
              <a:latin typeface="Calibri" pitchFamily="34" charset="0"/>
            </a:endParaRPr>
          </a:p>
          <a:p>
            <a:r>
              <a:rPr lang="ja-JP" altLang="en-US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興味</a:t>
            </a:r>
            <a:r>
              <a:rPr lang="ja-JP" altLang="en-US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を持たれた方は是非、検討会、メーリングリストへの参加を</a:t>
            </a:r>
            <a:endParaRPr lang="en-US" altLang="ja-JP" sz="24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  <a:p>
            <a:r>
              <a:rPr lang="ja-JP" altLang="en-US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お願い</a:t>
            </a:r>
            <a:r>
              <a:rPr lang="ja-JP" altLang="en-US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します。</a:t>
            </a:r>
            <a:endParaRPr lang="en-US" altLang="ja-JP" sz="24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714348" y="6072206"/>
            <a:ext cx="7332115" cy="501671"/>
            <a:chOff x="714348" y="6072206"/>
            <a:chExt cx="7332115" cy="501671"/>
          </a:xfrm>
        </p:grpSpPr>
        <p:pic>
          <p:nvPicPr>
            <p:cNvPr id="4098" name="Picture 2" descr="D:\仙台研究\WISH\学会\kensaku.bmp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14348" y="6072206"/>
              <a:ext cx="7332115" cy="50167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  <p:sp>
          <p:nvSpPr>
            <p:cNvPr id="7" name="テキスト ボックス 6"/>
            <p:cNvSpPr txBox="1"/>
            <p:nvPr/>
          </p:nvSpPr>
          <p:spPr>
            <a:xfrm>
              <a:off x="1000100" y="6087987"/>
              <a:ext cx="20297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err="1" smtClean="0"/>
                <a:t>wishmission</a:t>
              </a:r>
              <a:endParaRPr kumimoji="1" lang="ja-JP" altLang="en-US" sz="24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22"/>
          <p:cNvGrpSpPr>
            <a:grpSpLocks/>
          </p:cNvGrpSpPr>
          <p:nvPr/>
        </p:nvGrpSpPr>
        <p:grpSpPr bwMode="auto">
          <a:xfrm>
            <a:off x="142875" y="142875"/>
            <a:ext cx="8786813" cy="6500813"/>
            <a:chOff x="142844" y="142852"/>
            <a:chExt cx="8786874" cy="6500858"/>
          </a:xfrm>
        </p:grpSpPr>
        <p:sp>
          <p:nvSpPr>
            <p:cNvPr id="8" name="円/楕円 7"/>
            <p:cNvSpPr/>
            <p:nvPr/>
          </p:nvSpPr>
          <p:spPr>
            <a:xfrm>
              <a:off x="1571604" y="642918"/>
              <a:ext cx="6357982" cy="5643601"/>
            </a:xfrm>
            <a:prstGeom prst="ellipse">
              <a:avLst/>
            </a:prstGeom>
            <a:solidFill>
              <a:srgbClr val="1391F9">
                <a:alpha val="38039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" name="角丸四角形 1"/>
            <p:cNvSpPr/>
            <p:nvPr/>
          </p:nvSpPr>
          <p:spPr>
            <a:xfrm>
              <a:off x="142844" y="285728"/>
              <a:ext cx="2643206" cy="2071702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3" name="角丸四角形 2"/>
            <p:cNvSpPr/>
            <p:nvPr/>
          </p:nvSpPr>
          <p:spPr>
            <a:xfrm>
              <a:off x="2928926" y="1714488"/>
              <a:ext cx="3571900" cy="3000396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dirty="0"/>
            </a:p>
          </p:txBody>
        </p:sp>
        <p:sp>
          <p:nvSpPr>
            <p:cNvPr id="32774" name="テキスト ボックス 3"/>
            <p:cNvSpPr txBox="1">
              <a:spLocks noChangeArrowheads="1"/>
            </p:cNvSpPr>
            <p:nvPr/>
          </p:nvSpPr>
          <p:spPr bwMode="auto">
            <a:xfrm>
              <a:off x="3643306" y="1214422"/>
              <a:ext cx="172354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2400">
                  <a:latin typeface="Calibri" pitchFamily="34" charset="0"/>
                </a:rPr>
                <a:t>国立天文台</a:t>
              </a:r>
            </a:p>
          </p:txBody>
        </p:sp>
        <p:sp>
          <p:nvSpPr>
            <p:cNvPr id="32775" name="テキスト ボックス 4"/>
            <p:cNvSpPr txBox="1">
              <a:spLocks noChangeArrowheads="1"/>
            </p:cNvSpPr>
            <p:nvPr/>
          </p:nvSpPr>
          <p:spPr bwMode="auto">
            <a:xfrm>
              <a:off x="3286116" y="4786322"/>
              <a:ext cx="169469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>
                  <a:latin typeface="Calibri" pitchFamily="34" charset="0"/>
                </a:rPr>
                <a:t>先端技術センタ</a:t>
              </a:r>
              <a:endParaRPr lang="en-US" altLang="ja-JP">
                <a:latin typeface="Calibri" pitchFamily="34" charset="0"/>
              </a:endParaRPr>
            </a:p>
          </p:txBody>
        </p:sp>
        <p:sp>
          <p:nvSpPr>
            <p:cNvPr id="32776" name="テキスト ボックス 5"/>
            <p:cNvSpPr txBox="1">
              <a:spLocks noChangeArrowheads="1"/>
            </p:cNvSpPr>
            <p:nvPr/>
          </p:nvSpPr>
          <p:spPr bwMode="auto">
            <a:xfrm>
              <a:off x="3286116" y="5143512"/>
              <a:ext cx="168187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>
                  <a:latin typeface="Calibri" pitchFamily="34" charset="0"/>
                </a:rPr>
                <a:t>光赤外、すばる</a:t>
              </a:r>
              <a:endParaRPr lang="en-US" altLang="ja-JP">
                <a:latin typeface="Calibri" pitchFamily="34" charset="0"/>
              </a:endParaRPr>
            </a:p>
          </p:txBody>
        </p:sp>
        <p:sp>
          <p:nvSpPr>
            <p:cNvPr id="32777" name="テキスト ボックス 6"/>
            <p:cNvSpPr txBox="1">
              <a:spLocks noChangeArrowheads="1"/>
            </p:cNvSpPr>
            <p:nvPr/>
          </p:nvSpPr>
          <p:spPr bwMode="auto">
            <a:xfrm>
              <a:off x="3000364" y="1785926"/>
              <a:ext cx="3538148" cy="2862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>
                  <a:latin typeface="Calibri" pitchFamily="34" charset="0"/>
                </a:rPr>
                <a:t>望遠鏡</a:t>
              </a:r>
              <a:endParaRPr lang="en-US" altLang="ja-JP">
                <a:latin typeface="Calibri" pitchFamily="34" charset="0"/>
              </a:endParaRPr>
            </a:p>
            <a:p>
              <a:r>
                <a:rPr lang="ja-JP" altLang="en-US">
                  <a:latin typeface="Calibri" pitchFamily="34" charset="0"/>
                </a:rPr>
                <a:t>　（主鏡、主鏡支持、望遠鏡構造</a:t>
              </a:r>
              <a:endParaRPr lang="en-US" altLang="ja-JP">
                <a:latin typeface="Calibri" pitchFamily="34" charset="0"/>
              </a:endParaRPr>
            </a:p>
            <a:p>
              <a:r>
                <a:rPr lang="ja-JP" altLang="en-US">
                  <a:latin typeface="Calibri" pitchFamily="34" charset="0"/>
                </a:rPr>
                <a:t>　 補正光学系、副鏡駆動、</a:t>
              </a:r>
              <a:endParaRPr lang="en-US" altLang="ja-JP">
                <a:latin typeface="Calibri" pitchFamily="34" charset="0"/>
              </a:endParaRPr>
            </a:p>
            <a:p>
              <a:r>
                <a:rPr lang="ja-JP" altLang="en-US">
                  <a:latin typeface="Calibri" pitchFamily="34" charset="0"/>
                </a:rPr>
                <a:t>　 バッフリング）</a:t>
              </a:r>
              <a:endParaRPr lang="en-US" altLang="ja-JP">
                <a:latin typeface="Calibri" pitchFamily="34" charset="0"/>
              </a:endParaRPr>
            </a:p>
            <a:p>
              <a:endParaRPr lang="en-US" altLang="ja-JP">
                <a:latin typeface="Calibri" pitchFamily="34" charset="0"/>
              </a:endParaRPr>
            </a:p>
            <a:p>
              <a:r>
                <a:rPr lang="ja-JP" altLang="en-US">
                  <a:latin typeface="Calibri" pitchFamily="34" charset="0"/>
                </a:rPr>
                <a:t>広視野カメラ</a:t>
              </a:r>
              <a:endParaRPr lang="en-US" altLang="ja-JP">
                <a:latin typeface="Calibri" pitchFamily="34" charset="0"/>
              </a:endParaRPr>
            </a:p>
            <a:p>
              <a:r>
                <a:rPr lang="ja-JP" altLang="en-US">
                  <a:latin typeface="Calibri" pitchFamily="34" charset="0"/>
                </a:rPr>
                <a:t>　（フィルタ・シャッタ機構</a:t>
              </a:r>
              <a:endParaRPr lang="en-US" altLang="ja-JP">
                <a:latin typeface="Calibri" pitchFamily="34" charset="0"/>
              </a:endParaRPr>
            </a:p>
            <a:p>
              <a:r>
                <a:rPr lang="ja-JP" altLang="en-US">
                  <a:latin typeface="Calibri" pitchFamily="34" charset="0"/>
                </a:rPr>
                <a:t>　　データレート、圧縮）</a:t>
              </a:r>
              <a:endParaRPr lang="en-US" altLang="ja-JP">
                <a:latin typeface="Calibri" pitchFamily="34" charset="0"/>
              </a:endParaRPr>
            </a:p>
            <a:p>
              <a:endParaRPr lang="en-US" altLang="ja-JP">
                <a:latin typeface="Calibri" pitchFamily="34" charset="0"/>
              </a:endParaRPr>
            </a:p>
            <a:p>
              <a:r>
                <a:rPr lang="ja-JP" altLang="en-US">
                  <a:latin typeface="Calibri" pitchFamily="34" charset="0"/>
                </a:rPr>
                <a:t>サーベイデザイン、サイエンス要求</a:t>
              </a:r>
              <a:endParaRPr lang="en-US" altLang="ja-JP">
                <a:latin typeface="Calibri" pitchFamily="34" charset="0"/>
              </a:endParaRPr>
            </a:p>
          </p:txBody>
        </p:sp>
        <p:sp>
          <p:nvSpPr>
            <p:cNvPr id="9" name="角丸四角形 8"/>
            <p:cNvSpPr/>
            <p:nvPr/>
          </p:nvSpPr>
          <p:spPr>
            <a:xfrm>
              <a:off x="6643702" y="3000372"/>
              <a:ext cx="2286016" cy="1643074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dirty="0"/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6643702" y="500042"/>
              <a:ext cx="2143140" cy="200026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32780" name="テキスト ボックス 10"/>
            <p:cNvSpPr txBox="1">
              <a:spLocks noChangeArrowheads="1"/>
            </p:cNvSpPr>
            <p:nvPr/>
          </p:nvSpPr>
          <p:spPr bwMode="auto">
            <a:xfrm>
              <a:off x="6643702" y="142852"/>
              <a:ext cx="64633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>
                  <a:latin typeface="Calibri" pitchFamily="34" charset="0"/>
                </a:rPr>
                <a:t>大学</a:t>
              </a:r>
            </a:p>
          </p:txBody>
        </p:sp>
        <p:sp>
          <p:nvSpPr>
            <p:cNvPr id="32781" name="テキスト ボックス 11"/>
            <p:cNvSpPr txBox="1">
              <a:spLocks noChangeArrowheads="1"/>
            </p:cNvSpPr>
            <p:nvPr/>
          </p:nvSpPr>
          <p:spPr bwMode="auto">
            <a:xfrm>
              <a:off x="6786578" y="642918"/>
              <a:ext cx="1887055" cy="2308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>
                  <a:latin typeface="Calibri" pitchFamily="34" charset="0"/>
                </a:rPr>
                <a:t>プロジェクト推進</a:t>
              </a:r>
              <a:endParaRPr lang="en-US" altLang="ja-JP">
                <a:latin typeface="Calibri" pitchFamily="34" charset="0"/>
              </a:endParaRPr>
            </a:p>
            <a:p>
              <a:r>
                <a:rPr lang="ja-JP" altLang="en-US">
                  <a:latin typeface="Calibri" pitchFamily="34" charset="0"/>
                </a:rPr>
                <a:t>光学系</a:t>
              </a:r>
              <a:endParaRPr lang="en-US" altLang="ja-JP">
                <a:latin typeface="Calibri" pitchFamily="34" charset="0"/>
              </a:endParaRPr>
            </a:p>
            <a:p>
              <a:r>
                <a:rPr lang="ja-JP" altLang="en-US">
                  <a:latin typeface="Calibri" pitchFamily="34" charset="0"/>
                </a:rPr>
                <a:t>サーベイデザイン</a:t>
              </a:r>
              <a:endParaRPr lang="en-US" altLang="ja-JP">
                <a:latin typeface="Calibri" pitchFamily="34" charset="0"/>
              </a:endParaRPr>
            </a:p>
            <a:p>
              <a:r>
                <a:rPr lang="ja-JP" altLang="en-US">
                  <a:latin typeface="Calibri" pitchFamily="34" charset="0"/>
                </a:rPr>
                <a:t>サイエンス要求</a:t>
              </a:r>
              <a:endParaRPr lang="en-US" altLang="ja-JP">
                <a:latin typeface="Calibri" pitchFamily="34" charset="0"/>
              </a:endParaRPr>
            </a:p>
            <a:p>
              <a:r>
                <a:rPr lang="ja-JP" altLang="en-US">
                  <a:latin typeface="Calibri" pitchFamily="34" charset="0"/>
                </a:rPr>
                <a:t>グリズム</a:t>
              </a:r>
              <a:endParaRPr lang="en-US" altLang="ja-JP">
                <a:latin typeface="Calibri" pitchFamily="34" charset="0"/>
              </a:endParaRPr>
            </a:p>
            <a:p>
              <a:r>
                <a:rPr lang="ja-JP" altLang="en-US">
                  <a:latin typeface="Calibri" pitchFamily="34" charset="0"/>
                </a:rPr>
                <a:t>データ公開</a:t>
              </a:r>
            </a:p>
            <a:p>
              <a:endParaRPr lang="en-US" altLang="ja-JP">
                <a:latin typeface="Calibri" pitchFamily="34" charset="0"/>
              </a:endParaRPr>
            </a:p>
            <a:p>
              <a:endParaRPr lang="ja-JP" altLang="en-US">
                <a:latin typeface="Calibri" pitchFamily="34" charset="0"/>
              </a:endParaRPr>
            </a:p>
          </p:txBody>
        </p:sp>
        <p:sp>
          <p:nvSpPr>
            <p:cNvPr id="32782" name="テキスト ボックス 12"/>
            <p:cNvSpPr txBox="1">
              <a:spLocks noChangeArrowheads="1"/>
            </p:cNvSpPr>
            <p:nvPr/>
          </p:nvSpPr>
          <p:spPr bwMode="auto">
            <a:xfrm>
              <a:off x="8072462" y="2571744"/>
              <a:ext cx="64633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>
                  <a:latin typeface="Calibri" pitchFamily="34" charset="0"/>
                </a:rPr>
                <a:t>大学</a:t>
              </a:r>
            </a:p>
          </p:txBody>
        </p:sp>
        <p:sp>
          <p:nvSpPr>
            <p:cNvPr id="32783" name="テキスト ボックス 13"/>
            <p:cNvSpPr txBox="1">
              <a:spLocks noChangeArrowheads="1"/>
            </p:cNvSpPr>
            <p:nvPr/>
          </p:nvSpPr>
          <p:spPr bwMode="auto">
            <a:xfrm>
              <a:off x="6715140" y="3071810"/>
              <a:ext cx="2143140" cy="2031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>
                  <a:latin typeface="Calibri" pitchFamily="34" charset="0"/>
                </a:rPr>
                <a:t>光学系</a:t>
              </a:r>
              <a:endParaRPr lang="en-US" altLang="ja-JP">
                <a:latin typeface="Calibri" pitchFamily="34" charset="0"/>
              </a:endParaRPr>
            </a:p>
            <a:p>
              <a:r>
                <a:rPr lang="ja-JP" altLang="en-US">
                  <a:latin typeface="Calibri" pitchFamily="34" charset="0"/>
                </a:rPr>
                <a:t>検出器焦点面配置サイエンス要求</a:t>
              </a:r>
              <a:endParaRPr lang="en-US" altLang="ja-JP">
                <a:latin typeface="Calibri" pitchFamily="34" charset="0"/>
              </a:endParaRPr>
            </a:p>
            <a:p>
              <a:r>
                <a:rPr lang="ja-JP" altLang="en-US">
                  <a:latin typeface="Calibri" pitchFamily="34" charset="0"/>
                </a:rPr>
                <a:t>検出器</a:t>
              </a:r>
              <a:endParaRPr lang="en-US" altLang="ja-JP">
                <a:latin typeface="Calibri" pitchFamily="34" charset="0"/>
              </a:endParaRPr>
            </a:p>
            <a:p>
              <a:r>
                <a:rPr lang="ja-JP" altLang="en-US">
                  <a:latin typeface="Calibri" pitchFamily="34" charset="0"/>
                </a:rPr>
                <a:t>データ解析・評価</a:t>
              </a:r>
              <a:endParaRPr lang="en-US" altLang="ja-JP">
                <a:latin typeface="Calibri" pitchFamily="34" charset="0"/>
              </a:endParaRPr>
            </a:p>
            <a:p>
              <a:endParaRPr lang="en-US" altLang="ja-JP">
                <a:latin typeface="Calibri" pitchFamily="34" charset="0"/>
              </a:endParaRPr>
            </a:p>
            <a:p>
              <a:endParaRPr lang="en-US" altLang="ja-JP">
                <a:latin typeface="Calibri" pitchFamily="34" charset="0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6286512" y="4857760"/>
              <a:ext cx="2143140" cy="178595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32785" name="テキスト ボックス 15"/>
            <p:cNvSpPr txBox="1">
              <a:spLocks noChangeArrowheads="1"/>
            </p:cNvSpPr>
            <p:nvPr/>
          </p:nvSpPr>
          <p:spPr bwMode="auto">
            <a:xfrm>
              <a:off x="5572132" y="6143644"/>
              <a:ext cx="64633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>
                  <a:latin typeface="Calibri" pitchFamily="34" charset="0"/>
                </a:rPr>
                <a:t>大学</a:t>
              </a:r>
            </a:p>
          </p:txBody>
        </p:sp>
        <p:sp>
          <p:nvSpPr>
            <p:cNvPr id="32786" name="テキスト ボックス 16"/>
            <p:cNvSpPr txBox="1">
              <a:spLocks noChangeArrowheads="1"/>
            </p:cNvSpPr>
            <p:nvPr/>
          </p:nvSpPr>
          <p:spPr bwMode="auto">
            <a:xfrm>
              <a:off x="6357950" y="5286388"/>
              <a:ext cx="1782860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>
                  <a:latin typeface="Calibri" pitchFamily="34" charset="0"/>
                </a:rPr>
                <a:t>フィルタ・シャッタ</a:t>
              </a:r>
              <a:endParaRPr lang="en-US" altLang="ja-JP">
                <a:latin typeface="Calibri" pitchFamily="34" charset="0"/>
              </a:endParaRPr>
            </a:p>
            <a:p>
              <a:r>
                <a:rPr lang="ja-JP" altLang="en-US">
                  <a:latin typeface="Calibri" pitchFamily="34" charset="0"/>
                </a:rPr>
                <a:t>機構</a:t>
              </a:r>
              <a:endParaRPr lang="en-US" altLang="ja-JP">
                <a:latin typeface="Calibri" pitchFamily="34" charset="0"/>
              </a:endParaRPr>
            </a:p>
            <a:p>
              <a:r>
                <a:rPr lang="ja-JP" altLang="en-US">
                  <a:latin typeface="Calibri" pitchFamily="34" charset="0"/>
                </a:rPr>
                <a:t>サイエンス要求</a:t>
              </a:r>
            </a:p>
          </p:txBody>
        </p:sp>
        <p:sp>
          <p:nvSpPr>
            <p:cNvPr id="32787" name="テキスト ボックス 17"/>
            <p:cNvSpPr txBox="1">
              <a:spLocks noChangeArrowheads="1"/>
            </p:cNvSpPr>
            <p:nvPr/>
          </p:nvSpPr>
          <p:spPr bwMode="auto">
            <a:xfrm>
              <a:off x="142844" y="2428868"/>
              <a:ext cx="165378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800">
                  <a:latin typeface="Calibri" pitchFamily="34" charset="0"/>
                </a:rPr>
                <a:t>ISAS/JAXA</a:t>
              </a:r>
              <a:endParaRPr lang="ja-JP" altLang="en-US" sz="2800">
                <a:latin typeface="Calibri" pitchFamily="34" charset="0"/>
              </a:endParaRPr>
            </a:p>
          </p:txBody>
        </p:sp>
        <p:sp>
          <p:nvSpPr>
            <p:cNvPr id="32788" name="テキスト ボックス 18"/>
            <p:cNvSpPr txBox="1">
              <a:spLocks noChangeArrowheads="1"/>
            </p:cNvSpPr>
            <p:nvPr/>
          </p:nvSpPr>
          <p:spPr bwMode="auto">
            <a:xfrm>
              <a:off x="214282" y="285728"/>
              <a:ext cx="2379177" cy="2308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>
                  <a:latin typeface="Calibri" pitchFamily="34" charset="0"/>
                </a:rPr>
                <a:t>望遠鏡</a:t>
              </a:r>
              <a:endParaRPr lang="en-US" altLang="ja-JP">
                <a:latin typeface="Calibri" pitchFamily="34" charset="0"/>
              </a:endParaRPr>
            </a:p>
            <a:p>
              <a:r>
                <a:rPr lang="ja-JP" altLang="en-US">
                  <a:latin typeface="Calibri" pitchFamily="34" charset="0"/>
                </a:rPr>
                <a:t>（構造耐性、</a:t>
              </a:r>
              <a:endParaRPr lang="en-US" altLang="ja-JP">
                <a:latin typeface="Calibri" pitchFamily="34" charset="0"/>
              </a:endParaRPr>
            </a:p>
            <a:p>
              <a:r>
                <a:rPr lang="ja-JP" altLang="en-US">
                  <a:latin typeface="Calibri" pitchFamily="34" charset="0"/>
                </a:rPr>
                <a:t>補正光学系耐性）</a:t>
              </a:r>
              <a:endParaRPr lang="en-US" altLang="ja-JP">
                <a:latin typeface="Calibri" pitchFamily="34" charset="0"/>
              </a:endParaRPr>
            </a:p>
            <a:p>
              <a:endParaRPr lang="en-US" altLang="ja-JP">
                <a:latin typeface="Calibri" pitchFamily="34" charset="0"/>
              </a:endParaRPr>
            </a:p>
            <a:p>
              <a:r>
                <a:rPr lang="ja-JP" altLang="en-US">
                  <a:latin typeface="Calibri" pitchFamily="34" charset="0"/>
                </a:rPr>
                <a:t>衛星（構造、熱、通信、</a:t>
              </a:r>
              <a:endParaRPr lang="en-US" altLang="ja-JP">
                <a:latin typeface="Calibri" pitchFamily="34" charset="0"/>
              </a:endParaRPr>
            </a:p>
            <a:p>
              <a:r>
                <a:rPr lang="ja-JP" altLang="en-US">
                  <a:latin typeface="Calibri" pitchFamily="34" charset="0"/>
                </a:rPr>
                <a:t>姿勢安定性、ロケット、</a:t>
              </a:r>
              <a:endParaRPr lang="en-US" altLang="ja-JP">
                <a:latin typeface="Calibri" pitchFamily="34" charset="0"/>
              </a:endParaRPr>
            </a:p>
            <a:p>
              <a:r>
                <a:rPr lang="ja-JP" altLang="en-US">
                  <a:latin typeface="Calibri" pitchFamily="34" charset="0"/>
                </a:rPr>
                <a:t>推進、軌道）</a:t>
              </a:r>
              <a:endParaRPr lang="en-US" altLang="ja-JP">
                <a:latin typeface="Calibri" pitchFamily="34" charset="0"/>
              </a:endParaRPr>
            </a:p>
            <a:p>
              <a:endParaRPr lang="en-US" altLang="ja-JP">
                <a:latin typeface="Calibri" pitchFamily="34" charset="0"/>
              </a:endParaRPr>
            </a:p>
          </p:txBody>
        </p:sp>
        <p:sp>
          <p:nvSpPr>
            <p:cNvPr id="21" name="円/楕円 20"/>
            <p:cNvSpPr/>
            <p:nvPr/>
          </p:nvSpPr>
          <p:spPr>
            <a:xfrm>
              <a:off x="714348" y="3643314"/>
              <a:ext cx="1928826" cy="214314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dirty="0"/>
                <a:t>企業</a:t>
              </a:r>
            </a:p>
          </p:txBody>
        </p:sp>
        <p:sp>
          <p:nvSpPr>
            <p:cNvPr id="32790" name="テキスト ボックス 21"/>
            <p:cNvSpPr txBox="1">
              <a:spLocks noChangeArrowheads="1"/>
            </p:cNvSpPr>
            <p:nvPr/>
          </p:nvSpPr>
          <p:spPr bwMode="auto">
            <a:xfrm>
              <a:off x="3643299" y="214267"/>
              <a:ext cx="145584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dirty="0">
                  <a:latin typeface="Calibri" pitchFamily="34" charset="0"/>
                </a:rPr>
                <a:t>ＷＩＳＨ Ｒ＆Ｄ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/>
          <p:cNvCxnSpPr/>
          <p:nvPr/>
        </p:nvCxnSpPr>
        <p:spPr>
          <a:xfrm>
            <a:off x="0" y="1214438"/>
            <a:ext cx="9144000" cy="1587"/>
          </a:xfrm>
          <a:prstGeom prst="line">
            <a:avLst/>
          </a:prstGeom>
          <a:ln w="76200">
            <a:solidFill>
              <a:srgbClr val="F97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795" name="テキスト ボックス 2"/>
          <p:cNvSpPr txBox="1">
            <a:spLocks noChangeArrowheads="1"/>
          </p:cNvSpPr>
          <p:nvPr/>
        </p:nvSpPr>
        <p:spPr bwMode="auto">
          <a:xfrm>
            <a:off x="285750" y="357188"/>
            <a:ext cx="73088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600">
                <a:latin typeface="Calibri" pitchFamily="34" charset="0"/>
              </a:rPr>
              <a:t>他の超大型計画との相補性、親和性</a:t>
            </a:r>
          </a:p>
        </p:txBody>
      </p:sp>
      <p:sp>
        <p:nvSpPr>
          <p:cNvPr id="33796" name="テキスト ボックス 4"/>
          <p:cNvSpPr txBox="1">
            <a:spLocks noChangeArrowheads="1"/>
          </p:cNvSpPr>
          <p:nvPr/>
        </p:nvSpPr>
        <p:spPr bwMode="auto">
          <a:xfrm>
            <a:off x="357188" y="1500188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latin typeface="Calibri" pitchFamily="34" charset="0"/>
              </a:rPr>
              <a:t>●　</a:t>
            </a:r>
            <a:r>
              <a:rPr lang="en-US" altLang="ja-JP" sz="2400" dirty="0">
                <a:latin typeface="Calibri" pitchFamily="34" charset="0"/>
              </a:rPr>
              <a:t>TMT / E-ELT </a:t>
            </a:r>
            <a:r>
              <a:rPr lang="ja-JP" altLang="en-US" sz="2400" dirty="0">
                <a:latin typeface="Calibri" pitchFamily="34" charset="0"/>
              </a:rPr>
              <a:t>など地上超大型望遠鏡</a:t>
            </a:r>
            <a:endParaRPr lang="en-US" altLang="ja-JP" sz="2400" dirty="0">
              <a:latin typeface="Calibri" pitchFamily="34" charset="0"/>
            </a:endParaRPr>
          </a:p>
          <a:p>
            <a:r>
              <a:rPr lang="ja-JP" altLang="en-US" dirty="0">
                <a:latin typeface="Calibri" pitchFamily="34" charset="0"/>
              </a:rPr>
              <a:t>　　　　宇宙最初期の銀河探査は、いずれも中心課題（サイエンスの親和性）</a:t>
            </a:r>
            <a:endParaRPr lang="en-US" altLang="ja-JP" dirty="0">
              <a:latin typeface="Calibri" pitchFamily="34" charset="0"/>
            </a:endParaRPr>
          </a:p>
          <a:p>
            <a:r>
              <a:rPr lang="ja-JP" altLang="en-US" dirty="0">
                <a:latin typeface="Calibri" pitchFamily="34" charset="0"/>
              </a:rPr>
              <a:t>　　　　</a:t>
            </a:r>
            <a:r>
              <a:rPr lang="en-US" altLang="ja-JP" dirty="0">
                <a:latin typeface="Calibri" pitchFamily="34" charset="0"/>
              </a:rPr>
              <a:t>WISH-</a:t>
            </a:r>
            <a:r>
              <a:rPr lang="ja-JP" altLang="en-US" dirty="0">
                <a:latin typeface="Calibri" pitchFamily="34" charset="0"/>
              </a:rPr>
              <a:t>撮像　</a:t>
            </a:r>
            <a:r>
              <a:rPr lang="en-US" altLang="ja-JP" dirty="0">
                <a:latin typeface="Calibri" pitchFamily="34" charset="0"/>
                <a:sym typeface="Wingdings" pitchFamily="2" charset="2"/>
              </a:rPr>
              <a:t> TMT – </a:t>
            </a:r>
            <a:r>
              <a:rPr lang="ja-JP" altLang="en-US" dirty="0">
                <a:latin typeface="Calibri" pitchFamily="34" charset="0"/>
                <a:sym typeface="Wingdings" pitchFamily="2" charset="2"/>
              </a:rPr>
              <a:t>分光　（</a:t>
            </a:r>
            <a:r>
              <a:rPr lang="en-US" altLang="ja-JP" dirty="0">
                <a:latin typeface="Calibri" pitchFamily="34" charset="0"/>
                <a:sym typeface="Wingdings" pitchFamily="2" charset="2"/>
              </a:rPr>
              <a:t>TMT </a:t>
            </a:r>
            <a:r>
              <a:rPr lang="ja-JP" altLang="en-US" dirty="0" err="1">
                <a:latin typeface="Calibri" pitchFamily="34" charset="0"/>
                <a:sym typeface="Wingdings" pitchFamily="2" charset="2"/>
              </a:rPr>
              <a:t>は広</a:t>
            </a:r>
            <a:r>
              <a:rPr lang="ja-JP" altLang="en-US" dirty="0">
                <a:latin typeface="Calibri" pitchFamily="34" charset="0"/>
                <a:sym typeface="Wingdings" pitchFamily="2" charset="2"/>
              </a:rPr>
              <a:t>視野カメラは［現時点では］ない）</a:t>
            </a:r>
            <a:endParaRPr lang="en-US" altLang="ja-JP" dirty="0">
              <a:latin typeface="Calibri" pitchFamily="34" charset="0"/>
              <a:sym typeface="Wingdings" pitchFamily="2" charset="2"/>
            </a:endParaRPr>
          </a:p>
          <a:p>
            <a:r>
              <a:rPr lang="ja-JP" altLang="en-US" dirty="0">
                <a:latin typeface="Calibri" pitchFamily="34" charset="0"/>
                <a:sym typeface="Wingdings" pitchFamily="2" charset="2"/>
              </a:rPr>
              <a:t>　　　　</a:t>
            </a:r>
            <a:r>
              <a:rPr lang="en-US" altLang="ja-JP" dirty="0">
                <a:latin typeface="Calibri" pitchFamily="34" charset="0"/>
                <a:sym typeface="Wingdings" pitchFamily="2" charset="2"/>
              </a:rPr>
              <a:t>WISH </a:t>
            </a:r>
            <a:r>
              <a:rPr lang="ja-JP" altLang="en-US" dirty="0">
                <a:latin typeface="Calibri" pitchFamily="34" charset="0"/>
                <a:sym typeface="Wingdings" pitchFamily="2" charset="2"/>
              </a:rPr>
              <a:t>１時間検出限界 </a:t>
            </a:r>
            <a:r>
              <a:rPr lang="en-US" altLang="ja-JP" dirty="0">
                <a:latin typeface="Calibri" pitchFamily="34" charset="0"/>
                <a:sym typeface="Wingdings" pitchFamily="2" charset="2"/>
              </a:rPr>
              <a:t>~ 26.5 </a:t>
            </a:r>
            <a:r>
              <a:rPr lang="ja-JP" altLang="en-US" dirty="0">
                <a:latin typeface="Calibri" pitchFamily="34" charset="0"/>
                <a:sym typeface="Wingdings" pitchFamily="2" charset="2"/>
              </a:rPr>
              <a:t>等 ～</a:t>
            </a:r>
            <a:r>
              <a:rPr lang="en-US" altLang="ja-JP" dirty="0">
                <a:latin typeface="Calibri" pitchFamily="34" charset="0"/>
                <a:sym typeface="Wingdings" pitchFamily="2" charset="2"/>
              </a:rPr>
              <a:t> TMT (IRMOS) </a:t>
            </a:r>
            <a:r>
              <a:rPr lang="ja-JP" altLang="en-US" dirty="0">
                <a:latin typeface="Calibri" pitchFamily="34" charset="0"/>
                <a:sym typeface="Wingdings" pitchFamily="2" charset="2"/>
              </a:rPr>
              <a:t>による分光検出限界 </a:t>
            </a:r>
            <a:r>
              <a:rPr lang="en-US" altLang="ja-JP" dirty="0">
                <a:latin typeface="Calibri" pitchFamily="34" charset="0"/>
                <a:sym typeface="Wingdings" pitchFamily="2" charset="2"/>
              </a:rPr>
              <a:t>~0.1μJy</a:t>
            </a:r>
          </a:p>
          <a:p>
            <a:r>
              <a:rPr lang="ja-JP" altLang="en-US" dirty="0">
                <a:latin typeface="Calibri" pitchFamily="34" charset="0"/>
                <a:sym typeface="Wingdings" pitchFamily="2" charset="2"/>
              </a:rPr>
              <a:t>　　　　　　　　　　　　　　　　　　　　　　　</a:t>
            </a:r>
            <a:r>
              <a:rPr lang="ja-JP" altLang="en-US" dirty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　　　</a:t>
            </a:r>
            <a:r>
              <a:rPr lang="en-US" altLang="ja-JP" dirty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(</a:t>
            </a:r>
            <a:r>
              <a:rPr lang="ja-JP" altLang="en-US" dirty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強い親和性）</a:t>
            </a:r>
            <a:endParaRPr lang="en-US" altLang="ja-JP" dirty="0">
              <a:solidFill>
                <a:srgbClr val="FF0000"/>
              </a:solidFill>
              <a:latin typeface="Calibri" pitchFamily="34" charset="0"/>
              <a:sym typeface="Wingdings" pitchFamily="2" charset="2"/>
            </a:endParaRPr>
          </a:p>
          <a:p>
            <a:r>
              <a:rPr lang="ja-JP" altLang="en-US" dirty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　　　　おそらく、波長 </a:t>
            </a:r>
            <a:r>
              <a:rPr lang="en-US" altLang="ja-JP" dirty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1-2 um </a:t>
            </a:r>
            <a:r>
              <a:rPr lang="ja-JP" altLang="en-US" dirty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で、</a:t>
            </a:r>
            <a:endParaRPr lang="en-US" altLang="ja-JP" dirty="0">
              <a:solidFill>
                <a:srgbClr val="FF0000"/>
              </a:solidFill>
              <a:latin typeface="Calibri" pitchFamily="34" charset="0"/>
              <a:sym typeface="Wingdings" pitchFamily="2" charset="2"/>
            </a:endParaRPr>
          </a:p>
          <a:p>
            <a:r>
              <a:rPr lang="ja-JP" altLang="en-US" dirty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　　　　</a:t>
            </a:r>
            <a:r>
              <a:rPr lang="en-US" altLang="ja-JP" dirty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&gt; </a:t>
            </a:r>
            <a:r>
              <a:rPr lang="ja-JP" altLang="en-US" dirty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１平方度で、 </a:t>
            </a:r>
            <a:r>
              <a:rPr lang="en-US" altLang="ja-JP" dirty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AB26.5 </a:t>
            </a:r>
            <a:r>
              <a:rPr lang="ja-JP" altLang="en-US" dirty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等を超える撮像サーベイは他に存在しないだろう</a:t>
            </a:r>
            <a:endParaRPr lang="en-US" altLang="ja-JP" dirty="0">
              <a:solidFill>
                <a:srgbClr val="FF0000"/>
              </a:solidFill>
              <a:latin typeface="Calibri" pitchFamily="34" charset="0"/>
              <a:sym typeface="Wingdings" pitchFamily="2" charset="2"/>
            </a:endParaRPr>
          </a:p>
          <a:p>
            <a:r>
              <a:rPr lang="ja-JP" altLang="en-US" dirty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　　　　</a:t>
            </a:r>
            <a:r>
              <a:rPr lang="en-US" altLang="ja-JP" dirty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“TMT </a:t>
            </a:r>
            <a:r>
              <a:rPr lang="ja-JP" altLang="en-US" dirty="0" err="1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への</a:t>
            </a:r>
            <a:r>
              <a:rPr lang="ja-JP" altLang="en-US" dirty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ターゲット供給源</a:t>
            </a:r>
            <a:r>
              <a:rPr lang="en-US" altLang="ja-JP" dirty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”</a:t>
            </a:r>
          </a:p>
          <a:p>
            <a:endParaRPr lang="en-US" altLang="ja-JP" dirty="0">
              <a:solidFill>
                <a:srgbClr val="FF0000"/>
              </a:solidFill>
              <a:latin typeface="Calibri" pitchFamily="34" charset="0"/>
              <a:sym typeface="Wingdings" pitchFamily="2" charset="2"/>
            </a:endParaRPr>
          </a:p>
          <a:p>
            <a:r>
              <a:rPr lang="ja-JP" altLang="en-US" sz="2400" dirty="0">
                <a:latin typeface="Calibri" pitchFamily="34" charset="0"/>
              </a:rPr>
              <a:t>●　</a:t>
            </a:r>
            <a:r>
              <a:rPr lang="en-US" altLang="ja-JP" sz="2400" dirty="0">
                <a:latin typeface="Calibri" pitchFamily="34" charset="0"/>
              </a:rPr>
              <a:t>SPICA</a:t>
            </a:r>
          </a:p>
          <a:p>
            <a:r>
              <a:rPr lang="en-US" altLang="ja-JP" sz="2400" dirty="0">
                <a:latin typeface="Calibri" pitchFamily="34" charset="0"/>
              </a:rPr>
              <a:t>           SPICA   </a:t>
            </a:r>
            <a:r>
              <a:rPr lang="ja-JP" altLang="en-US" dirty="0">
                <a:latin typeface="Calibri" pitchFamily="34" charset="0"/>
              </a:rPr>
              <a:t>～５</a:t>
            </a:r>
            <a:r>
              <a:rPr lang="en-US" altLang="ja-JP" dirty="0">
                <a:latin typeface="Calibri" pitchFamily="34" charset="0"/>
              </a:rPr>
              <a:t>-</a:t>
            </a:r>
            <a:r>
              <a:rPr lang="ja-JP" altLang="en-US" dirty="0">
                <a:latin typeface="Calibri" pitchFamily="34" charset="0"/>
              </a:rPr>
              <a:t>２００</a:t>
            </a:r>
            <a:r>
              <a:rPr lang="en-US" altLang="ja-JP" dirty="0">
                <a:latin typeface="Calibri" pitchFamily="34" charset="0"/>
              </a:rPr>
              <a:t> </a:t>
            </a:r>
            <a:r>
              <a:rPr lang="en-US" altLang="ja-JP" sz="2400" dirty="0" err="1" smtClean="0">
                <a:latin typeface="Calibri" pitchFamily="34" charset="0"/>
              </a:rPr>
              <a:t>μm</a:t>
            </a:r>
            <a:r>
              <a:rPr lang="ja-JP" altLang="en-US" sz="2400" dirty="0" smtClean="0">
                <a:latin typeface="Calibri" pitchFamily="34" charset="0"/>
              </a:rPr>
              <a:t>　（コア波長）</a:t>
            </a:r>
            <a:r>
              <a:rPr lang="en-US" altLang="ja-JP" sz="2400" dirty="0" smtClean="0">
                <a:latin typeface="Calibri" pitchFamily="34" charset="0"/>
              </a:rPr>
              <a:t> </a:t>
            </a:r>
            <a:endParaRPr lang="en-US" altLang="ja-JP" sz="2400" dirty="0">
              <a:latin typeface="Calibri" pitchFamily="34" charset="0"/>
            </a:endParaRPr>
          </a:p>
          <a:p>
            <a:r>
              <a:rPr lang="ja-JP" altLang="en-US" sz="2400" dirty="0">
                <a:latin typeface="Calibri" pitchFamily="34" charset="0"/>
              </a:rPr>
              <a:t>　　　  </a:t>
            </a:r>
            <a:r>
              <a:rPr lang="en-US" altLang="ja-JP" sz="2400" dirty="0">
                <a:latin typeface="Calibri" pitchFamily="34" charset="0"/>
              </a:rPr>
              <a:t>WISH    </a:t>
            </a:r>
            <a:r>
              <a:rPr lang="ja-JP" altLang="en-US" dirty="0">
                <a:latin typeface="Calibri" pitchFamily="34" charset="0"/>
              </a:rPr>
              <a:t>１－５</a:t>
            </a:r>
            <a:r>
              <a:rPr lang="en-US" altLang="ja-JP" sz="2400" dirty="0" err="1">
                <a:latin typeface="Calibri" pitchFamily="34" charset="0"/>
              </a:rPr>
              <a:t>μm</a:t>
            </a:r>
            <a:r>
              <a:rPr lang="en-US" altLang="ja-JP" sz="2400" dirty="0">
                <a:latin typeface="Calibri" pitchFamily="34" charset="0"/>
              </a:rPr>
              <a:t>  </a:t>
            </a:r>
            <a:r>
              <a:rPr lang="ja-JP" altLang="en-US" sz="2400" dirty="0">
                <a:latin typeface="Calibri" pitchFamily="34" charset="0"/>
              </a:rPr>
              <a:t>　　　　</a:t>
            </a:r>
            <a:r>
              <a:rPr lang="en-US" altLang="ja-JP" sz="2400" dirty="0">
                <a:latin typeface="Calibri" pitchFamily="34" charset="0"/>
              </a:rPr>
              <a:t> </a:t>
            </a:r>
            <a:r>
              <a:rPr lang="en-US" altLang="ja-JP" dirty="0">
                <a:latin typeface="Calibri" pitchFamily="34" charset="0"/>
              </a:rPr>
              <a:t>(</a:t>
            </a:r>
            <a:r>
              <a:rPr lang="ja-JP" altLang="en-US" dirty="0">
                <a:latin typeface="Calibri" pitchFamily="34" charset="0"/>
              </a:rPr>
              <a:t>観測波長の相補性）</a:t>
            </a:r>
            <a:endParaRPr lang="en-US" altLang="ja-JP" dirty="0">
              <a:latin typeface="Calibri" pitchFamily="34" charset="0"/>
            </a:endParaRPr>
          </a:p>
          <a:p>
            <a:r>
              <a:rPr lang="en-US" altLang="ja-JP" sz="2000" dirty="0">
                <a:latin typeface="Calibri" pitchFamily="34" charset="0"/>
              </a:rPr>
              <a:t>           </a:t>
            </a:r>
            <a:r>
              <a:rPr lang="ja-JP" altLang="en-US" sz="2000" dirty="0">
                <a:latin typeface="Calibri" pitchFamily="34" charset="0"/>
              </a:rPr>
              <a:t>　遠方銀河：</a:t>
            </a:r>
            <a:r>
              <a:rPr lang="en-US" altLang="ja-JP" sz="2000" dirty="0">
                <a:latin typeface="Calibri" pitchFamily="34" charset="0"/>
              </a:rPr>
              <a:t>WISH  </a:t>
            </a:r>
            <a:r>
              <a:rPr lang="ja-JP" altLang="en-US" sz="2000" dirty="0">
                <a:latin typeface="Calibri" pitchFamily="34" charset="0"/>
              </a:rPr>
              <a:t>宇宙最初期（再電離期）の銀河探査</a:t>
            </a:r>
            <a:endParaRPr lang="en-US" altLang="ja-JP" sz="2000" dirty="0">
              <a:latin typeface="Calibri" pitchFamily="34" charset="0"/>
            </a:endParaRPr>
          </a:p>
          <a:p>
            <a:r>
              <a:rPr lang="ja-JP" altLang="en-US" sz="2000" dirty="0">
                <a:latin typeface="Calibri" pitchFamily="34" charset="0"/>
              </a:rPr>
              <a:t>　　　　　　　　　　　 </a:t>
            </a:r>
            <a:r>
              <a:rPr lang="en-US" altLang="ja-JP" sz="2000" dirty="0">
                <a:latin typeface="Calibri" pitchFamily="34" charset="0"/>
              </a:rPr>
              <a:t>SPICA  </a:t>
            </a:r>
            <a:r>
              <a:rPr lang="ja-JP" altLang="en-US" sz="2000" dirty="0" smtClean="0">
                <a:latin typeface="Calibri" pitchFamily="34" charset="0"/>
              </a:rPr>
              <a:t>銀河</a:t>
            </a:r>
            <a:r>
              <a:rPr lang="ja-JP" altLang="en-US" sz="2000" dirty="0">
                <a:latin typeface="Calibri" pitchFamily="34" charset="0"/>
              </a:rPr>
              <a:t>形成物理の解明　</a:t>
            </a:r>
            <a:endParaRPr lang="en-US" altLang="ja-JP" sz="2000" dirty="0">
              <a:latin typeface="Calibri" pitchFamily="34" charset="0"/>
            </a:endParaRPr>
          </a:p>
          <a:p>
            <a:r>
              <a:rPr lang="ja-JP" altLang="en-US" sz="2000" dirty="0">
                <a:latin typeface="Calibri" pitchFamily="34" charset="0"/>
              </a:rPr>
              <a:t>　　　　　　　　　　　　</a:t>
            </a:r>
            <a:endParaRPr lang="en-US" altLang="ja-JP" sz="16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/>
          <p:cNvCxnSpPr/>
          <p:nvPr/>
        </p:nvCxnSpPr>
        <p:spPr>
          <a:xfrm>
            <a:off x="0" y="1214438"/>
            <a:ext cx="9144000" cy="1587"/>
          </a:xfrm>
          <a:prstGeom prst="line">
            <a:avLst/>
          </a:prstGeom>
          <a:ln w="76200">
            <a:solidFill>
              <a:srgbClr val="F97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19" name="テキスト ボックス 2"/>
          <p:cNvSpPr txBox="1">
            <a:spLocks noChangeArrowheads="1"/>
          </p:cNvSpPr>
          <p:nvPr/>
        </p:nvSpPr>
        <p:spPr bwMode="auto">
          <a:xfrm>
            <a:off x="285750" y="357188"/>
            <a:ext cx="73088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600" dirty="0">
                <a:latin typeface="Calibri" pitchFamily="34" charset="0"/>
              </a:rPr>
              <a:t>他の超大型計画との相補性、親和性</a:t>
            </a:r>
          </a:p>
        </p:txBody>
      </p:sp>
      <p:sp>
        <p:nvSpPr>
          <p:cNvPr id="34820" name="テキスト ボックス 3"/>
          <p:cNvSpPr txBox="1">
            <a:spLocks noChangeArrowheads="1"/>
          </p:cNvSpPr>
          <p:nvPr/>
        </p:nvSpPr>
        <p:spPr bwMode="auto">
          <a:xfrm>
            <a:off x="500063" y="1500188"/>
            <a:ext cx="6793848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latin typeface="Calibri" pitchFamily="34" charset="0"/>
              </a:rPr>
              <a:t>●　すばる </a:t>
            </a:r>
            <a:r>
              <a:rPr lang="en-US" altLang="ja-JP" sz="2400" dirty="0">
                <a:latin typeface="Calibri" pitchFamily="34" charset="0"/>
              </a:rPr>
              <a:t>HSC / WFMOS</a:t>
            </a:r>
          </a:p>
          <a:p>
            <a:r>
              <a:rPr lang="ja-JP" altLang="en-US" dirty="0">
                <a:latin typeface="Calibri" pitchFamily="34" charset="0"/>
              </a:rPr>
              <a:t>　　　　</a:t>
            </a:r>
            <a:r>
              <a:rPr lang="en-US" altLang="ja-JP" dirty="0">
                <a:latin typeface="Calibri" pitchFamily="34" charset="0"/>
              </a:rPr>
              <a:t>HSC  &lt;</a:t>
            </a:r>
            <a:r>
              <a:rPr lang="en-US" altLang="ja-JP" dirty="0" smtClean="0">
                <a:latin typeface="Calibri" pitchFamily="34" charset="0"/>
              </a:rPr>
              <a:t>1.05μm</a:t>
            </a:r>
            <a:endParaRPr lang="en-US" altLang="ja-JP" dirty="0">
              <a:latin typeface="Calibri" pitchFamily="34" charset="0"/>
            </a:endParaRPr>
          </a:p>
          <a:p>
            <a:r>
              <a:rPr lang="en-US" altLang="ja-JP" dirty="0">
                <a:latin typeface="Calibri" pitchFamily="34" charset="0"/>
              </a:rPr>
              <a:t>         </a:t>
            </a:r>
            <a:r>
              <a:rPr lang="ja-JP" altLang="en-US" dirty="0">
                <a:latin typeface="Calibri" pitchFamily="34" charset="0"/>
              </a:rPr>
              <a:t>　</a:t>
            </a:r>
            <a:r>
              <a:rPr lang="en-US" altLang="ja-JP" dirty="0">
                <a:latin typeface="Calibri" pitchFamily="34" charset="0"/>
              </a:rPr>
              <a:t>WISH   1-5μm    </a:t>
            </a:r>
            <a:r>
              <a:rPr lang="ja-JP" altLang="en-US" dirty="0" smtClean="0">
                <a:latin typeface="Calibri" pitchFamily="34" charset="0"/>
              </a:rPr>
              <a:t>　</a:t>
            </a:r>
            <a:endParaRPr lang="en-US" altLang="ja-JP" dirty="0" smtClean="0">
              <a:latin typeface="Calibri" pitchFamily="34" charset="0"/>
            </a:endParaRPr>
          </a:p>
          <a:p>
            <a:r>
              <a:rPr lang="ja-JP" altLang="en-US" dirty="0" smtClean="0">
                <a:latin typeface="Calibri" pitchFamily="34" charset="0"/>
              </a:rPr>
              <a:t>　　　　　　　　　遠方銀河探査、精密宇宙論などで</a:t>
            </a:r>
            <a:r>
              <a:rPr lang="ja-JP" altLang="en-US" dirty="0" smtClean="0">
                <a:latin typeface="Calibri" pitchFamily="34" charset="0"/>
              </a:rPr>
              <a:t>親和的かつ相補的</a:t>
            </a:r>
            <a:endParaRPr lang="en-US" altLang="ja-JP" dirty="0">
              <a:latin typeface="Calibri" pitchFamily="34" charset="0"/>
            </a:endParaRPr>
          </a:p>
          <a:p>
            <a:r>
              <a:rPr lang="ja-JP" altLang="en-US" dirty="0">
                <a:latin typeface="Calibri" pitchFamily="34" charset="0"/>
              </a:rPr>
              <a:t>　　　　</a:t>
            </a:r>
            <a:r>
              <a:rPr lang="en-US" altLang="ja-JP" dirty="0">
                <a:latin typeface="Calibri" pitchFamily="34" charset="0"/>
              </a:rPr>
              <a:t>WFMOS (</a:t>
            </a:r>
            <a:r>
              <a:rPr lang="ja-JP" altLang="en-US" dirty="0">
                <a:latin typeface="Calibri" pitchFamily="34" charset="0"/>
              </a:rPr>
              <a:t>分光）　（相補性）</a:t>
            </a:r>
            <a:endParaRPr lang="en-US" altLang="ja-JP" dirty="0">
              <a:latin typeface="Calibri" pitchFamily="34" charset="0"/>
            </a:endParaRPr>
          </a:p>
          <a:p>
            <a:endParaRPr lang="en-US" altLang="ja-JP" dirty="0">
              <a:latin typeface="Calibri" pitchFamily="34" charset="0"/>
            </a:endParaRPr>
          </a:p>
          <a:p>
            <a:r>
              <a:rPr lang="ja-JP" altLang="en-US" sz="2400" dirty="0">
                <a:latin typeface="Calibri" pitchFamily="34" charset="0"/>
              </a:rPr>
              <a:t>●　</a:t>
            </a:r>
            <a:r>
              <a:rPr lang="en-US" altLang="ja-JP" sz="2400" dirty="0">
                <a:latin typeface="Calibri" pitchFamily="34" charset="0"/>
              </a:rPr>
              <a:t>ALMA </a:t>
            </a:r>
          </a:p>
          <a:p>
            <a:r>
              <a:rPr lang="en-US" altLang="ja-JP" dirty="0">
                <a:latin typeface="Calibri" pitchFamily="34" charset="0"/>
              </a:rPr>
              <a:t>           WISH </a:t>
            </a:r>
            <a:r>
              <a:rPr lang="ja-JP" altLang="en-US" dirty="0">
                <a:latin typeface="Calibri" pitchFamily="34" charset="0"/>
              </a:rPr>
              <a:t>静止系可視光での画像データ</a:t>
            </a:r>
            <a:endParaRPr lang="en-US" altLang="ja-JP" dirty="0">
              <a:latin typeface="Calibri" pitchFamily="34" charset="0"/>
            </a:endParaRPr>
          </a:p>
          <a:p>
            <a:r>
              <a:rPr lang="ja-JP" altLang="en-US" dirty="0">
                <a:latin typeface="Calibri" pitchFamily="34" charset="0"/>
              </a:rPr>
              <a:t>　　　　</a:t>
            </a:r>
            <a:r>
              <a:rPr lang="en-US" altLang="ja-JP" dirty="0">
                <a:latin typeface="Calibri" pitchFamily="34" charset="0"/>
              </a:rPr>
              <a:t>ALMA  </a:t>
            </a:r>
            <a:r>
              <a:rPr lang="ja-JP" altLang="en-US" dirty="0">
                <a:latin typeface="Calibri" pitchFamily="34" charset="0"/>
              </a:rPr>
              <a:t>ガス、ダスト成分の分布  </a:t>
            </a:r>
            <a:r>
              <a:rPr lang="en-US" altLang="ja-JP" dirty="0">
                <a:latin typeface="Calibri" pitchFamily="34" charset="0"/>
              </a:rPr>
              <a:t>(~0.1” </a:t>
            </a:r>
            <a:r>
              <a:rPr lang="ja-JP" altLang="en-US" dirty="0">
                <a:latin typeface="Calibri" pitchFamily="34" charset="0"/>
              </a:rPr>
              <a:t>分解能</a:t>
            </a:r>
            <a:r>
              <a:rPr lang="en-US" altLang="ja-JP" dirty="0">
                <a:latin typeface="Calibri" pitchFamily="34" charset="0"/>
              </a:rPr>
              <a:t>)   </a:t>
            </a:r>
            <a:r>
              <a:rPr lang="ja-JP" altLang="en-US" dirty="0">
                <a:latin typeface="Calibri" pitchFamily="34" charset="0"/>
              </a:rPr>
              <a:t>（強い相補性）</a:t>
            </a:r>
            <a:endParaRPr lang="en-US" altLang="ja-JP" dirty="0">
              <a:latin typeface="Calibri" pitchFamily="34" charset="0"/>
            </a:endParaRPr>
          </a:p>
          <a:p>
            <a:r>
              <a:rPr lang="ja-JP" altLang="en-US" dirty="0">
                <a:latin typeface="Calibri" pitchFamily="34" charset="0"/>
              </a:rPr>
              <a:t>　　　　</a:t>
            </a:r>
            <a:r>
              <a:rPr lang="en-US" altLang="ja-JP" dirty="0">
                <a:latin typeface="Calibri" pitchFamily="34" charset="0"/>
              </a:rPr>
              <a:t>WISH </a:t>
            </a:r>
            <a:r>
              <a:rPr lang="ja-JP" altLang="en-US" dirty="0">
                <a:latin typeface="Calibri" pitchFamily="34" charset="0"/>
              </a:rPr>
              <a:t>による星形成領域の観測も。</a:t>
            </a:r>
            <a:endParaRPr lang="en-US" altLang="ja-JP" dirty="0">
              <a:latin typeface="Calibri" pitchFamily="34" charset="0"/>
            </a:endParaRPr>
          </a:p>
          <a:p>
            <a:endParaRPr lang="en-US" altLang="ja-JP" dirty="0">
              <a:latin typeface="Calibri" pitchFamily="34" charset="0"/>
            </a:endParaRPr>
          </a:p>
          <a:p>
            <a:r>
              <a:rPr lang="ja-JP" altLang="en-US" sz="2400" dirty="0">
                <a:latin typeface="Calibri" pitchFamily="34" charset="0"/>
              </a:rPr>
              <a:t>●     </a:t>
            </a:r>
            <a:r>
              <a:rPr lang="en-US" altLang="ja-JP" sz="2400" dirty="0">
                <a:latin typeface="Calibri" pitchFamily="34" charset="0"/>
              </a:rPr>
              <a:t>JWST</a:t>
            </a:r>
          </a:p>
          <a:p>
            <a:r>
              <a:rPr lang="en-US" altLang="ja-JP" dirty="0">
                <a:latin typeface="Calibri" pitchFamily="34" charset="0"/>
              </a:rPr>
              <a:t>           </a:t>
            </a:r>
            <a:r>
              <a:rPr lang="ja-JP" altLang="en-US" dirty="0">
                <a:latin typeface="Calibri" pitchFamily="34" charset="0"/>
              </a:rPr>
              <a:t>視野の相補性</a:t>
            </a:r>
            <a:endParaRPr lang="en-US" altLang="ja-JP" dirty="0">
              <a:latin typeface="Calibri" pitchFamily="34" charset="0"/>
            </a:endParaRPr>
          </a:p>
          <a:p>
            <a:r>
              <a:rPr lang="ja-JP" altLang="en-US" dirty="0">
                <a:latin typeface="Calibri" pitchFamily="34" charset="0"/>
              </a:rPr>
              <a:t>　　　　</a:t>
            </a:r>
            <a:r>
              <a:rPr lang="en-US" altLang="ja-JP" dirty="0">
                <a:latin typeface="Calibri" pitchFamily="34" charset="0"/>
              </a:rPr>
              <a:t>WISH </a:t>
            </a:r>
            <a:r>
              <a:rPr lang="ja-JP" altLang="en-US" dirty="0">
                <a:latin typeface="Calibri" pitchFamily="34" charset="0"/>
              </a:rPr>
              <a:t>深探査</a:t>
            </a:r>
            <a:r>
              <a:rPr lang="en-US" altLang="ja-JP" dirty="0">
                <a:latin typeface="Calibri" pitchFamily="34" charset="0"/>
              </a:rPr>
              <a:t> </a:t>
            </a:r>
            <a:r>
              <a:rPr lang="en-US" altLang="ja-JP" dirty="0">
                <a:latin typeface="Calibri" pitchFamily="34" charset="0"/>
                <a:sym typeface="Wingdings" pitchFamily="2" charset="2"/>
              </a:rPr>
              <a:t> JWST </a:t>
            </a:r>
            <a:r>
              <a:rPr lang="ja-JP" altLang="en-US" dirty="0">
                <a:latin typeface="Calibri" pitchFamily="34" charset="0"/>
                <a:sym typeface="Wingdings" pitchFamily="2" charset="2"/>
              </a:rPr>
              <a:t>分光 </a:t>
            </a:r>
            <a:r>
              <a:rPr lang="en-US" altLang="ja-JP" dirty="0">
                <a:latin typeface="Calibri" pitchFamily="34" charset="0"/>
                <a:sym typeface="Wingdings" pitchFamily="2" charset="2"/>
              </a:rPr>
              <a:t>(~10nJy) </a:t>
            </a:r>
            <a:r>
              <a:rPr lang="ja-JP" altLang="en-US" dirty="0" err="1">
                <a:latin typeface="Calibri" pitchFamily="34" charset="0"/>
                <a:sym typeface="Wingdings" pitchFamily="2" charset="2"/>
              </a:rPr>
              <a:t>への</a:t>
            </a:r>
            <a:r>
              <a:rPr lang="ja-JP" altLang="en-US" dirty="0">
                <a:latin typeface="Calibri" pitchFamily="34" charset="0"/>
                <a:sym typeface="Wingdings" pitchFamily="2" charset="2"/>
              </a:rPr>
              <a:t>ターゲット供給</a:t>
            </a:r>
            <a:endParaRPr lang="en-US" altLang="ja-JP" dirty="0">
              <a:latin typeface="Calibri" pitchFamily="34" charset="0"/>
              <a:sym typeface="Wingdings" pitchFamily="2" charset="2"/>
            </a:endParaRPr>
          </a:p>
          <a:p>
            <a:endParaRPr lang="en-US" altLang="ja-JP" dirty="0">
              <a:latin typeface="Calibri" pitchFamily="34" charset="0"/>
              <a:sym typeface="Wingdings" pitchFamily="2" charset="2"/>
            </a:endParaRPr>
          </a:p>
          <a:p>
            <a:r>
              <a:rPr lang="ja-JP" altLang="en-US" dirty="0">
                <a:latin typeface="Calibri" pitchFamily="34" charset="0"/>
                <a:sym typeface="Wingdings" pitchFamily="2" charset="2"/>
              </a:rPr>
              <a:t>●　</a:t>
            </a:r>
            <a:r>
              <a:rPr lang="en-US" altLang="ja-JP" dirty="0">
                <a:latin typeface="Calibri" pitchFamily="34" charset="0"/>
                <a:sym typeface="Wingdings" pitchFamily="2" charset="2"/>
              </a:rPr>
              <a:t>HST WFC3    </a:t>
            </a:r>
            <a:r>
              <a:rPr lang="ja-JP" altLang="en-US" dirty="0">
                <a:latin typeface="Calibri" pitchFamily="34" charset="0"/>
                <a:sym typeface="Wingdings" pitchFamily="2" charset="2"/>
              </a:rPr>
              <a:t>視野、観測波長 </a:t>
            </a:r>
            <a:r>
              <a:rPr lang="en-US" altLang="ja-JP" dirty="0">
                <a:latin typeface="Calibri" pitchFamily="34" charset="0"/>
                <a:sym typeface="Wingdings" pitchFamily="2" charset="2"/>
              </a:rPr>
              <a:t>(WFC3 &lt;1.7μm)</a:t>
            </a:r>
          </a:p>
          <a:p>
            <a:r>
              <a:rPr lang="ja-JP" altLang="en-US" dirty="0">
                <a:latin typeface="Calibri" pitchFamily="34" charset="0"/>
                <a:sym typeface="Wingdings" pitchFamily="2" charset="2"/>
              </a:rPr>
              <a:t>●　地上望遠鏡　　感度、観測波長</a:t>
            </a:r>
            <a:endParaRPr lang="en-US" altLang="ja-JP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/>
          <p:cNvCxnSpPr/>
          <p:nvPr/>
        </p:nvCxnSpPr>
        <p:spPr>
          <a:xfrm>
            <a:off x="0" y="1214438"/>
            <a:ext cx="9144000" cy="1587"/>
          </a:xfrm>
          <a:prstGeom prst="line">
            <a:avLst/>
          </a:prstGeom>
          <a:ln w="76200">
            <a:solidFill>
              <a:srgbClr val="F97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>
            <a:spLocks noChangeArrowheads="1"/>
          </p:cNvSpPr>
          <p:nvPr/>
        </p:nvSpPr>
        <p:spPr bwMode="auto">
          <a:xfrm>
            <a:off x="285750" y="357188"/>
            <a:ext cx="73088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600" dirty="0">
                <a:latin typeface="Calibri" pitchFamily="34" charset="0"/>
              </a:rPr>
              <a:t>他の超大型計画との相補性、親和性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0034" y="1714488"/>
            <a:ext cx="72866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/>
              <a:t>Eucrid</a:t>
            </a:r>
            <a:r>
              <a:rPr kumimoji="1" lang="en-US" altLang="ja-JP" dirty="0" smtClean="0"/>
              <a:t> + JDEM  </a:t>
            </a:r>
            <a:r>
              <a:rPr kumimoji="1" lang="ja-JP" altLang="en-US" dirty="0" smtClean="0"/>
              <a:t>（欧米連合）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en-US" altLang="ja-JP" dirty="0" smtClean="0"/>
              <a:t>           1.3-2m </a:t>
            </a:r>
            <a:r>
              <a:rPr kumimoji="1" lang="ja-JP" altLang="en-US" dirty="0" smtClean="0"/>
              <a:t>広視野宇宙望遠鏡　可視光、非冷却赤外 </a:t>
            </a:r>
            <a:r>
              <a:rPr kumimoji="1" lang="en-US" altLang="ja-JP" dirty="0" smtClean="0"/>
              <a:t>1.7um </a:t>
            </a:r>
            <a:r>
              <a:rPr kumimoji="1" lang="ja-JP" altLang="en-US" dirty="0" err="1" smtClean="0"/>
              <a:t>、</a:t>
            </a:r>
            <a:r>
              <a:rPr kumimoji="1" lang="ja-JP" altLang="en-US" dirty="0" smtClean="0"/>
              <a:t>分光</a:t>
            </a:r>
            <a:endParaRPr kumimoji="1" lang="en-US" altLang="ja-JP" dirty="0" smtClean="0"/>
          </a:p>
          <a:p>
            <a:r>
              <a:rPr lang="ja-JP" altLang="en-US" dirty="0" smtClean="0"/>
              <a:t>　</a:t>
            </a:r>
            <a:r>
              <a:rPr lang="ja-JP" altLang="en-US" dirty="0" smtClean="0"/>
              <a:t>　　　　フィルタ貼り付け型</a:t>
            </a:r>
            <a:endParaRPr lang="en-US" altLang="ja-JP" dirty="0" smtClean="0"/>
          </a:p>
          <a:p>
            <a:r>
              <a:rPr kumimoji="1" lang="ja-JP" altLang="en-US" dirty="0" smtClean="0"/>
              <a:t>　</a:t>
            </a:r>
            <a:r>
              <a:rPr kumimoji="1" lang="ja-JP" altLang="en-US" dirty="0" smtClean="0"/>
              <a:t>　　　　おそらく  </a:t>
            </a:r>
            <a:r>
              <a:rPr kumimoji="1" lang="en-US" altLang="ja-JP" dirty="0" smtClean="0"/>
              <a:t>&gt; 1000,000,000 $</a:t>
            </a:r>
          </a:p>
          <a:p>
            <a:endParaRPr lang="en-US" altLang="ja-JP" dirty="0" smtClean="0"/>
          </a:p>
          <a:p>
            <a:r>
              <a:rPr kumimoji="1" lang="en-US" altLang="ja-JP" dirty="0" smtClean="0"/>
              <a:t>WISH   1-5um</a:t>
            </a:r>
            <a:r>
              <a:rPr kumimoji="1" lang="ja-JP" altLang="en-US" dirty="0" smtClean="0"/>
              <a:t>　撮像　フィルタ交換機構（より多色） </a:t>
            </a:r>
            <a:r>
              <a:rPr kumimoji="1" lang="en-US" altLang="ja-JP" dirty="0" smtClean="0"/>
              <a:t>~250,000,000 $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en-US" altLang="ja-JP" dirty="0" err="1" smtClean="0"/>
              <a:t>Eucrid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は </a:t>
            </a:r>
            <a:r>
              <a:rPr kumimoji="1" lang="en-US" altLang="ja-JP" dirty="0" smtClean="0"/>
              <a:t>Cosmic Vision M class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仙台研究\WISH\WG提案書\wish_0912\config_a2_2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214554"/>
            <a:ext cx="4619661" cy="3529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テキスト ボックス 1"/>
          <p:cNvSpPr txBox="1"/>
          <p:nvPr/>
        </p:nvSpPr>
        <p:spPr>
          <a:xfrm>
            <a:off x="642910" y="785794"/>
            <a:ext cx="7450137" cy="1384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6000" dirty="0">
                <a:latin typeface="Verdana" pitchFamily="34" charset="0"/>
                <a:ea typeface="Verdana" pitchFamily="34" charset="0"/>
                <a:cs typeface="Verdana" pitchFamily="34" charset="0"/>
              </a:rPr>
              <a:t>WISH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Wide-field Imaging Surveyor for High-</a:t>
            </a:r>
            <a:r>
              <a:rPr lang="en-US" altLang="ja-JP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Redshift</a:t>
            </a:r>
            <a:endParaRPr lang="ja-JP" altLang="en-US" sz="2400" dirty="0">
              <a:latin typeface="Verdana" pitchFamily="34" charset="0"/>
              <a:ea typeface="+mj-ea"/>
              <a:cs typeface="Verdana" pitchFamily="34" charset="0"/>
            </a:endParaRP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2143108" y="6000768"/>
            <a:ext cx="52260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>
                <a:latin typeface="Calibri" pitchFamily="34" charset="0"/>
                <a:hlinkClick r:id="rId3"/>
              </a:rPr>
              <a:t>http://www.oao.nao.ac.jp/%7Eiwata/wish/index.html</a:t>
            </a:r>
            <a:endParaRPr lang="ja-JP" altLang="en-US" dirty="0">
              <a:latin typeface="Calibri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28662" y="2357430"/>
            <a:ext cx="74510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dirty="0" smtClean="0">
                <a:solidFill>
                  <a:srgbClr val="FF0000"/>
                </a:solidFill>
              </a:rPr>
              <a:t>２００８年９月　宇宙理学委員会 </a:t>
            </a:r>
            <a:r>
              <a:rPr kumimoji="1" lang="en-US" altLang="ja-JP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WISH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 WG 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結成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928662" y="5929330"/>
            <a:ext cx="7332115" cy="501671"/>
            <a:chOff x="785786" y="5929330"/>
            <a:chExt cx="7332115" cy="501671"/>
          </a:xfrm>
        </p:grpSpPr>
        <p:pic>
          <p:nvPicPr>
            <p:cNvPr id="7" name="Picture 2" descr="D:\仙台研究\WISH\学会\kensaku.bmp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5786" y="5929330"/>
              <a:ext cx="7332115" cy="50167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  <p:sp>
          <p:nvSpPr>
            <p:cNvPr id="8" name="テキスト ボックス 7"/>
            <p:cNvSpPr txBox="1"/>
            <p:nvPr/>
          </p:nvSpPr>
          <p:spPr>
            <a:xfrm>
              <a:off x="1016002" y="5945111"/>
              <a:ext cx="20297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err="1" smtClean="0"/>
                <a:t>wishmission</a:t>
              </a:r>
              <a:endParaRPr kumimoji="1" lang="ja-JP" altLang="en-US" sz="2400" b="1" dirty="0"/>
            </a:p>
          </p:txBody>
        </p:sp>
      </p:grpSp>
      <p:sp>
        <p:nvSpPr>
          <p:cNvPr id="9" name="テキスト ボックス 8"/>
          <p:cNvSpPr txBox="1"/>
          <p:nvPr/>
        </p:nvSpPr>
        <p:spPr>
          <a:xfrm>
            <a:off x="5429256" y="5357826"/>
            <a:ext cx="3018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http://www.wishmission.org/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85720" y="214290"/>
            <a:ext cx="4801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2009/04/08 WISH Science WS  Toru Yamada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1"/>
          <p:cNvSpPr txBox="1">
            <a:spLocks noChangeArrowheads="1"/>
          </p:cNvSpPr>
          <p:nvPr/>
        </p:nvSpPr>
        <p:spPr bwMode="auto">
          <a:xfrm>
            <a:off x="285720" y="214290"/>
            <a:ext cx="772839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/>
              <a:t>メンバー</a:t>
            </a:r>
            <a:r>
              <a:rPr lang="ja-JP" altLang="en-US" sz="2400" dirty="0" smtClean="0"/>
              <a:t>構成 　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これまでの</a:t>
            </a:r>
            <a:r>
              <a:rPr lang="en-US" altLang="ja-JP" sz="2400" dirty="0" smtClean="0">
                <a:solidFill>
                  <a:srgbClr val="0000FF"/>
                </a:solidFill>
              </a:rPr>
              <a:t>WISH </a:t>
            </a:r>
            <a:r>
              <a:rPr lang="ja-JP" altLang="en-US" sz="2400" dirty="0" smtClean="0">
                <a:solidFill>
                  <a:srgbClr val="0000FF"/>
                </a:solidFill>
              </a:rPr>
              <a:t>検討会参加のメンバー</a:t>
            </a:r>
            <a:r>
              <a:rPr lang="ja-JP" altLang="en-US" sz="2400" dirty="0" smtClean="0"/>
              <a:t>、</a:t>
            </a:r>
            <a:endParaRPr lang="en-US" altLang="ja-JP" sz="2400" dirty="0" smtClean="0"/>
          </a:p>
          <a:p>
            <a:r>
              <a:rPr lang="ja-JP" altLang="en-US" sz="2400" dirty="0" smtClean="0"/>
              <a:t>及び、　</a:t>
            </a:r>
            <a:r>
              <a:rPr lang="en-US" altLang="ja-JP" sz="2400" dirty="0" smtClean="0">
                <a:solidFill>
                  <a:srgbClr val="F97101"/>
                </a:solidFill>
              </a:rPr>
              <a:t>WISH Mission ML </a:t>
            </a:r>
            <a:r>
              <a:rPr lang="ja-JP" altLang="en-US" sz="2400" dirty="0" smtClean="0">
                <a:solidFill>
                  <a:srgbClr val="F97101"/>
                </a:solidFill>
              </a:rPr>
              <a:t>メンバー</a:t>
            </a:r>
            <a:r>
              <a:rPr lang="ja-JP" altLang="en-US" sz="2400" dirty="0" smtClean="0"/>
              <a:t>）</a:t>
            </a:r>
            <a:endParaRPr lang="ja-JP" altLang="en-US" sz="2400" dirty="0"/>
          </a:p>
        </p:txBody>
      </p:sp>
      <p:sp>
        <p:nvSpPr>
          <p:cNvPr id="4099" name="テキスト ボックス 2"/>
          <p:cNvSpPr txBox="1">
            <a:spLocks noChangeArrowheads="1"/>
          </p:cNvSpPr>
          <p:nvPr/>
        </p:nvSpPr>
        <p:spPr bwMode="auto">
          <a:xfrm>
            <a:off x="285720" y="1071546"/>
            <a:ext cx="8186857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/>
              <a:t>山田亨</a:t>
            </a:r>
            <a:r>
              <a:rPr lang="ja-JP" altLang="en-US" sz="2400" dirty="0" smtClean="0"/>
              <a:t>（</a:t>
            </a:r>
            <a:r>
              <a:rPr lang="en-US" altLang="ja-JP" sz="2400" dirty="0" smtClean="0"/>
              <a:t>PI</a:t>
            </a:r>
            <a:r>
              <a:rPr lang="ja-JP" altLang="en-US" sz="2400" dirty="0" smtClean="0"/>
              <a:t>）、東谷千比呂（東北大学）</a:t>
            </a:r>
            <a:endParaRPr lang="en-US" altLang="ja-JP" sz="2400" dirty="0"/>
          </a:p>
          <a:p>
            <a:r>
              <a:rPr lang="ja-JP" altLang="en-US" sz="2400" dirty="0"/>
              <a:t>岩田生、常田佐久、児玉忠恭、諸隈智貴、小宮山</a:t>
            </a:r>
            <a:r>
              <a:rPr lang="ja-JP" altLang="en-US" sz="2400" dirty="0" smtClean="0"/>
              <a:t>裕</a:t>
            </a:r>
            <a:endParaRPr lang="en-US" altLang="ja-JP" sz="2400" dirty="0" smtClean="0"/>
          </a:p>
          <a:p>
            <a:r>
              <a:rPr lang="ja-JP" altLang="en-US" sz="2400" dirty="0" smtClean="0"/>
              <a:t>今西昌</a:t>
            </a:r>
            <a:r>
              <a:rPr lang="ja-JP" altLang="en-US" sz="2400" dirty="0" smtClean="0"/>
              <a:t>俊（</a:t>
            </a:r>
            <a:r>
              <a:rPr lang="ja-JP" altLang="en-US" sz="2400" dirty="0"/>
              <a:t>国立天文台）</a:t>
            </a:r>
            <a:endParaRPr lang="en-US" altLang="ja-JP" sz="2400" dirty="0"/>
          </a:p>
          <a:p>
            <a:r>
              <a:rPr lang="ja-JP" altLang="en-US" sz="2400" dirty="0"/>
              <a:t>松原英雄、和田武彦、</a:t>
            </a:r>
            <a:r>
              <a:rPr lang="ja-JP" altLang="en-US" sz="2400" dirty="0" smtClean="0"/>
              <a:t>大藪進喜、杉田寛之、佐藤洋一（</a:t>
            </a:r>
            <a:r>
              <a:rPr lang="en-US" altLang="ja-JP" sz="2400" dirty="0" smtClean="0"/>
              <a:t>JAXA)</a:t>
            </a:r>
            <a:endParaRPr lang="en-US" altLang="ja-JP" sz="2400" dirty="0"/>
          </a:p>
          <a:p>
            <a:r>
              <a:rPr lang="ja-JP" altLang="en-US" sz="2400" dirty="0"/>
              <a:t>河合誠之（東工大）</a:t>
            </a:r>
            <a:endParaRPr lang="en-US" altLang="ja-JP" sz="2400" dirty="0"/>
          </a:p>
          <a:p>
            <a:r>
              <a:rPr lang="ja-JP" altLang="en-US" sz="2400" dirty="0"/>
              <a:t>太田耕司、矢部清人（京都大）</a:t>
            </a:r>
            <a:endParaRPr lang="en-US" altLang="ja-JP" sz="2400" dirty="0"/>
          </a:p>
          <a:p>
            <a:r>
              <a:rPr lang="ja-JP" altLang="en-US" sz="2400" dirty="0"/>
              <a:t>土居守、安田</a:t>
            </a:r>
            <a:r>
              <a:rPr lang="ja-JP" altLang="en-US" sz="2400" dirty="0" smtClean="0"/>
              <a:t>直樹（</a:t>
            </a:r>
            <a:r>
              <a:rPr lang="ja-JP" altLang="en-US" sz="2400" dirty="0"/>
              <a:t>東京大）</a:t>
            </a:r>
            <a:endParaRPr lang="en-US" altLang="ja-JP" sz="2400" dirty="0"/>
          </a:p>
          <a:p>
            <a:r>
              <a:rPr lang="ja-JP" altLang="en-US" sz="2400" dirty="0"/>
              <a:t>後藤智嗣（ハワイ大）</a:t>
            </a:r>
            <a:endParaRPr lang="en-US" altLang="ja-JP" sz="2400" dirty="0"/>
          </a:p>
          <a:p>
            <a:r>
              <a:rPr lang="ja-JP" altLang="en-US" sz="2400" dirty="0"/>
              <a:t>井上昭雄（大阪産業大</a:t>
            </a:r>
            <a:r>
              <a:rPr lang="ja-JP" altLang="en-US" sz="2400" dirty="0" smtClean="0"/>
              <a:t>）</a:t>
            </a:r>
            <a:endParaRPr lang="en-US" altLang="ja-JP" sz="2400" dirty="0" smtClean="0"/>
          </a:p>
          <a:p>
            <a:r>
              <a:rPr lang="ja-JP" altLang="en-US" sz="2400" dirty="0" smtClean="0"/>
              <a:t>谷口義明（愛媛大学）</a:t>
            </a:r>
            <a:r>
              <a:rPr lang="en-US" altLang="ja-JP" sz="2400" dirty="0" smtClean="0">
                <a:solidFill>
                  <a:srgbClr val="FFC000"/>
                </a:solidFill>
              </a:rPr>
              <a:t>*</a:t>
            </a:r>
          </a:p>
          <a:p>
            <a:r>
              <a:rPr lang="ja-JP" altLang="en-US" sz="2400" dirty="0" smtClean="0"/>
              <a:t>花見仁史（岩手大学）</a:t>
            </a:r>
            <a:r>
              <a:rPr lang="en-US" altLang="ja-JP" sz="2400" dirty="0" smtClean="0">
                <a:solidFill>
                  <a:srgbClr val="FFC000"/>
                </a:solidFill>
              </a:rPr>
              <a:t>*</a:t>
            </a:r>
            <a:endParaRPr lang="en-US" altLang="ja-JP" sz="2400" dirty="0">
              <a:solidFill>
                <a:srgbClr val="FFC000"/>
              </a:solidFill>
            </a:endParaRPr>
          </a:p>
          <a:p>
            <a:r>
              <a:rPr lang="ja-JP" altLang="en-US" sz="2400" dirty="0"/>
              <a:t>池田優二</a:t>
            </a:r>
            <a:r>
              <a:rPr lang="ja-JP" altLang="en-US" sz="2400" dirty="0" smtClean="0"/>
              <a:t>（フォト・コーディング</a:t>
            </a:r>
            <a:r>
              <a:rPr lang="ja-JP" altLang="en-US" sz="2400" dirty="0"/>
              <a:t>）</a:t>
            </a:r>
            <a:endParaRPr lang="en-US" altLang="ja-JP" sz="2400" dirty="0"/>
          </a:p>
          <a:p>
            <a:r>
              <a:rPr lang="ja-JP" altLang="en-US" sz="2400" dirty="0" smtClean="0"/>
              <a:t>岩村</a:t>
            </a:r>
            <a:r>
              <a:rPr lang="ja-JP" altLang="en-US" sz="2400" dirty="0"/>
              <a:t>哲（エム・アール・ジェイ</a:t>
            </a:r>
            <a:r>
              <a:rPr lang="ja-JP" altLang="en-US" sz="2400" dirty="0" smtClean="0"/>
              <a:t>）</a:t>
            </a:r>
            <a:endParaRPr lang="en-US" altLang="ja-JP" sz="2400" dirty="0" smtClean="0"/>
          </a:p>
          <a:p>
            <a:endParaRPr lang="en-US" altLang="ja-JP" sz="2400" dirty="0" smtClean="0"/>
          </a:p>
          <a:p>
            <a:r>
              <a:rPr lang="en-US" altLang="ja-JP" dirty="0" smtClean="0">
                <a:solidFill>
                  <a:srgbClr val="FFC000"/>
                </a:solidFill>
              </a:rPr>
              <a:t>* WISH Science ML Members</a:t>
            </a:r>
            <a:endParaRPr lang="ja-JP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/>
        </p:nvGraphicFramePr>
        <p:xfrm>
          <a:off x="857224" y="714356"/>
          <a:ext cx="7215238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0192"/>
                <a:gridCol w="2113854"/>
                <a:gridCol w="3241192"/>
              </a:tblGrid>
              <a:tr h="208361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日付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ミーティング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場所、内容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8361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2008/01/19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WISH</a:t>
                      </a:r>
                      <a:r>
                        <a:rPr kumimoji="1" lang="ja-JP" altLang="en-US" sz="1400" dirty="0" smtClean="0"/>
                        <a:t>検討会</a:t>
                      </a:r>
                      <a:r>
                        <a:rPr kumimoji="1" lang="en-US" altLang="ja-JP" sz="1400" dirty="0" smtClean="0"/>
                        <a:t>#1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＠国立天文台三鷹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8361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2008/03/01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WISH</a:t>
                      </a:r>
                      <a:r>
                        <a:rPr kumimoji="1" lang="ja-JP" altLang="en-US" sz="1400" dirty="0" smtClean="0"/>
                        <a:t>検討会</a:t>
                      </a:r>
                      <a:r>
                        <a:rPr kumimoji="1" lang="en-US" altLang="ja-JP" sz="1400" dirty="0" smtClean="0"/>
                        <a:t>#2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＠国立天文台三鷹</a:t>
                      </a:r>
                    </a:p>
                  </a:txBody>
                  <a:tcPr/>
                </a:tc>
              </a:tr>
              <a:tr h="208361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2008/04/10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WISH</a:t>
                      </a:r>
                      <a:r>
                        <a:rPr kumimoji="1" lang="ja-JP" altLang="en-US" sz="1400" dirty="0" smtClean="0"/>
                        <a:t>検討会</a:t>
                      </a:r>
                      <a:r>
                        <a:rPr kumimoji="1" lang="en-US" altLang="ja-JP" sz="1400" dirty="0" smtClean="0"/>
                        <a:t>#3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smtClean="0"/>
                        <a:t>＠国立天文台三鷹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8361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2008/05/14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WISH</a:t>
                      </a:r>
                      <a:r>
                        <a:rPr kumimoji="1" lang="ja-JP" altLang="en-US" sz="1400" dirty="0" smtClean="0"/>
                        <a:t>検討会</a:t>
                      </a:r>
                      <a:r>
                        <a:rPr kumimoji="1" lang="en-US" altLang="ja-JP" sz="1400" dirty="0" smtClean="0"/>
                        <a:t>#4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smtClean="0"/>
                        <a:t>＠国立天文台三鷹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8361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2008/06/20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WISH</a:t>
                      </a:r>
                      <a:r>
                        <a:rPr kumimoji="1" lang="ja-JP" altLang="en-US" sz="1400" dirty="0" smtClean="0"/>
                        <a:t>検討会</a:t>
                      </a:r>
                      <a:r>
                        <a:rPr kumimoji="1" lang="en-US" altLang="ja-JP" sz="1400" dirty="0" smtClean="0"/>
                        <a:t>#5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smtClean="0"/>
                        <a:t>＠国立天文台三鷹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8361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2008/09/15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WISH</a:t>
                      </a:r>
                      <a:r>
                        <a:rPr kumimoji="1" lang="ja-JP" altLang="en-US" sz="1400" dirty="0" smtClean="0"/>
                        <a:t>検討会</a:t>
                      </a:r>
                      <a:r>
                        <a:rPr kumimoji="1" lang="en-US" altLang="ja-JP" sz="1400" dirty="0" smtClean="0"/>
                        <a:t>#6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smtClean="0"/>
                        <a:t>＠国立天文台三鷹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8361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2008/10/21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WISH</a:t>
                      </a:r>
                      <a:r>
                        <a:rPr kumimoji="1" lang="ja-JP" altLang="en-US" sz="1400" dirty="0" smtClean="0"/>
                        <a:t>検討会</a:t>
                      </a:r>
                      <a:r>
                        <a:rPr kumimoji="1" lang="en-US" altLang="ja-JP" sz="1400" dirty="0" smtClean="0"/>
                        <a:t>#7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＠国立天文台三鷹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8361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2008/11/10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WISH</a:t>
                      </a:r>
                      <a:r>
                        <a:rPr kumimoji="1" lang="ja-JP" altLang="en-US" sz="1400" dirty="0" smtClean="0"/>
                        <a:t>技術検討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熱　＠</a:t>
                      </a:r>
                      <a:r>
                        <a:rPr kumimoji="1" lang="en-US" altLang="ja-JP" sz="1400" dirty="0" smtClean="0"/>
                        <a:t>JAXA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8361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2008/12/01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WISH</a:t>
                      </a:r>
                      <a:r>
                        <a:rPr kumimoji="1" lang="ja-JP" altLang="en-US" sz="1400" dirty="0" smtClean="0"/>
                        <a:t>検討会</a:t>
                      </a:r>
                      <a:r>
                        <a:rPr kumimoji="1" lang="en-US" altLang="ja-JP" sz="1400" dirty="0" smtClean="0"/>
                        <a:t>#8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＠国立天文台三鷹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8361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2009/01/07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WISH</a:t>
                      </a:r>
                      <a:r>
                        <a:rPr kumimoji="1" lang="ja-JP" altLang="en-US" sz="1400" dirty="0" smtClean="0"/>
                        <a:t>技術検討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姿勢安定性　＠</a:t>
                      </a:r>
                      <a:r>
                        <a:rPr kumimoji="1" lang="en-US" altLang="ja-JP" sz="1400" dirty="0" smtClean="0"/>
                        <a:t>JAXA/ISAS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8361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2009/01/13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WISH</a:t>
                      </a:r>
                      <a:r>
                        <a:rPr kumimoji="1" lang="ja-JP" altLang="en-US" sz="1400" dirty="0" smtClean="0"/>
                        <a:t>検討会</a:t>
                      </a:r>
                      <a:r>
                        <a:rPr kumimoji="1" lang="en-US" altLang="ja-JP" sz="1400" dirty="0" smtClean="0"/>
                        <a:t>#9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＠国立天文台三鷹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8361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2009/01/23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WISH </a:t>
                      </a:r>
                      <a:r>
                        <a:rPr kumimoji="1" lang="ja-JP" altLang="en-US" sz="1400" dirty="0" smtClean="0"/>
                        <a:t>技術検討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光学系、望遠鏡　＠</a:t>
                      </a:r>
                      <a:r>
                        <a:rPr kumimoji="1" lang="en-US" altLang="ja-JP" sz="1400" dirty="0" smtClean="0"/>
                        <a:t>SAGEM/REOSC (</a:t>
                      </a:r>
                      <a:r>
                        <a:rPr kumimoji="1" lang="ja-JP" altLang="en-US" sz="1400" dirty="0" smtClean="0"/>
                        <a:t>仏</a:t>
                      </a:r>
                      <a:r>
                        <a:rPr kumimoji="1" lang="en-US" altLang="ja-JP" sz="1400" dirty="0" smtClean="0"/>
                        <a:t>)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8361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2009/02/10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WISH</a:t>
                      </a:r>
                      <a:r>
                        <a:rPr kumimoji="1" lang="ja-JP" altLang="en-US" sz="1400" dirty="0" smtClean="0"/>
                        <a:t>検討会</a:t>
                      </a:r>
                      <a:r>
                        <a:rPr kumimoji="1" lang="en-US" altLang="ja-JP" sz="1400" dirty="0" smtClean="0"/>
                        <a:t>#10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smtClean="0"/>
                        <a:t>＠国立天文台三鷹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8361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2009/03/10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WISH</a:t>
                      </a:r>
                      <a:r>
                        <a:rPr kumimoji="1" lang="ja-JP" altLang="en-US" sz="1400" dirty="0" smtClean="0"/>
                        <a:t>検討会</a:t>
                      </a:r>
                      <a:r>
                        <a:rPr kumimoji="1" lang="en-US" altLang="ja-JP" sz="1400" dirty="0" smtClean="0"/>
                        <a:t>#11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＠国立天文台三鷹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8361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2009/03/10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WISH </a:t>
                      </a:r>
                      <a:r>
                        <a:rPr kumimoji="1" lang="ja-JP" altLang="en-US" sz="1400" dirty="0" smtClean="0"/>
                        <a:t>技術検討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熱、機構、フィルタ　＠国立天文台三鷹</a:t>
                      </a:r>
                    </a:p>
                  </a:txBody>
                  <a:tcPr/>
                </a:tc>
              </a:tr>
              <a:tr h="208361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2009/04/07</a:t>
                      </a:r>
                      <a:r>
                        <a:rPr kumimoji="1" lang="en-US" altLang="ja-JP" sz="1400" baseline="0" dirty="0" smtClean="0"/>
                        <a:t> </a:t>
                      </a:r>
                      <a:r>
                        <a:rPr kumimoji="1" lang="ja-JP" altLang="en-US" sz="1400" baseline="0" dirty="0" smtClean="0"/>
                        <a:t>（予定）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WISH </a:t>
                      </a:r>
                      <a:r>
                        <a:rPr kumimoji="1" lang="ja-JP" altLang="en-US" sz="1400" dirty="0" smtClean="0"/>
                        <a:t>検討会 </a:t>
                      </a:r>
                      <a:r>
                        <a:rPr kumimoji="1" lang="en-US" altLang="ja-JP" sz="1400" dirty="0" smtClean="0"/>
                        <a:t>#12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＠国立天文台三鷹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8361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2009/04/08 </a:t>
                      </a:r>
                      <a:r>
                        <a:rPr kumimoji="1" lang="ja-JP" altLang="en-US" sz="1400" dirty="0" smtClean="0"/>
                        <a:t>（予定）</a:t>
                      </a:r>
                      <a:endParaRPr kumimoji="1" lang="en-US" altLang="ja-JP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WISH Science Workshop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＠国立天文台三鷹</a:t>
                      </a:r>
                    </a:p>
                  </a:txBody>
                  <a:tcPr/>
                </a:tc>
              </a:tr>
              <a:tr h="208361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2009/04/17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WISH </a:t>
                      </a:r>
                      <a:r>
                        <a:rPr kumimoji="1" lang="ja-JP" altLang="en-US" sz="1400" dirty="0" smtClean="0"/>
                        <a:t>技術検討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熱、機構　＠</a:t>
                      </a:r>
                      <a:r>
                        <a:rPr kumimoji="1" lang="en-US" altLang="ja-JP" sz="1400" dirty="0" smtClean="0"/>
                        <a:t>JAXA</a:t>
                      </a:r>
                      <a:endParaRPr kumimoji="1" lang="ja-JP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857224" y="214290"/>
            <a:ext cx="3129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 </a:t>
            </a:r>
            <a:r>
              <a:rPr kumimoji="1" lang="en-US" altLang="ja-JP" dirty="0" smtClean="0"/>
              <a:t>WISH </a:t>
            </a:r>
            <a:r>
              <a:rPr kumimoji="1" lang="ja-JP" altLang="en-US" dirty="0" smtClean="0"/>
              <a:t>これまでの検討会状況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14810" y="214290"/>
            <a:ext cx="28761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WISH </a:t>
            </a:r>
            <a:r>
              <a:rPr kumimoji="1" lang="ja-JP" altLang="en-US" sz="1000" dirty="0" smtClean="0"/>
              <a:t>検討会では技術課題、サイエンス、進め方を</a:t>
            </a:r>
            <a:endParaRPr kumimoji="1" lang="en-US" altLang="ja-JP" sz="1000" dirty="0" smtClean="0"/>
          </a:p>
          <a:p>
            <a:r>
              <a:rPr lang="ja-JP" altLang="en-US" sz="1000" dirty="0" smtClean="0"/>
              <a:t>幅広く</a:t>
            </a:r>
            <a:r>
              <a:rPr kumimoji="1" lang="ja-JP" altLang="en-US" sz="1000" dirty="0" smtClean="0"/>
              <a:t>議論している</a:t>
            </a:r>
            <a:r>
              <a:rPr kumimoji="1" lang="ja-JP" altLang="en-US" sz="1100" dirty="0" smtClean="0"/>
              <a:t>。</a:t>
            </a:r>
            <a:endParaRPr kumimoji="1" lang="ja-JP" altLang="en-US" sz="1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/>
        </p:nvCxnSpPr>
        <p:spPr>
          <a:xfrm>
            <a:off x="0" y="1214438"/>
            <a:ext cx="9144000" cy="1587"/>
          </a:xfrm>
          <a:prstGeom prst="line">
            <a:avLst/>
          </a:prstGeom>
          <a:ln w="76200">
            <a:solidFill>
              <a:srgbClr val="F97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3" name="テキスト ボックス 5"/>
          <p:cNvSpPr txBox="1">
            <a:spLocks noChangeArrowheads="1"/>
          </p:cNvSpPr>
          <p:nvPr/>
        </p:nvSpPr>
        <p:spPr bwMode="auto">
          <a:xfrm>
            <a:off x="2214563" y="285750"/>
            <a:ext cx="40068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4000">
                <a:latin typeface="Calibri" pitchFamily="34" charset="0"/>
              </a:rPr>
              <a:t>WISH </a:t>
            </a:r>
            <a:r>
              <a:rPr lang="ja-JP" altLang="en-US" sz="4000">
                <a:latin typeface="Calibri" pitchFamily="34" charset="0"/>
              </a:rPr>
              <a:t>計画の概要</a:t>
            </a:r>
          </a:p>
        </p:txBody>
      </p:sp>
      <p:sp>
        <p:nvSpPr>
          <p:cNvPr id="5124" name="テキスト ボックス 6"/>
          <p:cNvSpPr txBox="1">
            <a:spLocks noChangeArrowheads="1"/>
          </p:cNvSpPr>
          <p:nvPr/>
        </p:nvSpPr>
        <p:spPr bwMode="auto">
          <a:xfrm>
            <a:off x="785813" y="1428750"/>
            <a:ext cx="7345281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latin typeface="Calibri" pitchFamily="34" charset="0"/>
              </a:rPr>
              <a:t>●　</a:t>
            </a:r>
            <a:r>
              <a:rPr lang="ja-JP" altLang="en-US" sz="2400" dirty="0">
                <a:solidFill>
                  <a:srgbClr val="FF0000"/>
                </a:solidFill>
                <a:latin typeface="Calibri" pitchFamily="34" charset="0"/>
              </a:rPr>
              <a:t>近赤外線（波長 </a:t>
            </a:r>
            <a:r>
              <a:rPr lang="en-US" altLang="ja-JP" sz="2400" dirty="0">
                <a:solidFill>
                  <a:srgbClr val="FF0000"/>
                </a:solidFill>
                <a:latin typeface="Calibri" pitchFamily="34" charset="0"/>
              </a:rPr>
              <a:t>1-5μm</a:t>
            </a:r>
            <a:r>
              <a:rPr lang="ja-JP" altLang="en-US" sz="2400" dirty="0">
                <a:solidFill>
                  <a:srgbClr val="FF0000"/>
                </a:solidFill>
                <a:latin typeface="Calibri" pitchFamily="34" charset="0"/>
              </a:rPr>
              <a:t>）</a:t>
            </a:r>
            <a:r>
              <a:rPr lang="ja-JP" altLang="en-US" sz="2400" dirty="0">
                <a:latin typeface="Calibri" pitchFamily="34" charset="0"/>
              </a:rPr>
              <a:t>における、これまでにない</a:t>
            </a:r>
            <a:endParaRPr lang="en-US" altLang="ja-JP" sz="2400" dirty="0">
              <a:latin typeface="Calibri" pitchFamily="34" charset="0"/>
            </a:endParaRPr>
          </a:p>
          <a:p>
            <a:r>
              <a:rPr lang="ja-JP" altLang="en-US" sz="2400" dirty="0">
                <a:latin typeface="Calibri" pitchFamily="34" charset="0"/>
              </a:rPr>
              <a:t>　　超広視野・深宇宙探査計画</a:t>
            </a:r>
            <a:endParaRPr lang="en-US" altLang="ja-JP" sz="2400" dirty="0">
              <a:latin typeface="Calibri" pitchFamily="34" charset="0"/>
            </a:endParaRPr>
          </a:p>
          <a:p>
            <a:endParaRPr lang="en-US" altLang="ja-JP" sz="2400" dirty="0">
              <a:latin typeface="Calibri" pitchFamily="34" charset="0"/>
            </a:endParaRPr>
          </a:p>
          <a:p>
            <a:r>
              <a:rPr lang="ja-JP" altLang="en-US" sz="2400" dirty="0">
                <a:latin typeface="Calibri" pitchFamily="34" charset="0"/>
              </a:rPr>
              <a:t>●　</a:t>
            </a:r>
            <a:r>
              <a:rPr lang="ja-JP" altLang="en-US" sz="2400" dirty="0" smtClean="0">
                <a:latin typeface="Calibri" pitchFamily="34" charset="0"/>
              </a:rPr>
              <a:t>再電離期の</a:t>
            </a:r>
            <a:r>
              <a:rPr lang="ja-JP" altLang="en-US" sz="2400" dirty="0">
                <a:latin typeface="Calibri" pitchFamily="34" charset="0"/>
              </a:rPr>
              <a:t>宇宙を探索し、第１世代と呼べる初期の</a:t>
            </a:r>
            <a:endParaRPr lang="en-US" altLang="ja-JP" sz="2400" dirty="0">
              <a:latin typeface="Calibri" pitchFamily="34" charset="0"/>
            </a:endParaRPr>
          </a:p>
          <a:p>
            <a:r>
              <a:rPr lang="ja-JP" altLang="en-US" sz="2400" dirty="0">
                <a:latin typeface="Calibri" pitchFamily="34" charset="0"/>
              </a:rPr>
              <a:t>　　天体形成をとらえる</a:t>
            </a:r>
            <a:endParaRPr lang="en-US" altLang="ja-JP" sz="2400" dirty="0">
              <a:latin typeface="Calibri" pitchFamily="34" charset="0"/>
            </a:endParaRPr>
          </a:p>
          <a:p>
            <a:r>
              <a:rPr lang="ja-JP" altLang="en-US" sz="2400" dirty="0">
                <a:latin typeface="Calibri" pitchFamily="34" charset="0"/>
              </a:rPr>
              <a:t>　　　</a:t>
            </a:r>
            <a:r>
              <a:rPr lang="en-US" altLang="ja-JP" sz="2400" dirty="0">
                <a:latin typeface="Calibri" pitchFamily="34" charset="0"/>
              </a:rPr>
              <a:t>== </a:t>
            </a:r>
            <a:r>
              <a:rPr lang="ja-JP" altLang="en-US" sz="2400" dirty="0">
                <a:solidFill>
                  <a:srgbClr val="0000FF"/>
                </a:solidFill>
                <a:latin typeface="Calibri" pitchFamily="34" charset="0"/>
              </a:rPr>
              <a:t>銀河宇宙史の究極のフロンティア</a:t>
            </a:r>
            <a:endParaRPr lang="en-US" altLang="ja-JP" sz="2400" dirty="0">
              <a:solidFill>
                <a:srgbClr val="0000FF"/>
              </a:solidFill>
              <a:latin typeface="Calibri" pitchFamily="34" charset="0"/>
            </a:endParaRPr>
          </a:p>
          <a:p>
            <a:endParaRPr lang="en-US" altLang="ja-JP" sz="2400" dirty="0">
              <a:latin typeface="Calibri" pitchFamily="34" charset="0"/>
            </a:endParaRPr>
          </a:p>
          <a:p>
            <a:r>
              <a:rPr lang="ja-JP" altLang="en-US" sz="2400" dirty="0">
                <a:latin typeface="Calibri" pitchFamily="34" charset="0"/>
              </a:rPr>
              <a:t>●　</a:t>
            </a:r>
            <a:r>
              <a:rPr lang="ja-JP" altLang="en-US" sz="2400" dirty="0">
                <a:solidFill>
                  <a:srgbClr val="00B050"/>
                </a:solidFill>
                <a:latin typeface="Calibri" pitchFamily="34" charset="0"/>
              </a:rPr>
              <a:t>主鏡口径 </a:t>
            </a:r>
            <a:r>
              <a:rPr lang="en-US" altLang="ja-JP" sz="2400" dirty="0">
                <a:solidFill>
                  <a:srgbClr val="00B050"/>
                </a:solidFill>
                <a:latin typeface="Calibri" pitchFamily="34" charset="0"/>
              </a:rPr>
              <a:t>1.5m</a:t>
            </a:r>
            <a:r>
              <a:rPr lang="ja-JP" altLang="en-US" sz="2400" dirty="0" err="1">
                <a:latin typeface="Calibri" pitchFamily="34" charset="0"/>
              </a:rPr>
              <a:t>、</a:t>
            </a:r>
            <a:r>
              <a:rPr lang="en-US" altLang="ja-JP" sz="2400" dirty="0">
                <a:latin typeface="Calibri" pitchFamily="34" charset="0"/>
              </a:rPr>
              <a:t> </a:t>
            </a:r>
            <a:r>
              <a:rPr lang="ja-JP" altLang="en-US" sz="2400" dirty="0">
                <a:solidFill>
                  <a:srgbClr val="00B0F0"/>
                </a:solidFill>
                <a:latin typeface="Calibri" pitchFamily="34" charset="0"/>
              </a:rPr>
              <a:t>広視野（</a:t>
            </a:r>
            <a:r>
              <a:rPr lang="en-US" altLang="ja-JP" sz="2400" dirty="0">
                <a:solidFill>
                  <a:srgbClr val="00B0F0"/>
                </a:solidFill>
                <a:latin typeface="Calibri" pitchFamily="34" charset="0"/>
              </a:rPr>
              <a:t>~1000</a:t>
            </a:r>
            <a:r>
              <a:rPr lang="ja-JP" altLang="en-US" sz="2400" dirty="0">
                <a:solidFill>
                  <a:srgbClr val="00B0F0"/>
                </a:solidFill>
                <a:latin typeface="Calibri" pitchFamily="34" charset="0"/>
              </a:rPr>
              <a:t>平方分角）</a:t>
            </a:r>
            <a:endParaRPr lang="en-US" altLang="ja-JP" sz="2400" dirty="0">
              <a:solidFill>
                <a:srgbClr val="00B0F0"/>
              </a:solidFill>
              <a:latin typeface="Calibri" pitchFamily="34" charset="0"/>
            </a:endParaRPr>
          </a:p>
          <a:p>
            <a:r>
              <a:rPr lang="en-US" altLang="ja-JP" sz="2400" dirty="0">
                <a:latin typeface="Calibri" pitchFamily="34" charset="0"/>
              </a:rPr>
              <a:t>       </a:t>
            </a:r>
            <a:r>
              <a:rPr lang="ja-JP" altLang="en-US" sz="2400" dirty="0">
                <a:latin typeface="Calibri" pitchFamily="34" charset="0"/>
              </a:rPr>
              <a:t>シンプルな光学系を持つ、</a:t>
            </a:r>
            <a:r>
              <a:rPr lang="ja-JP" altLang="en-US" sz="2400" dirty="0">
                <a:solidFill>
                  <a:srgbClr val="C00000"/>
                </a:solidFill>
                <a:latin typeface="Calibri" pitchFamily="34" charset="0"/>
              </a:rPr>
              <a:t>単機能・専用望遠鏡</a:t>
            </a:r>
            <a:endParaRPr lang="en-US" altLang="ja-JP" sz="2400" dirty="0">
              <a:solidFill>
                <a:srgbClr val="C00000"/>
              </a:solidFill>
              <a:latin typeface="Calibri" pitchFamily="34" charset="0"/>
            </a:endParaRPr>
          </a:p>
          <a:p>
            <a:endParaRPr lang="en-US" altLang="ja-JP" sz="2400" dirty="0">
              <a:latin typeface="Calibri" pitchFamily="34" charset="0"/>
            </a:endParaRPr>
          </a:p>
          <a:p>
            <a:r>
              <a:rPr lang="ja-JP" altLang="en-US" sz="2400" dirty="0">
                <a:latin typeface="Calibri" pitchFamily="34" charset="0"/>
              </a:rPr>
              <a:t>●　</a:t>
            </a:r>
            <a:r>
              <a:rPr lang="en-US" altLang="ja-JP" sz="2400" dirty="0">
                <a:latin typeface="Calibri" pitchFamily="34" charset="0"/>
              </a:rPr>
              <a:t>TMT</a:t>
            </a:r>
            <a:r>
              <a:rPr lang="ja-JP" altLang="en-US" sz="2400" dirty="0" err="1">
                <a:latin typeface="Calibri" pitchFamily="34" charset="0"/>
              </a:rPr>
              <a:t>、</a:t>
            </a:r>
            <a:r>
              <a:rPr lang="ja-JP" altLang="en-US" sz="2400" dirty="0">
                <a:latin typeface="Calibri" pitchFamily="34" charset="0"/>
              </a:rPr>
              <a:t> </a:t>
            </a:r>
            <a:r>
              <a:rPr lang="en-US" altLang="ja-JP" sz="2400" dirty="0">
                <a:latin typeface="Calibri" pitchFamily="34" charset="0"/>
              </a:rPr>
              <a:t>JWST</a:t>
            </a:r>
            <a:r>
              <a:rPr lang="ja-JP" altLang="en-US" sz="2400" dirty="0" err="1">
                <a:latin typeface="Calibri" pitchFamily="34" charset="0"/>
              </a:rPr>
              <a:t>、</a:t>
            </a:r>
            <a:r>
              <a:rPr lang="en-US" altLang="ja-JP" sz="2400" dirty="0">
                <a:latin typeface="Calibri" pitchFamily="34" charset="0"/>
              </a:rPr>
              <a:t>SPICA</a:t>
            </a:r>
            <a:r>
              <a:rPr lang="ja-JP" altLang="en-US" sz="2400" dirty="0" err="1">
                <a:latin typeface="Calibri" pitchFamily="34" charset="0"/>
              </a:rPr>
              <a:t>、</a:t>
            </a:r>
            <a:r>
              <a:rPr lang="ja-JP" altLang="en-US" sz="2400" dirty="0">
                <a:latin typeface="Calibri" pitchFamily="34" charset="0"/>
              </a:rPr>
              <a:t>すばる </a:t>
            </a:r>
            <a:r>
              <a:rPr lang="en-US" altLang="ja-JP" sz="2400" dirty="0">
                <a:latin typeface="Calibri" pitchFamily="34" charset="0"/>
              </a:rPr>
              <a:t>[HSC, WFMOS] </a:t>
            </a:r>
          </a:p>
          <a:p>
            <a:r>
              <a:rPr lang="en-US" altLang="ja-JP" sz="2400" dirty="0">
                <a:latin typeface="Calibri" pitchFamily="34" charset="0"/>
              </a:rPr>
              <a:t>       </a:t>
            </a:r>
            <a:r>
              <a:rPr lang="ja-JP" altLang="en-US" sz="2400" dirty="0">
                <a:latin typeface="Calibri" pitchFamily="34" charset="0"/>
              </a:rPr>
              <a:t>　とも相補的な機能</a:t>
            </a:r>
            <a:endParaRPr lang="en-US" altLang="ja-JP" sz="2400" dirty="0">
              <a:latin typeface="Calibri" pitchFamily="34" charset="0"/>
            </a:endParaRPr>
          </a:p>
          <a:p>
            <a:r>
              <a:rPr lang="ja-JP" altLang="en-US" sz="2400" dirty="0">
                <a:latin typeface="Calibri" pitchFamily="34" charset="0"/>
              </a:rPr>
              <a:t>　　  </a:t>
            </a:r>
            <a:r>
              <a:rPr lang="ja-JP" altLang="en-US" sz="2400" dirty="0">
                <a:solidFill>
                  <a:srgbClr val="F97101"/>
                </a:solidFill>
                <a:latin typeface="Calibri" pitchFamily="34" charset="0"/>
              </a:rPr>
              <a:t>すばる、ひので、あかりからの発展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仙台研究\WISH\WG提案書\wish_0912\config_a2_2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3206" y="-9336"/>
            <a:ext cx="5342198" cy="4081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テキスト ボックス 2"/>
          <p:cNvSpPr txBox="1"/>
          <p:nvPr/>
        </p:nvSpPr>
        <p:spPr>
          <a:xfrm>
            <a:off x="428596" y="1643050"/>
            <a:ext cx="7197804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主鏡口径　</a:t>
            </a:r>
            <a:r>
              <a:rPr kumimoji="1" lang="en-US" altLang="ja-JP" sz="3200" dirty="0" smtClean="0"/>
              <a:t>1.5m</a:t>
            </a:r>
          </a:p>
          <a:p>
            <a:r>
              <a:rPr kumimoji="1" lang="ja-JP" altLang="en-US" sz="3200" dirty="0" smtClean="0"/>
              <a:t>観測波長　</a:t>
            </a:r>
            <a:r>
              <a:rPr kumimoji="1" lang="en-US" altLang="ja-JP" sz="3200" dirty="0" smtClean="0"/>
              <a:t>1-5μm</a:t>
            </a:r>
          </a:p>
          <a:p>
            <a:r>
              <a:rPr lang="ja-JP" altLang="en-US" sz="3200" dirty="0" smtClean="0"/>
              <a:t>結像性能　</a:t>
            </a:r>
            <a:r>
              <a:rPr lang="ja-JP" altLang="en-US" sz="2400" dirty="0" smtClean="0"/>
              <a:t>上記波長帯で、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　　　　　　　視野端までほぼ回折限界</a:t>
            </a:r>
            <a:endParaRPr kumimoji="1" lang="en-US" altLang="ja-JP" sz="2400" dirty="0" smtClean="0"/>
          </a:p>
          <a:p>
            <a:r>
              <a:rPr lang="ja-JP" altLang="en-US" sz="3200" dirty="0" smtClean="0"/>
              <a:t>ピクセルスケール </a:t>
            </a:r>
            <a:endParaRPr lang="en-US" altLang="ja-JP" sz="3200" dirty="0" smtClean="0"/>
          </a:p>
          <a:p>
            <a:r>
              <a:rPr lang="en-US" altLang="ja-JP" sz="3200" dirty="0" smtClean="0"/>
              <a:t>                 </a:t>
            </a:r>
            <a:r>
              <a:rPr lang="ja-JP" altLang="en-US" sz="3200" dirty="0" smtClean="0"/>
              <a:t> </a:t>
            </a:r>
            <a:r>
              <a:rPr lang="en-US" altLang="ja-JP" sz="3200" dirty="0" smtClean="0"/>
              <a:t>0.15”/18μm </a:t>
            </a:r>
            <a:r>
              <a:rPr lang="en-US" altLang="ja-JP" sz="2000" dirty="0" smtClean="0"/>
              <a:t>(1.5μm </a:t>
            </a:r>
            <a:r>
              <a:rPr lang="ja-JP" altLang="en-US" sz="2000" dirty="0" smtClean="0"/>
              <a:t>波長帯で最適化</a:t>
            </a:r>
            <a:r>
              <a:rPr lang="en-US" altLang="ja-JP" sz="2000" dirty="0" smtClean="0"/>
              <a:t>)</a:t>
            </a:r>
            <a:endParaRPr lang="en-US" altLang="ja-JP" sz="3200" dirty="0" smtClean="0"/>
          </a:p>
          <a:p>
            <a:r>
              <a:rPr lang="ja-JP" altLang="en-US" sz="3200" dirty="0" smtClean="0">
                <a:solidFill>
                  <a:srgbClr val="FF0000"/>
                </a:solidFill>
              </a:rPr>
              <a:t>検出限界 </a:t>
            </a:r>
            <a:r>
              <a:rPr lang="en-US" altLang="ja-JP" sz="3200" dirty="0" smtClean="0">
                <a:solidFill>
                  <a:srgbClr val="FF0000"/>
                </a:solidFill>
              </a:rPr>
              <a:t>~27-28 AB/10h</a:t>
            </a:r>
          </a:p>
          <a:p>
            <a:r>
              <a:rPr lang="ja-JP" altLang="en-US" sz="3200" dirty="0" smtClean="0"/>
              <a:t>カメラ視野　約１０００平方分角</a:t>
            </a:r>
            <a:endParaRPr lang="en-US" altLang="ja-JP" sz="3200" dirty="0" smtClean="0"/>
          </a:p>
          <a:p>
            <a:r>
              <a:rPr lang="ja-JP" altLang="en-US" sz="3200" dirty="0" smtClean="0"/>
              <a:t>軌道 </a:t>
            </a:r>
            <a:r>
              <a:rPr lang="en-US" altLang="ja-JP" sz="3200" dirty="0" smtClean="0"/>
              <a:t>SE-L2</a:t>
            </a:r>
          </a:p>
          <a:p>
            <a:r>
              <a:rPr lang="ja-JP" altLang="en-US" sz="3200" dirty="0" smtClean="0"/>
              <a:t>ロケット </a:t>
            </a:r>
            <a:r>
              <a:rPr lang="en-US" altLang="ja-JP" sz="3200" dirty="0" smtClean="0"/>
              <a:t>HIIA </a:t>
            </a:r>
            <a:r>
              <a:rPr lang="ja-JP" altLang="en-US" sz="3200" dirty="0" smtClean="0"/>
              <a:t>を想定 </a:t>
            </a:r>
            <a:r>
              <a:rPr lang="en-US" altLang="ja-JP" sz="3200" dirty="0" smtClean="0"/>
              <a:t>(Dual Launch</a:t>
            </a:r>
            <a:r>
              <a:rPr lang="ja-JP" altLang="en-US" sz="3200" dirty="0" smtClean="0"/>
              <a:t>対応</a:t>
            </a:r>
            <a:r>
              <a:rPr lang="en-US" altLang="ja-JP" sz="3200" dirty="0" smtClean="0"/>
              <a:t>)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0034" y="285728"/>
            <a:ext cx="35958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WISH </a:t>
            </a:r>
            <a:r>
              <a:rPr kumimoji="1" lang="ja-JP" altLang="en-US" sz="3600" dirty="0" smtClean="0"/>
              <a:t>衛星・概要</a:t>
            </a:r>
            <a:endParaRPr kumimoji="1" lang="ja-JP" altLang="en-US" sz="3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643834" y="2928934"/>
            <a:ext cx="12570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図</a:t>
            </a:r>
            <a:r>
              <a:rPr kumimoji="1" lang="en-US" altLang="ja-JP" sz="1600" dirty="0" smtClean="0"/>
              <a:t>: </a:t>
            </a:r>
            <a:r>
              <a:rPr kumimoji="1" lang="ja-JP" altLang="en-US" sz="1600" dirty="0" smtClean="0"/>
              <a:t>岩村、他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:\仙台研究\WISH\光赤天連\keck_dec06_1_2a_rev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8475" y="285750"/>
            <a:ext cx="4857750" cy="607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直線コネクタ 3"/>
          <p:cNvCxnSpPr/>
          <p:nvPr/>
        </p:nvCxnSpPr>
        <p:spPr>
          <a:xfrm>
            <a:off x="1714500" y="4214813"/>
            <a:ext cx="2071688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rot="5400000" flipH="1" flipV="1">
            <a:off x="2251075" y="4751388"/>
            <a:ext cx="927100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5" name="テキスト ボックス 7"/>
          <p:cNvSpPr txBox="1">
            <a:spLocks noChangeArrowheads="1"/>
          </p:cNvSpPr>
          <p:nvPr/>
        </p:nvSpPr>
        <p:spPr bwMode="auto">
          <a:xfrm>
            <a:off x="2143125" y="5286375"/>
            <a:ext cx="14890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600">
                <a:solidFill>
                  <a:srgbClr val="FF0000"/>
                </a:solidFill>
                <a:latin typeface="Calibri" pitchFamily="34" charset="0"/>
              </a:rPr>
              <a:t>すばる</a:t>
            </a:r>
          </a:p>
        </p:txBody>
      </p:sp>
      <p:sp>
        <p:nvSpPr>
          <p:cNvPr id="10246" name="テキスト ボックス 9"/>
          <p:cNvSpPr txBox="1">
            <a:spLocks noChangeArrowheads="1"/>
          </p:cNvSpPr>
          <p:nvPr/>
        </p:nvSpPr>
        <p:spPr bwMode="auto">
          <a:xfrm>
            <a:off x="4071938" y="2571750"/>
            <a:ext cx="460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latin typeface="Calibri" pitchFamily="34" charset="0"/>
              </a:rPr>
              <a:t>ＷＩＳＨ</a:t>
            </a:r>
          </a:p>
        </p:txBody>
      </p:sp>
      <p:grpSp>
        <p:nvGrpSpPr>
          <p:cNvPr id="2" name="グループ化 17"/>
          <p:cNvGrpSpPr>
            <a:grpSpLocks/>
          </p:cNvGrpSpPr>
          <p:nvPr/>
        </p:nvGrpSpPr>
        <p:grpSpPr bwMode="auto">
          <a:xfrm>
            <a:off x="1571625" y="2500313"/>
            <a:ext cx="7529513" cy="2941637"/>
            <a:chOff x="1571604" y="2500306"/>
            <a:chExt cx="7528854" cy="2942229"/>
          </a:xfrm>
        </p:grpSpPr>
        <p:grpSp>
          <p:nvGrpSpPr>
            <p:cNvPr id="10249" name="グループ化 15"/>
            <p:cNvGrpSpPr>
              <a:grpSpLocks/>
            </p:cNvGrpSpPr>
            <p:nvPr/>
          </p:nvGrpSpPr>
          <p:grpSpPr bwMode="auto">
            <a:xfrm>
              <a:off x="1571604" y="2500306"/>
              <a:ext cx="7312444" cy="2291664"/>
              <a:chOff x="1571604" y="2500306"/>
              <a:chExt cx="7312444" cy="2291664"/>
            </a:xfrm>
          </p:grpSpPr>
          <p:grpSp>
            <p:nvGrpSpPr>
              <p:cNvPr id="10251" name="グループ化 13"/>
              <p:cNvGrpSpPr>
                <a:grpSpLocks/>
              </p:cNvGrpSpPr>
              <p:nvPr/>
            </p:nvGrpSpPr>
            <p:grpSpPr bwMode="auto">
              <a:xfrm>
                <a:off x="1571604" y="2500306"/>
                <a:ext cx="5280742" cy="2143140"/>
                <a:chOff x="1571604" y="2500306"/>
                <a:chExt cx="5280742" cy="2143140"/>
              </a:xfrm>
            </p:grpSpPr>
            <p:sp>
              <p:nvSpPr>
                <p:cNvPr id="9" name="正方形/長方形 8"/>
                <p:cNvSpPr/>
                <p:nvPr/>
              </p:nvSpPr>
              <p:spPr>
                <a:xfrm>
                  <a:off x="1571604" y="2500306"/>
                  <a:ext cx="2357232" cy="2138792"/>
                </a:xfrm>
                <a:prstGeom prst="rect">
                  <a:avLst/>
                </a:prstGeom>
                <a:solidFill>
                  <a:srgbClr val="F97101">
                    <a:alpha val="35000"/>
                  </a:srgbClr>
                </a:solidFill>
                <a:ln w="57150">
                  <a:solidFill>
                    <a:srgbClr val="F971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ja-JP" altLang="en-US"/>
                </a:p>
              </p:txBody>
            </p:sp>
            <p:sp>
              <p:nvSpPr>
                <p:cNvPr id="10254" name="テキスト ボックス 10"/>
                <p:cNvSpPr txBox="1">
                  <a:spLocks noChangeArrowheads="1"/>
                </p:cNvSpPr>
                <p:nvPr/>
              </p:nvSpPr>
              <p:spPr bwMode="auto">
                <a:xfrm>
                  <a:off x="5500694" y="2857496"/>
                  <a:ext cx="1351652" cy="70788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altLang="ja-JP" sz="4000" b="1">
                      <a:solidFill>
                        <a:srgbClr val="FF0000"/>
                      </a:solidFill>
                      <a:latin typeface="Calibri" pitchFamily="34" charset="0"/>
                    </a:rPr>
                    <a:t>WISH</a:t>
                  </a:r>
                  <a:endParaRPr lang="ja-JP" altLang="en-US" sz="4000" b="1">
                    <a:solidFill>
                      <a:srgbClr val="FF0000"/>
                    </a:solidFill>
                    <a:latin typeface="Calibri" pitchFamily="34" charset="0"/>
                  </a:endParaRPr>
                </a:p>
              </p:txBody>
            </p:sp>
            <p:cxnSp>
              <p:nvCxnSpPr>
                <p:cNvPr id="13" name="直線コネクタ 12"/>
                <p:cNvCxnSpPr/>
                <p:nvPr/>
              </p:nvCxnSpPr>
              <p:spPr>
                <a:xfrm>
                  <a:off x="3987568" y="3191007"/>
                  <a:ext cx="1500057" cy="34932"/>
                </a:xfrm>
                <a:prstGeom prst="line">
                  <a:avLst/>
                </a:prstGeom>
                <a:ln w="57150">
                  <a:solidFill>
                    <a:srgbClr val="F9710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252" name="テキスト ボックス 14"/>
              <p:cNvSpPr txBox="1">
                <a:spLocks noChangeArrowheads="1"/>
              </p:cNvSpPr>
              <p:nvPr/>
            </p:nvSpPr>
            <p:spPr bwMode="auto">
              <a:xfrm>
                <a:off x="5429256" y="3714752"/>
                <a:ext cx="3454792" cy="10772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ja-JP" altLang="en-US" sz="3200">
                    <a:latin typeface="Calibri" pitchFamily="34" charset="0"/>
                  </a:rPr>
                  <a:t>銀河宇宙史の</a:t>
                </a:r>
                <a:endParaRPr lang="en-US" altLang="ja-JP" sz="3200">
                  <a:latin typeface="Calibri" pitchFamily="34" charset="0"/>
                </a:endParaRPr>
              </a:p>
              <a:p>
                <a:r>
                  <a:rPr lang="ja-JP" altLang="en-US" sz="3200">
                    <a:latin typeface="Calibri" pitchFamily="34" charset="0"/>
                  </a:rPr>
                  <a:t>究極のフロンティア</a:t>
                </a:r>
              </a:p>
            </p:txBody>
          </p:sp>
        </p:grpSp>
        <p:sp>
          <p:nvSpPr>
            <p:cNvPr id="10250" name="テキスト ボックス 16"/>
            <p:cNvSpPr txBox="1">
              <a:spLocks noChangeArrowheads="1"/>
            </p:cNvSpPr>
            <p:nvPr/>
          </p:nvSpPr>
          <p:spPr bwMode="auto">
            <a:xfrm>
              <a:off x="5352316" y="4857760"/>
              <a:ext cx="374814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3200">
                  <a:solidFill>
                    <a:srgbClr val="0070C0"/>
                  </a:solidFill>
                  <a:latin typeface="Calibri" pitchFamily="34" charset="0"/>
                </a:rPr>
                <a:t>第１世代銀河の観測</a:t>
              </a:r>
            </a:p>
          </p:txBody>
        </p:sp>
      </p:grpSp>
      <p:sp>
        <p:nvSpPr>
          <p:cNvPr id="10248" name="テキスト ボックス 18"/>
          <p:cNvSpPr txBox="1">
            <a:spLocks noChangeArrowheads="1"/>
          </p:cNvSpPr>
          <p:nvPr/>
        </p:nvSpPr>
        <p:spPr bwMode="auto">
          <a:xfrm>
            <a:off x="5500694" y="1214422"/>
            <a:ext cx="30088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latin typeface="Calibri" pitchFamily="34" charset="0"/>
              </a:rPr>
              <a:t>マイクロ波宇宙背景放射</a:t>
            </a:r>
            <a:r>
              <a:rPr lang="en-US" altLang="ja-JP" dirty="0" smtClean="0">
                <a:latin typeface="Calibri" pitchFamily="34" charset="0"/>
              </a:rPr>
              <a:t>CMB</a:t>
            </a:r>
            <a:endParaRPr lang="en-US" altLang="ja-JP" dirty="0">
              <a:latin typeface="Calibri" pitchFamily="34" charset="0"/>
            </a:endParaRPr>
          </a:p>
          <a:p>
            <a:endParaRPr lang="en-US" altLang="ja-JP" dirty="0">
              <a:latin typeface="Calibri" pitchFamily="34" charset="0"/>
            </a:endParaRPr>
          </a:p>
          <a:p>
            <a:r>
              <a:rPr lang="en-US" altLang="ja-JP" dirty="0">
                <a:latin typeface="Calibri" pitchFamily="34" charset="0"/>
              </a:rPr>
              <a:t>Dark age ~ </a:t>
            </a:r>
            <a:r>
              <a:rPr lang="ja-JP" altLang="en-US" dirty="0">
                <a:latin typeface="Calibri" pitchFamily="34" charset="0"/>
              </a:rPr>
              <a:t>密度揺らぎの成長</a:t>
            </a:r>
            <a:endParaRPr lang="en-US" altLang="ja-JP" dirty="0">
              <a:latin typeface="Calibri" pitchFamily="34" charset="0"/>
            </a:endParaRPr>
          </a:p>
          <a:p>
            <a:r>
              <a:rPr lang="ja-JP" altLang="en-US" dirty="0">
                <a:latin typeface="Calibri" pitchFamily="34" charset="0"/>
              </a:rPr>
              <a:t>　　　　　　　</a:t>
            </a:r>
            <a:r>
              <a:rPr lang="en-US" altLang="ja-JP" dirty="0">
                <a:latin typeface="Calibri" pitchFamily="34" charset="0"/>
              </a:rPr>
              <a:t>HI </a:t>
            </a:r>
            <a:endParaRPr lang="ja-JP" alt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500034" y="928670"/>
            <a:ext cx="74366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C000"/>
                </a:solidFill>
              </a:rPr>
              <a:t>●　なぜ、「すばる」では見えないか？</a:t>
            </a:r>
            <a:endParaRPr kumimoji="1" lang="ja-JP" altLang="en-US" sz="3600" dirty="0">
              <a:solidFill>
                <a:srgbClr val="FFC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7158" y="2214554"/>
            <a:ext cx="852188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赤方偏移 </a:t>
            </a:r>
            <a:r>
              <a:rPr kumimoji="1" lang="en-US" altLang="ja-JP" sz="32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z&gt;7 (&gt;130</a:t>
            </a:r>
            <a:r>
              <a:rPr kumimoji="1" lang="ja-JP" altLang="en-US" sz="32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億年前）の天体からの光</a:t>
            </a:r>
            <a:endParaRPr kumimoji="1" lang="en-US" altLang="ja-JP" sz="3200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endParaRPr kumimoji="1" lang="en-US" altLang="ja-JP" sz="3200" dirty="0" smtClean="0">
              <a:solidFill>
                <a:srgbClr val="FFC000"/>
              </a:solidFill>
            </a:endParaRPr>
          </a:p>
          <a:p>
            <a:r>
              <a:rPr lang="ja-JP" altLang="en-US" sz="3200" dirty="0">
                <a:solidFill>
                  <a:srgbClr val="FFC000"/>
                </a:solidFill>
              </a:rPr>
              <a:t>　</a:t>
            </a:r>
            <a:r>
              <a:rPr lang="en-US" altLang="ja-JP" sz="3200" dirty="0" smtClean="0">
                <a:solidFill>
                  <a:srgbClr val="F97101"/>
                </a:solidFill>
                <a:sym typeface="Wingdings" pitchFamily="2" charset="2"/>
              </a:rPr>
              <a:t>  </a:t>
            </a:r>
            <a:r>
              <a:rPr lang="ja-JP" altLang="en-US" sz="3200" dirty="0" smtClean="0">
                <a:solidFill>
                  <a:srgbClr val="F97101"/>
                </a:solidFill>
                <a:sym typeface="Wingdings" pitchFamily="2" charset="2"/>
              </a:rPr>
              <a:t>波長１</a:t>
            </a:r>
            <a:r>
              <a:rPr lang="en-US" altLang="ja-JP" sz="3200" dirty="0" err="1" smtClean="0">
                <a:solidFill>
                  <a:srgbClr val="F97101"/>
                </a:solidFill>
                <a:sym typeface="Wingdings" pitchFamily="2" charset="2"/>
              </a:rPr>
              <a:t>μm</a:t>
            </a:r>
            <a:r>
              <a:rPr lang="en-US" altLang="ja-JP" sz="3200" dirty="0" smtClean="0">
                <a:solidFill>
                  <a:srgbClr val="F97101"/>
                </a:solidFill>
                <a:sym typeface="Wingdings" pitchFamily="2" charset="2"/>
              </a:rPr>
              <a:t> </a:t>
            </a:r>
            <a:r>
              <a:rPr lang="ja-JP" altLang="en-US" sz="3200" dirty="0" smtClean="0">
                <a:solidFill>
                  <a:srgbClr val="F97101"/>
                </a:solidFill>
                <a:sym typeface="Wingdings" pitchFamily="2" charset="2"/>
              </a:rPr>
              <a:t>より長い近赤外線となり</a:t>
            </a:r>
            <a:endParaRPr lang="en-US" altLang="ja-JP" sz="3200" dirty="0" smtClean="0">
              <a:solidFill>
                <a:srgbClr val="F97101"/>
              </a:solidFill>
              <a:sym typeface="Wingdings" pitchFamily="2" charset="2"/>
            </a:endParaRPr>
          </a:p>
          <a:p>
            <a:r>
              <a:rPr kumimoji="1" lang="ja-JP" altLang="en-US" sz="3200" dirty="0">
                <a:solidFill>
                  <a:srgbClr val="F97101"/>
                </a:solidFill>
                <a:sym typeface="Wingdings" pitchFamily="2" charset="2"/>
              </a:rPr>
              <a:t>　</a:t>
            </a:r>
            <a:r>
              <a:rPr kumimoji="1" lang="ja-JP" altLang="en-US" sz="3200" dirty="0" smtClean="0">
                <a:solidFill>
                  <a:srgbClr val="F97101"/>
                </a:solidFill>
                <a:sym typeface="Wingdings" pitchFamily="2" charset="2"/>
              </a:rPr>
              <a:t>　　　夜光、熱雑音のため</a:t>
            </a:r>
            <a:endParaRPr kumimoji="1" lang="en-US" altLang="ja-JP" sz="3200" dirty="0" smtClean="0">
              <a:solidFill>
                <a:srgbClr val="F97101"/>
              </a:solidFill>
              <a:sym typeface="Wingdings" pitchFamily="2" charset="2"/>
            </a:endParaRPr>
          </a:p>
          <a:p>
            <a:r>
              <a:rPr lang="ja-JP" altLang="en-US" sz="3200" dirty="0">
                <a:solidFill>
                  <a:srgbClr val="F97101"/>
                </a:solidFill>
                <a:sym typeface="Wingdings" pitchFamily="2" charset="2"/>
              </a:rPr>
              <a:t>　</a:t>
            </a:r>
            <a:r>
              <a:rPr lang="ja-JP" altLang="en-US" sz="3200" dirty="0" smtClean="0">
                <a:solidFill>
                  <a:srgbClr val="F97101"/>
                </a:solidFill>
                <a:sym typeface="Wingdings" pitchFamily="2" charset="2"/>
              </a:rPr>
              <a:t>　　　地上からの「広視野・深」</a:t>
            </a:r>
            <a:r>
              <a:rPr kumimoji="1" lang="ja-JP" altLang="en-US" sz="3200" dirty="0" smtClean="0">
                <a:solidFill>
                  <a:srgbClr val="F97101"/>
                </a:solidFill>
                <a:sym typeface="Wingdings" pitchFamily="2" charset="2"/>
              </a:rPr>
              <a:t>観測は著しく困難</a:t>
            </a:r>
            <a:endParaRPr kumimoji="1" lang="ja-JP" altLang="en-US" sz="3200" dirty="0">
              <a:solidFill>
                <a:srgbClr val="F9710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928926" y="5214950"/>
            <a:ext cx="29241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 smtClean="0">
                <a:solidFill>
                  <a:srgbClr val="F97101"/>
                </a:solidFill>
                <a:sym typeface="Wingdings" pitchFamily="2" charset="2"/>
              </a:rPr>
              <a:t> WISH</a:t>
            </a:r>
            <a:endParaRPr kumimoji="1" lang="ja-JP" altLang="en-US" sz="5400" dirty="0">
              <a:solidFill>
                <a:srgbClr val="F9710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214282" y="1214422"/>
          <a:ext cx="8643997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0341"/>
                <a:gridCol w="1267772"/>
                <a:gridCol w="1026795"/>
                <a:gridCol w="1500198"/>
                <a:gridCol w="2428891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サーベイ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検出限界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バンド数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面積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備考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Ultra Deep Survey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28 AB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100 </a:t>
                      </a:r>
                      <a:r>
                        <a:rPr kumimoji="1" lang="ja-JP" altLang="en-US" dirty="0" smtClean="0"/>
                        <a:t>平方度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Multi-Band Survey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27-28 AB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UDS </a:t>
                      </a:r>
                      <a:r>
                        <a:rPr kumimoji="1" lang="ja-JP" altLang="en-US" dirty="0" smtClean="0"/>
                        <a:t>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Narrow-Band? </a:t>
                      </a:r>
                      <a:r>
                        <a:rPr kumimoji="1" lang="en-US" altLang="ja-JP" dirty="0" err="1" smtClean="0"/>
                        <a:t>Grism</a:t>
                      </a:r>
                      <a:r>
                        <a:rPr kumimoji="1" lang="en-US" altLang="ja-JP" dirty="0" smtClean="0"/>
                        <a:t>?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Ultra Wide Survey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24-25 AB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２－３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1000 </a:t>
                      </a:r>
                      <a:r>
                        <a:rPr kumimoji="1" lang="ja-JP" altLang="en-US" dirty="0" smtClean="0"/>
                        <a:t>平方度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600" name="テキスト ボックス 5"/>
          <p:cNvSpPr txBox="1">
            <a:spLocks noChangeArrowheads="1"/>
          </p:cNvSpPr>
          <p:nvPr/>
        </p:nvSpPr>
        <p:spPr bwMode="auto">
          <a:xfrm>
            <a:off x="642938" y="357188"/>
            <a:ext cx="69992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>
                <a:latin typeface="Calibri" pitchFamily="34" charset="0"/>
              </a:rPr>
              <a:t>ＷＩＳＨ　サーベイ観測を主体とする衛星</a:t>
            </a:r>
          </a:p>
        </p:txBody>
      </p:sp>
      <p:pic>
        <p:nvPicPr>
          <p:cNvPr id="9" name="Picture 2" descr="D:\仙台研究\WISH\光赤天連\pg_fov0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357562"/>
            <a:ext cx="4588643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テキスト ボックス 9"/>
          <p:cNvSpPr txBox="1"/>
          <p:nvPr/>
        </p:nvSpPr>
        <p:spPr>
          <a:xfrm>
            <a:off x="857224" y="2928934"/>
            <a:ext cx="3775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“Deepest” wide-area survey </a:t>
            </a:r>
            <a:r>
              <a:rPr kumimoji="1" lang="ja-JP" altLang="en-US" dirty="0" smtClean="0"/>
              <a:t>の比較</a:t>
            </a:r>
            <a:endParaRPr kumimoji="1" lang="ja-JP" altLang="en-US" dirty="0"/>
          </a:p>
        </p:txBody>
      </p:sp>
      <p:sp>
        <p:nvSpPr>
          <p:cNvPr id="11" name="テキスト ボックス 7"/>
          <p:cNvSpPr txBox="1">
            <a:spLocks noChangeArrowheads="1"/>
          </p:cNvSpPr>
          <p:nvPr/>
        </p:nvSpPr>
        <p:spPr bwMode="auto">
          <a:xfrm>
            <a:off x="5572132" y="4500570"/>
            <a:ext cx="2246128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b="1" dirty="0">
                <a:latin typeface="Calibri" pitchFamily="34" charset="0"/>
              </a:rPr>
              <a:t>●　</a:t>
            </a:r>
            <a:r>
              <a:rPr lang="ja-JP" altLang="en-US" b="1" dirty="0">
                <a:solidFill>
                  <a:schemeClr val="tx2"/>
                </a:solidFill>
                <a:latin typeface="Calibri" pitchFamily="34" charset="0"/>
              </a:rPr>
              <a:t>広視野</a:t>
            </a:r>
            <a:endParaRPr lang="en-US" altLang="ja-JP" sz="1400" b="1" dirty="0">
              <a:solidFill>
                <a:schemeClr val="tx2"/>
              </a:solidFill>
              <a:latin typeface="Calibri" pitchFamily="34" charset="0"/>
            </a:endParaRPr>
          </a:p>
          <a:p>
            <a:endParaRPr lang="en-US" altLang="ja-JP" sz="1400" b="1" dirty="0">
              <a:latin typeface="Calibri" pitchFamily="34" charset="0"/>
            </a:endParaRPr>
          </a:p>
          <a:p>
            <a:r>
              <a:rPr lang="ja-JP" altLang="en-US" sz="1400" b="1" dirty="0">
                <a:latin typeface="Calibri" pitchFamily="34" charset="0"/>
              </a:rPr>
              <a:t>●　</a:t>
            </a:r>
            <a:r>
              <a:rPr lang="ja-JP" altLang="en-US" sz="1600" b="1" dirty="0">
                <a:latin typeface="Calibri" pitchFamily="34" charset="0"/>
              </a:rPr>
              <a:t>安定した広視野での</a:t>
            </a:r>
            <a:endParaRPr lang="en-US" altLang="ja-JP" sz="1600" b="1" dirty="0">
              <a:latin typeface="Calibri" pitchFamily="34" charset="0"/>
            </a:endParaRPr>
          </a:p>
          <a:p>
            <a:r>
              <a:rPr lang="ja-JP" altLang="en-US" sz="1600" b="1" dirty="0">
                <a:latin typeface="Calibri" pitchFamily="34" charset="0"/>
              </a:rPr>
              <a:t>　　</a:t>
            </a:r>
            <a:r>
              <a:rPr lang="ja-JP" altLang="en-US" b="1" dirty="0">
                <a:solidFill>
                  <a:schemeClr val="tx2"/>
                </a:solidFill>
                <a:latin typeface="Calibri" pitchFamily="34" charset="0"/>
              </a:rPr>
              <a:t>高解像度</a:t>
            </a:r>
            <a:endParaRPr lang="en-US" altLang="ja-JP" sz="1600" b="1" dirty="0">
              <a:solidFill>
                <a:schemeClr val="tx2"/>
              </a:solidFill>
              <a:latin typeface="Calibri" pitchFamily="34" charset="0"/>
            </a:endParaRPr>
          </a:p>
          <a:p>
            <a:endParaRPr lang="en-US" altLang="ja-JP" sz="1400" b="1" dirty="0">
              <a:latin typeface="Calibri" pitchFamily="34" charset="0"/>
            </a:endParaRPr>
          </a:p>
          <a:p>
            <a:r>
              <a:rPr lang="ja-JP" altLang="en-US" sz="1400" b="1" dirty="0">
                <a:latin typeface="Calibri" pitchFamily="34" charset="0"/>
              </a:rPr>
              <a:t>●　</a:t>
            </a:r>
            <a:r>
              <a:rPr lang="ja-JP" altLang="en-US" sz="1600" b="1" dirty="0">
                <a:latin typeface="Calibri" pitchFamily="34" charset="0"/>
              </a:rPr>
              <a:t>スペース環境での</a:t>
            </a:r>
            <a:endParaRPr lang="en-US" altLang="ja-JP" sz="1600" b="1" dirty="0">
              <a:latin typeface="Calibri" pitchFamily="34" charset="0"/>
            </a:endParaRPr>
          </a:p>
          <a:p>
            <a:r>
              <a:rPr lang="ja-JP" altLang="en-US" sz="1600" b="1" dirty="0">
                <a:latin typeface="Calibri" pitchFamily="34" charset="0"/>
              </a:rPr>
              <a:t>　　　低背景光による</a:t>
            </a:r>
            <a:endParaRPr lang="en-US" altLang="ja-JP" sz="1600" b="1" dirty="0">
              <a:latin typeface="Calibri" pitchFamily="34" charset="0"/>
            </a:endParaRPr>
          </a:p>
          <a:p>
            <a:r>
              <a:rPr lang="ja-JP" altLang="en-US" sz="1400" b="1" dirty="0">
                <a:latin typeface="Calibri" pitchFamily="34" charset="0"/>
              </a:rPr>
              <a:t>　　 </a:t>
            </a:r>
            <a:r>
              <a:rPr lang="ja-JP" altLang="en-US" b="1" dirty="0">
                <a:solidFill>
                  <a:schemeClr val="tx2"/>
                </a:solidFill>
                <a:latin typeface="Calibri" pitchFamily="34" charset="0"/>
              </a:rPr>
              <a:t>高感度</a:t>
            </a:r>
            <a:endParaRPr lang="ja-JP" altLang="en-US" sz="1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2" name="テキスト ボックス 6"/>
          <p:cNvSpPr txBox="1">
            <a:spLocks noChangeArrowheads="1"/>
          </p:cNvSpPr>
          <p:nvPr/>
        </p:nvSpPr>
        <p:spPr bwMode="auto">
          <a:xfrm>
            <a:off x="5429256" y="3429000"/>
            <a:ext cx="3297698" cy="83099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  <a:tint val="66000"/>
                  <a:satMod val="160000"/>
                </a:schemeClr>
              </a:gs>
              <a:gs pos="50000">
                <a:schemeClr val="accent6">
                  <a:lumMod val="75000"/>
                  <a:tint val="44500"/>
                  <a:satMod val="160000"/>
                </a:schemeClr>
              </a:gs>
              <a:gs pos="100000">
                <a:schemeClr val="accent6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latin typeface="Calibri" pitchFamily="34" charset="0"/>
              </a:rPr>
              <a:t>近赤外線で、ユニーク</a:t>
            </a:r>
            <a:r>
              <a:rPr lang="ja-JP" altLang="en-US" sz="2400" dirty="0" smtClean="0">
                <a:latin typeface="Calibri" pitchFamily="34" charset="0"/>
              </a:rPr>
              <a:t>な</a:t>
            </a:r>
            <a:endParaRPr lang="en-US" altLang="ja-JP" sz="2400" dirty="0" smtClean="0">
              <a:latin typeface="Calibri" pitchFamily="34" charset="0"/>
            </a:endParaRPr>
          </a:p>
          <a:p>
            <a:r>
              <a:rPr lang="ja-JP" altLang="en-US" sz="2400" dirty="0" smtClean="0">
                <a:latin typeface="Calibri" pitchFamily="34" charset="0"/>
              </a:rPr>
              <a:t>サーベイ</a:t>
            </a:r>
            <a:r>
              <a:rPr lang="ja-JP" altLang="en-US" sz="2400" dirty="0">
                <a:latin typeface="Calibri" pitchFamily="34" charset="0"/>
              </a:rPr>
              <a:t>能力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85720" y="6357958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図</a:t>
            </a:r>
            <a:r>
              <a:rPr kumimoji="1" lang="en-US" altLang="ja-JP" dirty="0" smtClean="0"/>
              <a:t>: </a:t>
            </a:r>
            <a:r>
              <a:rPr kumimoji="1" lang="ja-JP" altLang="en-US" dirty="0" smtClean="0"/>
              <a:t>岩田、他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1464</TotalTime>
  <Words>718</Words>
  <PresentationFormat>画面に合わせる (4:3)</PresentationFormat>
  <Paragraphs>305</Paragraphs>
  <Slides>17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8" baseType="lpstr">
      <vt:lpstr>Office テーマ</vt:lpstr>
      <vt:lpstr>スライド 1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  <vt:lpstr>スライド 9</vt:lpstr>
      <vt:lpstr>スライド 10</vt:lpstr>
      <vt:lpstr>スライド 11</vt:lpstr>
      <vt:lpstr>スライド 12</vt:lpstr>
      <vt:lpstr>スライド 13</vt:lpstr>
      <vt:lpstr>スライド 14</vt:lpstr>
      <vt:lpstr>スライド 15</vt:lpstr>
      <vt:lpstr>スライド 16</vt:lpstr>
      <vt:lpstr>スライド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toru</dc:creator>
  <cp:lastModifiedBy>toru</cp:lastModifiedBy>
  <cp:revision>93</cp:revision>
  <dcterms:created xsi:type="dcterms:W3CDTF">2008-08-19T07:12:53Z</dcterms:created>
  <dcterms:modified xsi:type="dcterms:W3CDTF">2009-04-07T14:25:46Z</dcterms:modified>
</cp:coreProperties>
</file>