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2" r:id="rId1"/>
  </p:sldMasterIdLst>
  <p:notesMasterIdLst>
    <p:notesMasterId r:id="rId42"/>
  </p:notesMasterIdLst>
  <p:handoutMasterIdLst>
    <p:handoutMasterId r:id="rId43"/>
  </p:handoutMasterIdLst>
  <p:sldIdLst>
    <p:sldId id="270" r:id="rId2"/>
    <p:sldId id="563" r:id="rId3"/>
    <p:sldId id="344" r:id="rId4"/>
    <p:sldId id="572" r:id="rId5"/>
    <p:sldId id="574" r:id="rId6"/>
    <p:sldId id="573" r:id="rId7"/>
    <p:sldId id="575" r:id="rId8"/>
    <p:sldId id="566" r:id="rId9"/>
    <p:sldId id="453" r:id="rId10"/>
    <p:sldId id="561" r:id="rId11"/>
    <p:sldId id="562" r:id="rId12"/>
    <p:sldId id="454" r:id="rId13"/>
    <p:sldId id="462" r:id="rId14"/>
    <p:sldId id="541" r:id="rId15"/>
    <p:sldId id="544" r:id="rId16"/>
    <p:sldId id="545" r:id="rId17"/>
    <p:sldId id="546" r:id="rId18"/>
    <p:sldId id="547" r:id="rId19"/>
    <p:sldId id="478" r:id="rId20"/>
    <p:sldId id="542" r:id="rId21"/>
    <p:sldId id="553" r:id="rId22"/>
    <p:sldId id="543" r:id="rId23"/>
    <p:sldId id="501" r:id="rId24"/>
    <p:sldId id="548" r:id="rId25"/>
    <p:sldId id="554" r:id="rId26"/>
    <p:sldId id="555" r:id="rId27"/>
    <p:sldId id="556" r:id="rId28"/>
    <p:sldId id="568" r:id="rId29"/>
    <p:sldId id="524" r:id="rId30"/>
    <p:sldId id="549" r:id="rId31"/>
    <p:sldId id="564" r:id="rId32"/>
    <p:sldId id="530" r:id="rId33"/>
    <p:sldId id="525" r:id="rId34"/>
    <p:sldId id="569" r:id="rId35"/>
    <p:sldId id="570" r:id="rId36"/>
    <p:sldId id="571" r:id="rId37"/>
    <p:sldId id="486" r:id="rId38"/>
    <p:sldId id="551" r:id="rId39"/>
    <p:sldId id="552" r:id="rId40"/>
    <p:sldId id="532" r:id="rId41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shift_jis"/>
  <p:showPr showNarration="1">
    <p:present/>
    <p:sldAll/>
    <p:penClr>
      <a:schemeClr val="tx1"/>
    </p:penClr>
  </p:showPr>
  <p:clrMru>
    <a:srgbClr val="CCFF33"/>
    <a:srgbClr val="FFCCFF"/>
    <a:srgbClr val="00FF00"/>
    <a:srgbClr val="9900CC"/>
    <a:srgbClr val="FF9999"/>
    <a:srgbClr val="FFFFCC"/>
    <a:srgbClr val="FF99CC"/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スタイル (濃色)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53" autoAdjust="0"/>
    <p:restoredTop sz="83667" autoAdjust="0"/>
  </p:normalViewPr>
  <p:slideViewPr>
    <p:cSldViewPr>
      <p:cViewPr varScale="1">
        <p:scale>
          <a:sx n="55" d="100"/>
          <a:sy n="55" d="100"/>
        </p:scale>
        <p:origin x="-1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8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54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54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89D49D7C-1D74-435C-BECF-E6C41C5390F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509B08B4-1ADC-41A3-9D90-A7250BBC0A0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  <p:sp>
        <p:nvSpPr>
          <p:cNvPr id="5120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0470D-C80E-46AF-87C6-1EA0A4834C45}" type="slidenum">
              <a:rPr lang="en-US" altLang="ja-JP" smtClean="0"/>
              <a:pPr/>
              <a:t>10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  <p:sp>
        <p:nvSpPr>
          <p:cNvPr id="5222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AA50F-C095-4F53-AED2-271331E02DB4}" type="slidenum">
              <a:rPr lang="en-US" altLang="ja-JP" smtClean="0"/>
              <a:pPr/>
              <a:t>11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  <p:sp>
        <p:nvSpPr>
          <p:cNvPr id="5325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FFB99-07A0-4A88-AC6C-D17F727DC527}" type="slidenum">
              <a:rPr lang="en-US" altLang="ja-JP" smtClean="0"/>
              <a:pPr/>
              <a:t>14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6861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02A47B-0890-4DEF-8334-E56C8BD385B7}" type="slidenum">
              <a:rPr lang="en-US" altLang="ja-JP" smtClean="0"/>
              <a:pPr/>
              <a:t>15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dirty="0" smtClean="0"/>
          </a:p>
        </p:txBody>
      </p:sp>
      <p:sp>
        <p:nvSpPr>
          <p:cNvPr id="553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FA0A66-C248-44F7-88FB-A0EF1AC08A87}" type="slidenum">
              <a:rPr lang="en-US" altLang="ja-JP" smtClean="0"/>
              <a:pPr/>
              <a:t>19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  <p:sp>
        <p:nvSpPr>
          <p:cNvPr id="696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88405E-D107-4344-BEDF-CBEEB7C46AEA}" type="slidenum">
              <a:rPr lang="en-US" altLang="ja-JP" smtClean="0"/>
              <a:pPr/>
              <a:t>21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/>
          </a:p>
        </p:txBody>
      </p:sp>
      <p:sp>
        <p:nvSpPr>
          <p:cNvPr id="7066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39516A-079A-4AC7-8169-EDF7F7B85A29}" type="slidenum">
              <a:rPr lang="en-US" altLang="ja-JP" smtClean="0"/>
              <a:pPr/>
              <a:t>22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sym typeface="Wingdings" pitchFamily="2" charset="2"/>
            </a:endParaRPr>
          </a:p>
        </p:txBody>
      </p:sp>
      <p:sp>
        <p:nvSpPr>
          <p:cNvPr id="5632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4CFEA-4D56-4AB7-9A82-6F5ECBCFEA4B}" type="slidenum">
              <a:rPr lang="en-US" altLang="ja-JP" smtClean="0"/>
              <a:pPr/>
              <a:t>23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604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09CB5-8BF3-4402-B490-8C0606C32804}" type="slidenum">
              <a:rPr lang="en-US" altLang="ja-JP" smtClean="0"/>
              <a:pPr/>
              <a:t>24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168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20CEC5-0CD3-4F29-9541-A27EA2389F59}" type="slidenum">
              <a:rPr lang="en-US" altLang="ja-JP" smtClean="0"/>
              <a:pPr/>
              <a:t>25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dirty="0" smtClean="0"/>
          </a:p>
        </p:txBody>
      </p:sp>
      <p:sp>
        <p:nvSpPr>
          <p:cNvPr id="553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FA0A66-C248-44F7-88FB-A0EF1AC08A87}" type="slidenum">
              <a:rPr lang="en-US" altLang="ja-JP" smtClean="0"/>
              <a:pPr/>
              <a:t>2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38DE9C-CF71-43A8-A03C-81C0E73D5F1F}" type="slidenum">
              <a:rPr lang="en-US" altLang="ja-JP" smtClean="0"/>
              <a:pPr/>
              <a:t>26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614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3D7D46-A30B-4501-B840-5A89A76C611B}" type="slidenum">
              <a:rPr lang="en-US" altLang="ja-JP" smtClean="0"/>
              <a:pPr/>
              <a:t>31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5734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719C8B-D456-4AA4-88DE-0B7046B3A798}" type="slidenum">
              <a:rPr lang="en-US" altLang="ja-JP" smtClean="0"/>
              <a:pPr/>
              <a:t>34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5734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719C8B-D456-4AA4-88DE-0B7046B3A798}" type="slidenum">
              <a:rPr lang="en-US" altLang="ja-JP" smtClean="0"/>
              <a:pPr/>
              <a:t>35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5734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719C8B-D456-4AA4-88DE-0B7046B3A798}" type="slidenum">
              <a:rPr lang="en-US" altLang="ja-JP" smtClean="0"/>
              <a:pPr/>
              <a:t>36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7475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370903-7EB2-44B2-9F96-E59C051F8FDD}" type="slidenum">
              <a:rPr lang="en-US" altLang="ja-JP" smtClean="0"/>
              <a:pPr/>
              <a:t>38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578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2DB7C-1B70-42EF-A330-E38D60D1DCE6}" type="slidenum">
              <a:rPr lang="en-US" altLang="ja-JP" smtClean="0"/>
              <a:pPr/>
              <a:t>39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16F79-7883-44CC-BFE1-6E5A61C50D03}" type="slidenum">
              <a:rPr lang="en-US" altLang="ja-JP" smtClean="0"/>
              <a:pPr/>
              <a:t>3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16F79-7883-44CC-BFE1-6E5A61C50D03}" type="slidenum">
              <a:rPr lang="en-US" altLang="ja-JP" smtClean="0"/>
              <a:pPr/>
              <a:t>4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16F79-7883-44CC-BFE1-6E5A61C50D03}" type="slidenum">
              <a:rPr lang="en-US" altLang="ja-JP" smtClean="0"/>
              <a:pPr/>
              <a:t>5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16F79-7883-44CC-BFE1-6E5A61C50D03}" type="slidenum">
              <a:rPr lang="en-US" altLang="ja-JP" smtClean="0"/>
              <a:pPr/>
              <a:t>6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dirty="0" smtClean="0"/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16F79-7883-44CC-BFE1-6E5A61C50D03}" type="slidenum">
              <a:rPr lang="en-US" altLang="ja-JP" smtClean="0"/>
              <a:pPr/>
              <a:t>7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ja-JP" dirty="0" smtClean="0"/>
          </a:p>
        </p:txBody>
      </p:sp>
      <p:sp>
        <p:nvSpPr>
          <p:cNvPr id="4915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F46AE-AB56-449B-80AB-41F2634345A1}" type="slidenum">
              <a:rPr lang="en-US" altLang="ja-JP" smtClean="0"/>
              <a:pPr/>
              <a:t>8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6758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E40D2-D168-4EFC-8888-8AAAF8DAA8F0}" type="slidenum">
              <a:rPr lang="en-US" altLang="ja-JP" smtClean="0"/>
              <a:pPr/>
              <a:t>9</a:t>
            </a:fld>
            <a:endParaRPr lang="en-US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E7980-C0E9-4312-9287-41E7CEFE13EC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584917-4155-4763-99DB-6CCAAFBF0FA4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E30E-A0DC-4CA9-8205-28E882D4EC3E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A3C77-7894-47A6-815C-62E1A2183FC9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BE911-0978-4365-AF32-5EF52B021D7D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FFBB2-F1B2-4684-B8CE-D1B1F9652553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F5875-D577-4A3A-8995-997F11E5AB52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77550-CB3C-47E9-89EC-CD4D8716C03F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C81AE-F9CE-4DCE-A973-0A47ADAD354A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92E99-A12B-433B-8B81-9905FCE554D9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つの角を丸めた四角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A1497DB-1886-4515-8618-8103368A529C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フリーフォーム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フリーフォーム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05E507B-4DA1-4DAB-AA8E-541FC7BF7C37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  <p:grpSp>
        <p:nvGrpSpPr>
          <p:cNvPr id="2" name="グループ化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フリーフォーム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2.pn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2143116"/>
            <a:ext cx="7715304" cy="1785950"/>
          </a:xfrm>
          <a:solidFill>
            <a:srgbClr val="000080"/>
          </a:solidFill>
          <a:ln w="76200">
            <a:solidFill>
              <a:srgbClr val="FF0000"/>
            </a:solidFill>
          </a:ln>
        </p:spPr>
        <p:txBody>
          <a:bodyPr wrap="square" anchor="ctr" anchorCtr="1">
            <a:noAutofit/>
          </a:bodyPr>
          <a:lstStyle/>
          <a:p>
            <a:pPr algn="ctr">
              <a:defRPr/>
            </a:pPr>
            <a:r>
              <a:rPr lang="ja-JP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期待される </a:t>
            </a:r>
            <a:r>
              <a:rPr lang="en-US" altLang="ja-JP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LBG</a:t>
            </a:r>
            <a:r>
              <a:rPr lang="ja-JP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・</a:t>
            </a:r>
            <a:r>
              <a:rPr lang="en-US" altLang="ja-JP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LAE </a:t>
            </a:r>
            <a:r>
              <a:rPr lang="ja-JP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検出数</a:t>
            </a:r>
            <a:r>
              <a:rPr lang="en-US" altLang="ja-JP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/>
            </a:r>
            <a:br>
              <a:rPr lang="en-US" altLang="ja-JP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</a:br>
            <a:r>
              <a:rPr lang="ja-JP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：準解析的</a:t>
            </a:r>
            <a:r>
              <a:rPr lang="ja-JP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モデルからの見積り</a:t>
            </a:r>
            <a:endParaRPr lang="ja-JP" alt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786322"/>
            <a:ext cx="9144000" cy="523875"/>
          </a:xfr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ja-JP" altLang="en-US" sz="28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小林正和</a:t>
            </a:r>
            <a:r>
              <a:rPr lang="en-US" altLang="ja-JP" sz="28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 </a:t>
            </a:r>
            <a:endParaRPr lang="en-US" altLang="ja-JP" sz="2800" b="1" dirty="0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3076" name="Text Box 30"/>
          <p:cNvSpPr txBox="1">
            <a:spLocks noChangeArrowheads="1"/>
          </p:cNvSpPr>
          <p:nvPr/>
        </p:nvSpPr>
        <p:spPr bwMode="auto">
          <a:xfrm>
            <a:off x="34925" y="7938"/>
            <a:ext cx="9109075" cy="4000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 smtClean="0">
                <a:cs typeface="Arial" charset="0"/>
              </a:rPr>
              <a:t>[WISH Science </a:t>
            </a:r>
            <a:r>
              <a:rPr lang="en-US" altLang="ja-JP" sz="2000" b="1" dirty="0" smtClean="0">
                <a:cs typeface="Arial" charset="0"/>
              </a:rPr>
              <a:t>Workshop @ </a:t>
            </a:r>
            <a:r>
              <a:rPr lang="ja-JP" altLang="en-US" sz="2000" b="1" dirty="0" smtClean="0">
                <a:cs typeface="Arial" charset="0"/>
              </a:rPr>
              <a:t>国立天文台三鷹</a:t>
            </a:r>
            <a:r>
              <a:rPr lang="en-US" altLang="ja-JP" sz="2000" b="1" dirty="0" smtClean="0">
                <a:cs typeface="Arial" charset="0"/>
              </a:rPr>
              <a:t> </a:t>
            </a:r>
            <a:r>
              <a:rPr lang="ja-JP" altLang="en-US" sz="2000" b="1" dirty="0" smtClean="0">
                <a:cs typeface="Arial" charset="0"/>
              </a:rPr>
              <a:t>　</a:t>
            </a:r>
            <a:r>
              <a:rPr lang="en-US" altLang="ja-JP" sz="2000" b="1" dirty="0" smtClean="0">
                <a:cs typeface="Arial" charset="0"/>
              </a:rPr>
              <a:t>2009/04/08]</a:t>
            </a:r>
            <a:endParaRPr lang="en-US" altLang="ja-JP" sz="2000" b="1" dirty="0">
              <a:cs typeface="Arial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542926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2400" b="1" kern="0" dirty="0" smtClean="0">
                <a:solidFill>
                  <a:srgbClr val="FFFFFF"/>
                </a:solidFill>
                <a:latin typeface="Arial" pitchFamily="34" charset="0"/>
                <a:ea typeface="メイリオ" pitchFamily="50" charset="-128"/>
                <a:cs typeface="Arial" pitchFamily="34" charset="0"/>
              </a:rPr>
              <a:t>国立天文台　光赤外研究部</a:t>
            </a:r>
            <a:endParaRPr lang="en-US" altLang="ja-JP" sz="2400" b="1" kern="0" dirty="0" smtClean="0">
              <a:solidFill>
                <a:srgbClr val="FFFFFF"/>
              </a:solidFill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algn="ctr">
              <a:defRPr/>
            </a:pPr>
            <a:r>
              <a:rPr lang="ja-JP" altLang="en-US" sz="2400" b="1" kern="0" dirty="0" smtClean="0">
                <a:solidFill>
                  <a:srgbClr val="FFFFFF"/>
                </a:solidFill>
                <a:latin typeface="Arial" pitchFamily="34" charset="0"/>
                <a:ea typeface="メイリオ" pitchFamily="50" charset="-128"/>
                <a:cs typeface="Arial" pitchFamily="34" charset="0"/>
              </a:rPr>
              <a:t>学振</a:t>
            </a:r>
            <a:r>
              <a:rPr lang="ja-JP" altLang="en-US" sz="2400" b="1" kern="0" dirty="0" smtClean="0">
                <a:solidFill>
                  <a:srgbClr val="FFFFFF"/>
                </a:solidFill>
                <a:latin typeface="Arial" pitchFamily="34" charset="0"/>
                <a:ea typeface="メイリオ" pitchFamily="50" charset="-128"/>
                <a:cs typeface="Arial" pitchFamily="34" charset="0"/>
              </a:rPr>
              <a:t>特別研究員</a:t>
            </a:r>
            <a:r>
              <a:rPr lang="ja-JP" altLang="en-US" sz="2400" b="1" kern="0" dirty="0" smtClean="0">
                <a:solidFill>
                  <a:srgbClr val="FFFFFF"/>
                </a:solidFill>
                <a:latin typeface="Arial" pitchFamily="34" charset="0"/>
                <a:ea typeface="メイリオ" pitchFamily="50" charset="-128"/>
                <a:cs typeface="Arial" pitchFamily="34" charset="0"/>
              </a:rPr>
              <a:t>（</a:t>
            </a:r>
            <a:r>
              <a:rPr lang="en-US" altLang="ja-JP" sz="2400" b="1" kern="0" dirty="0" smtClean="0">
                <a:solidFill>
                  <a:srgbClr val="FFFFFF"/>
                </a:solidFill>
                <a:latin typeface="Arial" pitchFamily="34" charset="0"/>
                <a:ea typeface="メイリオ" pitchFamily="50" charset="-128"/>
                <a:cs typeface="Arial" pitchFamily="34" charset="0"/>
              </a:rPr>
              <a:t>PD</a:t>
            </a:r>
            <a:r>
              <a:rPr lang="ja-JP" altLang="en-US" sz="2400" b="1" kern="0" dirty="0" smtClean="0">
                <a:solidFill>
                  <a:srgbClr val="FFFFFF"/>
                </a:solidFill>
                <a:latin typeface="Arial" pitchFamily="34" charset="0"/>
                <a:ea typeface="メイリオ" pitchFamily="50" charset="-128"/>
                <a:cs typeface="Arial" pitchFamily="34" charset="0"/>
              </a:rPr>
              <a:t>）</a:t>
            </a:r>
            <a:r>
              <a:rPr lang="en-US" altLang="ja-JP" sz="2400" b="1" kern="0" dirty="0" smtClean="0">
                <a:solidFill>
                  <a:srgbClr val="FFFFFF"/>
                </a:solidFill>
                <a:latin typeface="Arial" pitchFamily="34" charset="0"/>
                <a:ea typeface="メイリオ" pitchFamily="50" charset="-128"/>
                <a:cs typeface="Arial" pitchFamily="34" charset="0"/>
              </a:rPr>
              <a:t> </a:t>
            </a:r>
            <a:endParaRPr lang="ja-JP" altLang="en-US" sz="2400" b="1" dirty="0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3219450"/>
            <a:ext cx="41306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181350"/>
            <a:ext cx="3890962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2331" name="Rectangle 27"/>
          <p:cNvSpPr>
            <a:spLocks noChangeArrowheads="1"/>
          </p:cNvSpPr>
          <p:nvPr/>
        </p:nvSpPr>
        <p:spPr bwMode="auto">
          <a:xfrm>
            <a:off x="179388" y="1052513"/>
            <a:ext cx="8964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  <a:defRPr/>
            </a:pPr>
            <a:r>
              <a:rPr lang="en-US" altLang="ja-JP" sz="2800" b="1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cs typeface="Arial" pitchFamily="34" charset="0"/>
              </a:rPr>
              <a:t> LAE luminosity functions (LFs): Lya LF &amp; UV LF</a:t>
            </a:r>
            <a:endParaRPr lang="ja-JP" altLang="en-US" sz="2800" b="1" dirty="0"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テキスト ボックス 12"/>
          <p:cNvSpPr txBox="1">
            <a:spLocks noChangeArrowheads="1"/>
          </p:cNvSpPr>
          <p:nvPr/>
        </p:nvSpPr>
        <p:spPr bwMode="auto">
          <a:xfrm>
            <a:off x="785813" y="3236913"/>
            <a:ext cx="1857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Lya LF</a:t>
            </a:r>
            <a:endParaRPr lang="ja-JP" alt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198" name="テキスト ボックス 13"/>
          <p:cNvSpPr txBox="1">
            <a:spLocks noChangeArrowheads="1"/>
          </p:cNvSpPr>
          <p:nvPr/>
        </p:nvSpPr>
        <p:spPr bwMode="auto">
          <a:xfrm>
            <a:off x="4857750" y="3236913"/>
            <a:ext cx="1857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UV LF</a:t>
            </a:r>
            <a:endParaRPr lang="ja-JP" alt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151" name="テキスト ボックス 16"/>
          <p:cNvSpPr txBox="1">
            <a:spLocks noChangeArrowheads="1"/>
          </p:cNvSpPr>
          <p:nvPr/>
        </p:nvSpPr>
        <p:spPr bwMode="auto">
          <a:xfrm>
            <a:off x="779463" y="1571625"/>
            <a:ext cx="80787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cs typeface="Arial" charset="0"/>
              </a:rPr>
              <a:t>(1)</a:t>
            </a:r>
            <a:r>
              <a:rPr lang="ja-JP" altLang="en-US" sz="2400">
                <a:cs typeface="Arial" charset="0"/>
              </a:rPr>
              <a:t> </a:t>
            </a:r>
            <a:r>
              <a:rPr lang="en-US" altLang="ja-JP" sz="2400">
                <a:cs typeface="Arial" charset="0"/>
              </a:rPr>
              <a:t>UV LF: almost no-evolution @ z = 3-7 </a:t>
            </a:r>
            <a:br>
              <a:rPr lang="en-US" altLang="ja-JP" sz="2400">
                <a:cs typeface="Arial" charset="0"/>
              </a:rPr>
            </a:br>
            <a:r>
              <a:rPr lang="en-US" altLang="ja-JP" sz="2400">
                <a:cs typeface="Arial" charset="0"/>
              </a:rPr>
              <a:t>                     or somewhat brighter at higher-z</a:t>
            </a:r>
            <a:br>
              <a:rPr lang="en-US" altLang="ja-JP" sz="2400">
                <a:cs typeface="Arial" charset="0"/>
              </a:rPr>
            </a:br>
            <a:r>
              <a:rPr lang="en-US" altLang="ja-JP" sz="2400">
                <a:cs typeface="Arial" charset="0"/>
              </a:rPr>
              <a:t>(2)</a:t>
            </a:r>
            <a:r>
              <a:rPr lang="ja-JP" altLang="en-US" sz="2400">
                <a:cs typeface="Arial" charset="0"/>
              </a:rPr>
              <a:t> </a:t>
            </a:r>
            <a:r>
              <a:rPr lang="en-US" altLang="ja-JP" sz="2400">
                <a:cs typeface="Arial" charset="0"/>
              </a:rPr>
              <a:t>Lya LF: no-evolution @ z &lt; 6, decrease @ z &gt; 6</a:t>
            </a:r>
            <a:br>
              <a:rPr lang="en-US" altLang="ja-JP" sz="2400">
                <a:cs typeface="Arial" charset="0"/>
              </a:rPr>
            </a:br>
            <a:r>
              <a:rPr lang="en-US" altLang="ja-JP" sz="2400">
                <a:cs typeface="Arial" charset="0"/>
              </a:rPr>
              <a:t>       </a:t>
            </a:r>
            <a:r>
              <a:rPr lang="en-US" altLang="ja-JP" sz="2400">
                <a:cs typeface="Arial" charset="0"/>
                <a:sym typeface="Wingdings" pitchFamily="2" charset="2"/>
              </a:rPr>
              <a:t> Lya extinction in IGM (= cosmic reionization)?</a:t>
            </a:r>
            <a:endParaRPr lang="en-US" altLang="ja-JP" sz="2400">
              <a:cs typeface="Arial" charset="0"/>
            </a:endParaRPr>
          </a:p>
        </p:txBody>
      </p:sp>
      <p:sp>
        <p:nvSpPr>
          <p:cNvPr id="11" name="Rectangle 14"/>
          <p:cNvSpPr txBox="1">
            <a:spLocks noChangeArrowheads="1"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kern="0" dirty="0">
                <a:latin typeface="Arial Black" pitchFamily="34" charset="0"/>
                <a:ea typeface="+mj-ea"/>
                <a:cs typeface="+mj-cs"/>
              </a:rPr>
              <a:t>Observational Data of LAEs (1)</a:t>
            </a:r>
            <a:endParaRPr lang="ja-JP" altLang="en-US" sz="4000" kern="0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153" name="Text Box 13"/>
          <p:cNvSpPr txBox="1">
            <a:spLocks noChangeArrowheads="1"/>
          </p:cNvSpPr>
          <p:nvPr/>
        </p:nvSpPr>
        <p:spPr bwMode="auto">
          <a:xfrm>
            <a:off x="1143000" y="5643563"/>
            <a:ext cx="7072313" cy="954087"/>
          </a:xfrm>
          <a:prstGeom prst="rect">
            <a:avLst/>
          </a:prstGeom>
          <a:solidFill>
            <a:schemeClr val="bg2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800">
                <a:latin typeface="Arial Black" pitchFamily="34" charset="0"/>
              </a:rPr>
              <a:t>Important information about LAEs </a:t>
            </a:r>
            <a:br>
              <a:rPr lang="en-US" altLang="ja-JP" sz="2800">
                <a:latin typeface="Arial Black" pitchFamily="34" charset="0"/>
              </a:rPr>
            </a:br>
            <a:r>
              <a:rPr lang="en-US" altLang="ja-JP" sz="2800">
                <a:latin typeface="Arial Black" pitchFamily="34" charset="0"/>
              </a:rPr>
              <a:t>is imprinted in these obs. LFs</a:t>
            </a:r>
            <a:endParaRPr lang="ja-JP" altLang="en-US" sz="2800">
              <a:latin typeface="Arial Black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500188"/>
            <a:ext cx="425608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ボックス 16"/>
          <p:cNvSpPr txBox="1">
            <a:spLocks noChangeArrowheads="1"/>
          </p:cNvSpPr>
          <p:nvPr/>
        </p:nvSpPr>
        <p:spPr bwMode="auto">
          <a:xfrm>
            <a:off x="5000625" y="1787525"/>
            <a:ext cx="4143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+mn-lt"/>
                <a:cs typeface="Arial" charset="0"/>
              </a:rPr>
              <a:t>some LAEs @ z = 3-6 have </a:t>
            </a:r>
            <a:br>
              <a:rPr lang="en-US" altLang="ja-JP" sz="2400" dirty="0">
                <a:latin typeface="+mn-lt"/>
                <a:cs typeface="Arial" charset="0"/>
              </a:rPr>
            </a:br>
            <a:r>
              <a:rPr lang="en-US" altLang="ja-JP" sz="2400" dirty="0">
                <a:latin typeface="+mn-lt"/>
                <a:cs typeface="Arial" charset="0"/>
              </a:rPr>
              <a:t>   EW(Lya) &gt; 240 A</a:t>
            </a:r>
            <a:br>
              <a:rPr lang="en-US" altLang="ja-JP" sz="2400" dirty="0">
                <a:latin typeface="+mn-lt"/>
                <a:cs typeface="Arial" charset="0"/>
              </a:rPr>
            </a:br>
            <a:r>
              <a:rPr lang="en-US" altLang="ja-JP" sz="2400" dirty="0">
                <a:latin typeface="+mn-lt"/>
                <a:cs typeface="Arial" charset="0"/>
                <a:sym typeface="Wingdings" pitchFamily="2" charset="2"/>
              </a:rPr>
              <a:t> include Pop III stars </a:t>
            </a:r>
            <a:br>
              <a:rPr lang="en-US" altLang="ja-JP" sz="2400" dirty="0">
                <a:latin typeface="+mn-lt"/>
                <a:cs typeface="Arial" charset="0"/>
                <a:sym typeface="Wingdings" pitchFamily="2" charset="2"/>
              </a:rPr>
            </a:br>
            <a:r>
              <a:rPr lang="ja-JP" altLang="en-US" sz="2400" dirty="0">
                <a:latin typeface="+mn-lt"/>
                <a:cs typeface="Arial" charset="0"/>
                <a:sym typeface="Wingdings" pitchFamily="2" charset="2"/>
              </a:rPr>
              <a:t>　　　</a:t>
            </a:r>
            <a:r>
              <a:rPr lang="en-US" altLang="ja-JP" sz="2400" dirty="0">
                <a:latin typeface="+mn-lt"/>
                <a:cs typeface="Arial" charset="0"/>
                <a:sym typeface="Wingdings" pitchFamily="2" charset="2"/>
              </a:rPr>
              <a:t>and/or top-heavy IMF?</a:t>
            </a:r>
            <a:endParaRPr lang="en-US" altLang="ja-JP" sz="24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cxnSp>
        <p:nvCxnSpPr>
          <p:cNvPr id="18" name="直線コネクタ 17"/>
          <p:cNvCxnSpPr>
            <a:cxnSpLocks noChangeShapeType="1"/>
          </p:cNvCxnSpPr>
          <p:nvPr/>
        </p:nvCxnSpPr>
        <p:spPr bwMode="auto">
          <a:xfrm rot="16200000" flipH="1">
            <a:off x="2367757" y="2510631"/>
            <a:ext cx="1963738" cy="1587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3" name="Rectangle 14"/>
          <p:cNvSpPr txBox="1">
            <a:spLocks noChangeArrowheads="1"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kern="0" dirty="0">
                <a:latin typeface="Arial Black" pitchFamily="34" charset="0"/>
                <a:ea typeface="+mj-ea"/>
                <a:cs typeface="+mj-cs"/>
              </a:rPr>
              <a:t>Observational Data of LAEs (2)</a:t>
            </a:r>
            <a:endParaRPr lang="ja-JP" altLang="en-US" sz="4000" kern="0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179388" y="928688"/>
            <a:ext cx="8964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  <a:defRPr/>
            </a:pPr>
            <a:r>
              <a:rPr lang="en-US" altLang="ja-JP" sz="2800" b="1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cs typeface="Arial" pitchFamily="34" charset="0"/>
              </a:rPr>
              <a:t> Lya Equivalent Width (EW) Distribution</a:t>
            </a:r>
            <a:endParaRPr lang="ja-JP" altLang="en-US" sz="2800" b="1" dirty="0"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179388" y="3857625"/>
            <a:ext cx="760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  <a:defRPr/>
            </a:pPr>
            <a:r>
              <a:rPr lang="en-US" altLang="ja-JP" sz="2800" b="1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 Distribution in M(UV)-EW(Lya) plane</a:t>
            </a:r>
            <a:endParaRPr lang="en-US" altLang="ja-JP" sz="2000" baseline="30000" dirty="0">
              <a:effectLst>
                <a:outerShdw blurRad="38100" dist="38100" dir="2700000" algn="tl">
                  <a:srgbClr val="010199"/>
                </a:outerShdw>
              </a:effectLst>
              <a:latin typeface="+mn-lt"/>
            </a:endParaRPr>
          </a:p>
        </p:txBody>
      </p:sp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313" y="4471988"/>
            <a:ext cx="6858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19050" y="6286500"/>
            <a:ext cx="1571625" cy="3698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chemeClr val="bg1"/>
                </a:solidFill>
              </a:rPr>
              <a:t>Ouchi+ ’08</a:t>
            </a:r>
          </a:p>
        </p:txBody>
      </p:sp>
      <p:sp>
        <p:nvSpPr>
          <p:cNvPr id="24" name="正方形/長方形 23"/>
          <p:cNvSpPr>
            <a:spLocks noChangeArrowheads="1"/>
          </p:cNvSpPr>
          <p:nvPr/>
        </p:nvSpPr>
        <p:spPr bwMode="auto">
          <a:xfrm>
            <a:off x="895350" y="4506913"/>
            <a:ext cx="763588" cy="1168400"/>
          </a:xfrm>
          <a:prstGeom prst="rect">
            <a:avLst/>
          </a:prstGeom>
          <a:solidFill>
            <a:srgbClr val="FF0000">
              <a:alpha val="50195"/>
            </a:srgbClr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" name="正方形/長方形 24"/>
          <p:cNvSpPr>
            <a:spLocks noChangeArrowheads="1"/>
          </p:cNvSpPr>
          <p:nvPr/>
        </p:nvSpPr>
        <p:spPr bwMode="auto">
          <a:xfrm>
            <a:off x="2857500" y="4500563"/>
            <a:ext cx="763588" cy="1168400"/>
          </a:xfrm>
          <a:prstGeom prst="rect">
            <a:avLst/>
          </a:prstGeom>
          <a:solidFill>
            <a:srgbClr val="FF0000">
              <a:alpha val="50195"/>
            </a:srgbClr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" name="正方形/長方形 25"/>
          <p:cNvSpPr>
            <a:spLocks noChangeArrowheads="1"/>
          </p:cNvSpPr>
          <p:nvPr/>
        </p:nvSpPr>
        <p:spPr bwMode="auto">
          <a:xfrm>
            <a:off x="4857750" y="4500563"/>
            <a:ext cx="763588" cy="1168400"/>
          </a:xfrm>
          <a:prstGeom prst="rect">
            <a:avLst/>
          </a:prstGeom>
          <a:solidFill>
            <a:srgbClr val="FF0000">
              <a:alpha val="50195"/>
            </a:srgbClr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" name="テキスト ボックス 16"/>
          <p:cNvSpPr txBox="1">
            <a:spLocks noChangeArrowheads="1"/>
          </p:cNvSpPr>
          <p:nvPr/>
        </p:nvSpPr>
        <p:spPr bwMode="auto">
          <a:xfrm>
            <a:off x="7000875" y="4943475"/>
            <a:ext cx="2143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+mn-lt"/>
                <a:cs typeface="Arial" charset="0"/>
              </a:rPr>
              <a:t>deficiency of UV-bright LAE w/ large-EW </a:t>
            </a:r>
            <a:endParaRPr lang="en-US" altLang="ja-JP" sz="24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646113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36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 Black" pitchFamily="34" charset="0"/>
              </a:rPr>
              <a:t>Physical properties of LAEs@high-z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92213"/>
            <a:ext cx="8964612" cy="519112"/>
          </a:xfrm>
        </p:spPr>
        <p:txBody>
          <a:bodyPr>
            <a:spAutoFit/>
          </a:bodyPr>
          <a:lstStyle/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u"/>
              <a:defRPr/>
            </a:pPr>
            <a:r>
              <a:rPr lang="en-US" altLang="ja-JP" sz="2800" dirty="0"/>
              <a:t> stacking broad-band fluxes (</a:t>
            </a:r>
            <a:r>
              <a:rPr lang="en-US" altLang="ja-JP" sz="2800" dirty="0" err="1" smtClean="0"/>
              <a:t>Gawiser</a:t>
            </a:r>
            <a:r>
              <a:rPr lang="en-US" altLang="ja-JP" sz="2800" dirty="0"/>
              <a:t>+</a:t>
            </a:r>
            <a:r>
              <a:rPr lang="en-US" altLang="ja-JP" sz="2800" dirty="0" smtClean="0"/>
              <a:t> ’06</a:t>
            </a:r>
            <a:r>
              <a:rPr lang="en-US" altLang="ja-JP" sz="2800" dirty="0"/>
              <a:t>)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75" y="1844675"/>
            <a:ext cx="4802188" cy="46878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/>
          <a:srcRect l="57463" t="18008" r="14688" b="60498"/>
          <a:stretch>
            <a:fillRect/>
          </a:stretch>
        </p:blipFill>
        <p:spPr bwMode="auto">
          <a:xfrm>
            <a:off x="2124075" y="2852738"/>
            <a:ext cx="2519363" cy="216058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331913" y="2492375"/>
            <a:ext cx="3024187" cy="457200"/>
          </a:xfrm>
          <a:prstGeom prst="rect">
            <a:avLst/>
          </a:prstGeom>
          <a:solidFill>
            <a:schemeClr val="tx1"/>
          </a:solidFill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400">
                <a:solidFill>
                  <a:schemeClr val="bg1"/>
                </a:solidFill>
                <a:latin typeface="+mn-lt"/>
              </a:rPr>
              <a:t>z ~ 3 LAEs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075238" y="2997200"/>
            <a:ext cx="3889375" cy="24431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2800">
                <a:latin typeface="+mn-lt"/>
              </a:rPr>
              <a:t>・ </a:t>
            </a:r>
            <a:r>
              <a:rPr lang="en-US" altLang="ja-JP" sz="2800">
                <a:latin typeface="+mn-lt"/>
              </a:rPr>
              <a:t>high SFR</a:t>
            </a:r>
          </a:p>
          <a:p>
            <a:pPr>
              <a:spcBef>
                <a:spcPct val="50000"/>
              </a:spcBef>
              <a:defRPr/>
            </a:pPr>
            <a:r>
              <a:rPr lang="ja-JP" altLang="en-US" sz="2800">
                <a:latin typeface="+mn-lt"/>
              </a:rPr>
              <a:t>・ </a:t>
            </a:r>
            <a:r>
              <a:rPr lang="en-US" altLang="ja-JP" sz="2800">
                <a:latin typeface="+mn-lt"/>
              </a:rPr>
              <a:t>young (10-100 Myr)</a:t>
            </a:r>
          </a:p>
          <a:p>
            <a:pPr>
              <a:spcBef>
                <a:spcPct val="50000"/>
              </a:spcBef>
              <a:defRPr/>
            </a:pPr>
            <a:r>
              <a:rPr lang="ja-JP" altLang="en-US" sz="2800">
                <a:latin typeface="+mn-lt"/>
              </a:rPr>
              <a:t>・ </a:t>
            </a:r>
            <a:r>
              <a:rPr lang="en-US" altLang="ja-JP" sz="2800">
                <a:latin typeface="+mn-lt"/>
              </a:rPr>
              <a:t>almost dust-free</a:t>
            </a:r>
          </a:p>
          <a:p>
            <a:pPr>
              <a:spcBef>
                <a:spcPct val="50000"/>
              </a:spcBef>
              <a:defRPr/>
            </a:pPr>
            <a:r>
              <a:rPr lang="ja-JP" altLang="en-US" sz="2800">
                <a:latin typeface="+mn-lt"/>
              </a:rPr>
              <a:t>・ </a:t>
            </a:r>
            <a:r>
              <a:rPr lang="en-US" altLang="ja-JP" sz="2800">
                <a:latin typeface="+mn-lt"/>
              </a:rPr>
              <a:t>low stellar mass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6550"/>
            <a:ext cx="9144000" cy="646113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 Black" pitchFamily="34" charset="0"/>
              </a:rPr>
              <a:t>Lyα Emission from low-z galaxies</a:t>
            </a:r>
            <a:endParaRPr lang="en-US" altLang="ja-JP" sz="3600" dirty="0"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 Black" pitchFamily="34" charset="0"/>
            </a:endParaRPr>
          </a:p>
        </p:txBody>
      </p:sp>
      <p:sp>
        <p:nvSpPr>
          <p:cNvPr id="60621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92213"/>
            <a:ext cx="8964612" cy="523875"/>
          </a:xfrm>
        </p:spPr>
        <p:txBody>
          <a:bodyPr>
            <a:spAutoFit/>
          </a:bodyPr>
          <a:lstStyle/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u"/>
              <a:defRPr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interstellar absorption line features (</a:t>
            </a:r>
            <a:r>
              <a:rPr lang="en-US" altLang="ja-JP" sz="2800" dirty="0" err="1" smtClean="0"/>
              <a:t>Kunth</a:t>
            </a:r>
            <a:r>
              <a:rPr lang="en-US" altLang="ja-JP" sz="2800" dirty="0" smtClean="0"/>
              <a:t>+ ’98</a:t>
            </a:r>
            <a:r>
              <a:rPr lang="en-US" altLang="ja-JP" sz="2800" dirty="0"/>
              <a:t>)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3636963" y="1785938"/>
            <a:ext cx="1792287" cy="1200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latin typeface="Century" pitchFamily="18" charset="0"/>
                <a:sym typeface="Wingdings" pitchFamily="2" charset="2"/>
              </a:rPr>
              <a:t>   gals </a:t>
            </a:r>
            <a:br>
              <a:rPr lang="en-US" altLang="ja-JP" sz="2400">
                <a:latin typeface="Century" pitchFamily="18" charset="0"/>
                <a:sym typeface="Wingdings" pitchFamily="2" charset="2"/>
              </a:rPr>
            </a:br>
            <a:r>
              <a:rPr lang="en-US" altLang="ja-JP" sz="2400">
                <a:latin typeface="Century" pitchFamily="18" charset="0"/>
                <a:sym typeface="Wingdings" pitchFamily="2" charset="2"/>
              </a:rPr>
              <a:t>   w Lyα </a:t>
            </a:r>
            <a:br>
              <a:rPr lang="en-US" altLang="ja-JP" sz="2400">
                <a:latin typeface="Century" pitchFamily="18" charset="0"/>
                <a:sym typeface="Wingdings" pitchFamily="2" charset="2"/>
              </a:rPr>
            </a:br>
            <a:r>
              <a:rPr lang="en-US" altLang="ja-JP" sz="2400">
                <a:latin typeface="Century" pitchFamily="18" charset="0"/>
                <a:sym typeface="Wingdings" pitchFamily="2" charset="2"/>
              </a:rPr>
              <a:t>   emission</a:t>
            </a:r>
            <a:endParaRPr lang="en-US" altLang="ja-JP" sz="2400">
              <a:latin typeface="Century" pitchFamily="18" charset="0"/>
            </a:endParaRP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00213"/>
            <a:ext cx="3492500" cy="508476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7975" y="1728788"/>
            <a:ext cx="3648075" cy="508476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3635375" y="3871913"/>
            <a:ext cx="1800225" cy="1200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latin typeface="Century" pitchFamily="18" charset="0"/>
              </a:rPr>
              <a:t>gals</a:t>
            </a:r>
            <a:r>
              <a:rPr lang="ja-JP" altLang="en-US" sz="2400">
                <a:latin typeface="Century" pitchFamily="18" charset="0"/>
              </a:rPr>
              <a:t>        </a:t>
            </a:r>
            <a:r>
              <a:rPr lang="en-US" altLang="ja-JP" sz="2400">
                <a:latin typeface="Century" pitchFamily="18" charset="0"/>
                <a:sym typeface="Wingdings" pitchFamily="2" charset="2"/>
              </a:rPr>
              <a:t></a:t>
            </a:r>
            <a:br>
              <a:rPr lang="en-US" altLang="ja-JP" sz="2400">
                <a:latin typeface="Century" pitchFamily="18" charset="0"/>
                <a:sym typeface="Wingdings" pitchFamily="2" charset="2"/>
              </a:rPr>
            </a:br>
            <a:r>
              <a:rPr lang="en-US" altLang="ja-JP" sz="2400">
                <a:latin typeface="Century" pitchFamily="18" charset="0"/>
                <a:sym typeface="Wingdings" pitchFamily="2" charset="2"/>
              </a:rPr>
              <a:t>w/o Lyα emission</a:t>
            </a:r>
            <a:endParaRPr lang="en-US" altLang="ja-JP" sz="2400">
              <a:latin typeface="Century" pitchFamily="18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500063"/>
            <a:ext cx="4568825" cy="61658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179388" y="928688"/>
            <a:ext cx="8964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  <a:defRPr/>
            </a:pPr>
            <a:r>
              <a:rPr lang="en-US" altLang="ja-JP" sz="2800" b="1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cs typeface="Arial" pitchFamily="34" charset="0"/>
              </a:rPr>
              <a:t> Several models with different approaches exist</a:t>
            </a:r>
            <a:endParaRPr lang="ja-JP" altLang="en-US" sz="2800" b="1" dirty="0"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195" name="グループ化 54"/>
          <p:cNvGrpSpPr>
            <a:grpSpLocks/>
          </p:cNvGrpSpPr>
          <p:nvPr/>
        </p:nvGrpSpPr>
        <p:grpSpPr bwMode="auto">
          <a:xfrm>
            <a:off x="0" y="44450"/>
            <a:ext cx="9144000" cy="1143000"/>
            <a:chOff x="0" y="44450"/>
            <a:chExt cx="9144000" cy="1143000"/>
          </a:xfrm>
        </p:grpSpPr>
        <p:sp>
          <p:nvSpPr>
            <p:cNvPr id="13" name="Rectangle 14"/>
            <p:cNvSpPr txBox="1">
              <a:spLocks noChangeArrowheads="1"/>
            </p:cNvSpPr>
            <p:nvPr/>
          </p:nvSpPr>
          <p:spPr bwMode="auto">
            <a:xfrm>
              <a:off x="0" y="44450"/>
              <a:ext cx="9144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 altLang="ja-JP" sz="4000" kern="0" dirty="0">
                  <a:latin typeface="Arial" pitchFamily="34" charset="0"/>
                  <a:ea typeface="+mj-ea"/>
                  <a:cs typeface="Arial" pitchFamily="34" charset="0"/>
                </a:rPr>
                <a:t>Theoretical Works &amp; </a:t>
              </a:r>
              <a:r>
                <a:rPr lang="en-US" altLang="ja-JP" sz="4000" kern="0" dirty="0" err="1">
                  <a:latin typeface="Arial" pitchFamily="34" charset="0"/>
                  <a:ea typeface="+mj-ea"/>
                  <a:cs typeface="Arial" pitchFamily="34" charset="0"/>
                </a:rPr>
                <a:t>f</a:t>
              </a:r>
              <a:r>
                <a:rPr lang="en-US" altLang="ja-JP" sz="4000" kern="0" baseline="-25000" dirty="0" err="1">
                  <a:latin typeface="Arial" pitchFamily="34" charset="0"/>
                  <a:ea typeface="+mj-ea"/>
                  <a:cs typeface="Arial" pitchFamily="34" charset="0"/>
                </a:rPr>
                <a:t>esc</a:t>
              </a:r>
              <a:endParaRPr lang="ja-JP" altLang="en-US" sz="4000" kern="0" baseline="-25000" dirty="0"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8231" name="テキスト ボックス 10"/>
            <p:cNvSpPr txBox="1">
              <a:spLocks noChangeArrowheads="1"/>
            </p:cNvSpPr>
            <p:nvPr/>
          </p:nvSpPr>
          <p:spPr bwMode="auto">
            <a:xfrm>
              <a:off x="7198883" y="251267"/>
              <a:ext cx="10715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400">
                  <a:latin typeface="Arial" pitchFamily="34" charset="0"/>
                  <a:cs typeface="Arial" pitchFamily="34" charset="0"/>
                </a:rPr>
                <a:t>Lya</a:t>
              </a:r>
              <a:endParaRPr lang="ja-JP" altLang="en-US" sz="24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196" name="グループ化 55"/>
          <p:cNvGrpSpPr>
            <a:grpSpLocks/>
          </p:cNvGrpSpPr>
          <p:nvPr/>
        </p:nvGrpSpPr>
        <p:grpSpPr bwMode="auto">
          <a:xfrm>
            <a:off x="642938" y="1428750"/>
            <a:ext cx="8501062" cy="1862138"/>
            <a:chOff x="642910" y="1428736"/>
            <a:chExt cx="8143871" cy="1862565"/>
          </a:xfrm>
        </p:grpSpPr>
        <p:sp>
          <p:nvSpPr>
            <p:cNvPr id="15" name="テキスト ボックス 16"/>
            <p:cNvSpPr txBox="1">
              <a:spLocks noChangeArrowheads="1"/>
            </p:cNvSpPr>
            <p:nvPr/>
          </p:nvSpPr>
          <p:spPr bwMode="auto">
            <a:xfrm>
              <a:off x="642910" y="1428736"/>
              <a:ext cx="8143871" cy="1862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-"/>
                <a:defRPr/>
              </a:pPr>
              <a:r>
                <a:rPr lang="en-US" altLang="ja-JP" dirty="0">
                  <a:latin typeface="Arial" pitchFamily="34" charset="0"/>
                  <a:cs typeface="Arial" pitchFamily="34" charset="0"/>
                </a:rPr>
                <a:t> analytic: e.g., Haiman &amp; Spaans ’99, Dijkstra+ ’07</a:t>
              </a:r>
            </a:p>
            <a:p>
              <a:pPr>
                <a:defRPr/>
              </a:pPr>
              <a:r>
                <a:rPr lang="en-US" altLang="ja-JP" dirty="0">
                  <a:latin typeface="Arial" pitchFamily="34" charset="0"/>
                  <a:cs typeface="Arial" pitchFamily="34" charset="0"/>
                </a:rPr>
                <a:t>- semi-analytic: Le Delliou+ ’05 &amp; ’06, </a:t>
              </a:r>
              <a:r>
                <a:rPr lang="en-US" altLang="ja-JP" dirty="0" err="1">
                  <a:latin typeface="Arial" pitchFamily="34" charset="0"/>
                  <a:cs typeface="Arial" pitchFamily="34" charset="0"/>
                </a:rPr>
                <a:t>Orsi</a:t>
              </a:r>
              <a:r>
                <a:rPr lang="en-US" altLang="ja-JP" dirty="0">
                  <a:latin typeface="Arial" pitchFamily="34" charset="0"/>
                  <a:cs typeface="Arial" pitchFamily="34" charset="0"/>
                </a:rPr>
                <a:t>+ ’08</a:t>
              </a:r>
            </a:p>
            <a:p>
              <a:pPr>
                <a:buFontTx/>
                <a:buChar char="-"/>
                <a:defRPr/>
              </a:pPr>
              <a:r>
                <a:rPr lang="en-US" altLang="ja-JP" dirty="0">
                  <a:latin typeface="Arial" pitchFamily="34" charset="0"/>
                  <a:cs typeface="Arial" pitchFamily="34" charset="0"/>
                </a:rPr>
                <a:t> SPH: e.g., Barton+ ’04, </a:t>
              </a:r>
              <a:r>
                <a:rPr lang="en-US" altLang="ja-JP" dirty="0" err="1">
                  <a:latin typeface="Arial" pitchFamily="34" charset="0"/>
                  <a:cs typeface="Arial" pitchFamily="34" charset="0"/>
                </a:rPr>
                <a:t>Nagamine</a:t>
              </a:r>
              <a:r>
                <a:rPr lang="en-US" altLang="ja-JP" dirty="0">
                  <a:latin typeface="Arial" pitchFamily="34" charset="0"/>
                  <a:cs typeface="Arial" pitchFamily="34" charset="0"/>
                </a:rPr>
                <a:t>+ ’08</a:t>
              </a:r>
              <a:r>
                <a:rPr lang="en-US" altLang="ja-JP" sz="2000" dirty="0">
                  <a:latin typeface="Arial" pitchFamily="34" charset="0"/>
                  <a:cs typeface="Arial" pitchFamily="34" charset="0"/>
                </a:rPr>
                <a:t/>
              </a:r>
              <a:br>
                <a:rPr lang="en-US" altLang="ja-JP" sz="2000" dirty="0">
                  <a:latin typeface="Arial" pitchFamily="34" charset="0"/>
                  <a:cs typeface="Arial" pitchFamily="34" charset="0"/>
                </a:rPr>
              </a:br>
              <a:endParaRPr lang="en-US" altLang="ja-JP" sz="700" dirty="0"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en-US" altLang="ja-JP" sz="2400" dirty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ja-JP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* in all model, Lya escape fraction </a:t>
              </a:r>
              <a:r>
                <a:rPr lang="en-US" altLang="ja-JP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altLang="ja-JP" sz="2400" b="1" baseline="-25000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esc</a:t>
              </a:r>
              <a:r>
                <a:rPr lang="en-US" altLang="ja-JP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is oversimplified </a:t>
              </a:r>
              <a:br>
                <a:rPr lang="en-US" altLang="ja-JP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altLang="ja-JP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altLang="ja-JP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ja-JP" sz="2400" dirty="0" err="1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altLang="ja-JP" sz="2400" baseline="-25000" dirty="0" err="1">
                  <a:latin typeface="Arial" pitchFamily="34" charset="0"/>
                  <a:cs typeface="Arial" pitchFamily="34" charset="0"/>
                </a:rPr>
                <a:t>esc</a:t>
              </a:r>
              <a:r>
                <a:rPr lang="en-US" altLang="ja-JP" sz="2400" dirty="0">
                  <a:latin typeface="Arial" pitchFamily="34" charset="0"/>
                  <a:cs typeface="Arial" pitchFamily="34" charset="0"/>
                </a:rPr>
                <a:t>  = const or exp(-</a:t>
              </a:r>
              <a:r>
                <a:rPr lang="en-US" altLang="ja-JP" sz="2400" dirty="0" err="1">
                  <a:latin typeface="Arial" pitchFamily="34" charset="0"/>
                  <a:cs typeface="Arial" pitchFamily="34" charset="0"/>
                </a:rPr>
                <a:t>tau</a:t>
              </a:r>
              <a:r>
                <a:rPr lang="en-US" altLang="ja-JP" sz="2400" baseline="-25000" dirty="0" err="1"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altLang="ja-JP" sz="2400" dirty="0">
                  <a:latin typeface="Arial" pitchFamily="34" charset="0"/>
                  <a:cs typeface="Arial" pitchFamily="34" charset="0"/>
                </a:rPr>
                <a:t>) </a:t>
              </a:r>
              <a:r>
                <a:rPr lang="en-US" altLang="ja-JP" sz="2000" dirty="0">
                  <a:latin typeface="Arial" pitchFamily="34" charset="0"/>
                  <a:cs typeface="Arial" pitchFamily="34" charset="0"/>
                  <a:sym typeface="Wingdings" pitchFamily="2" charset="2"/>
                </a:rPr>
                <a:t> </a:t>
              </a:r>
              <a:r>
                <a:rPr lang="en-US" altLang="ja-JP" sz="2000" dirty="0" err="1">
                  <a:latin typeface="Arial" pitchFamily="34" charset="0"/>
                  <a:cs typeface="Arial" pitchFamily="34" charset="0"/>
                  <a:sym typeface="Wingdings" pitchFamily="2" charset="2"/>
                </a:rPr>
                <a:t>tau</a:t>
              </a:r>
              <a:r>
                <a:rPr lang="en-US" altLang="ja-JP" sz="2000" baseline="-25000" dirty="0" err="1">
                  <a:latin typeface="Arial" pitchFamily="34" charset="0"/>
                  <a:cs typeface="Arial" pitchFamily="34" charset="0"/>
                  <a:sym typeface="Wingdings" pitchFamily="2" charset="2"/>
                </a:rPr>
                <a:t>d</a:t>
              </a:r>
              <a:r>
                <a:rPr lang="en-US" altLang="ja-JP" sz="2000" baseline="-25000" dirty="0">
                  <a:latin typeface="Arial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ja-JP" sz="2000" dirty="0">
                  <a:latin typeface="Arial" pitchFamily="34" charset="0"/>
                  <a:cs typeface="Arial" pitchFamily="34" charset="0"/>
                  <a:sym typeface="Wingdings" pitchFamily="2" charset="2"/>
                </a:rPr>
                <a:t>: dust opacity for continuum</a:t>
              </a:r>
              <a:endParaRPr lang="en-US" altLang="ja-JP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8" name="テキスト ボックス 10"/>
            <p:cNvSpPr txBox="1">
              <a:spLocks noChangeArrowheads="1"/>
            </p:cNvSpPr>
            <p:nvPr/>
          </p:nvSpPr>
          <p:spPr bwMode="auto">
            <a:xfrm>
              <a:off x="5670591" y="2352989"/>
              <a:ext cx="785813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Lya</a:t>
              </a:r>
              <a:endParaRPr lang="ja-JP" altLang="en-US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9" name="テキスト ボックス 10"/>
            <p:cNvSpPr txBox="1">
              <a:spLocks noChangeArrowheads="1"/>
            </p:cNvSpPr>
            <p:nvPr/>
          </p:nvSpPr>
          <p:spPr bwMode="auto">
            <a:xfrm>
              <a:off x="1137864" y="2733150"/>
              <a:ext cx="785813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>
                  <a:latin typeface="Arial" pitchFamily="34" charset="0"/>
                  <a:cs typeface="Arial" pitchFamily="34" charset="0"/>
                </a:rPr>
                <a:t>Lya</a:t>
              </a:r>
              <a:endParaRPr lang="ja-JP" altLang="en-US" sz="16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197" name="グループ化 56"/>
          <p:cNvGrpSpPr>
            <a:grpSpLocks/>
          </p:cNvGrpSpPr>
          <p:nvPr/>
        </p:nvGrpSpPr>
        <p:grpSpPr bwMode="auto">
          <a:xfrm>
            <a:off x="107950" y="3389313"/>
            <a:ext cx="9036050" cy="525462"/>
            <a:chOff x="179420" y="3333675"/>
            <a:chExt cx="8964612" cy="523953"/>
          </a:xfrm>
        </p:grpSpPr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179420" y="3333675"/>
              <a:ext cx="8964612" cy="523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u"/>
                <a:defRPr/>
              </a:pPr>
              <a:r>
                <a:rPr lang="en-US" altLang="ja-JP" sz="2800" b="1" dirty="0">
                  <a:effectLst>
                    <a:outerShdw blurRad="38100" dist="38100" dir="2700000" algn="tl">
                      <a:srgbClr val="010199"/>
                    </a:outerShdw>
                  </a:effectLst>
                  <a:latin typeface="Arial" pitchFamily="34" charset="0"/>
                  <a:cs typeface="Arial" pitchFamily="34" charset="0"/>
                </a:rPr>
                <a:t> Implications for </a:t>
              </a:r>
              <a:r>
                <a:rPr lang="en-US" altLang="ja-JP" sz="2800" b="1" dirty="0" err="1">
                  <a:effectLst>
                    <a:outerShdw blurRad="38100" dist="38100" dir="2700000" algn="tl">
                      <a:srgbClr val="010199"/>
                    </a:outerShdw>
                  </a:effectLst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altLang="ja-JP" sz="2800" b="1" baseline="-25000" dirty="0" err="1">
                  <a:effectLst>
                    <a:outerShdw blurRad="38100" dist="38100" dir="2700000" algn="tl">
                      <a:srgbClr val="010199"/>
                    </a:outerShdw>
                  </a:effectLst>
                  <a:latin typeface="Arial" pitchFamily="34" charset="0"/>
                  <a:cs typeface="Arial" pitchFamily="34" charset="0"/>
                </a:rPr>
                <a:t>esc</a:t>
              </a:r>
              <a:r>
                <a:rPr lang="en-US" altLang="ja-JP" sz="2800" b="1" dirty="0">
                  <a:effectLst>
                    <a:outerShdw blurRad="38100" dist="38100" dir="2700000" algn="tl">
                      <a:srgbClr val="010199"/>
                    </a:outerShdw>
                  </a:effectLst>
                  <a:latin typeface="Arial" pitchFamily="34" charset="0"/>
                  <a:cs typeface="Arial" pitchFamily="34" charset="0"/>
                </a:rPr>
                <a:t>  from theories of Lya transfer</a:t>
              </a:r>
            </a:p>
          </p:txBody>
        </p:sp>
        <p:sp>
          <p:nvSpPr>
            <p:cNvPr id="8226" name="テキスト ボックス 10"/>
            <p:cNvSpPr txBox="1">
              <a:spLocks noChangeArrowheads="1"/>
            </p:cNvSpPr>
            <p:nvPr/>
          </p:nvSpPr>
          <p:spPr bwMode="auto">
            <a:xfrm>
              <a:off x="3483837" y="3352255"/>
              <a:ext cx="785813" cy="337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>
                  <a:latin typeface="Arial" pitchFamily="34" charset="0"/>
                  <a:cs typeface="Arial" pitchFamily="34" charset="0"/>
                </a:rPr>
                <a:t>Lya</a:t>
              </a:r>
              <a:endParaRPr lang="ja-JP" altLang="en-US" sz="16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198" name="テキスト ボックス 19"/>
          <p:cNvSpPr txBox="1">
            <a:spLocks noChangeArrowheads="1"/>
          </p:cNvSpPr>
          <p:nvPr/>
        </p:nvSpPr>
        <p:spPr bwMode="auto">
          <a:xfrm>
            <a:off x="2767013" y="5148263"/>
            <a:ext cx="785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solidFill>
                  <a:srgbClr val="E4007F"/>
                </a:solidFill>
                <a:cs typeface="Arial" charset="0"/>
              </a:rPr>
              <a:t>Lya</a:t>
            </a:r>
            <a:endParaRPr lang="ja-JP" altLang="en-US" b="1">
              <a:solidFill>
                <a:srgbClr val="E4007F"/>
              </a:solidFill>
              <a:cs typeface="Arial" charset="0"/>
            </a:endParaRPr>
          </a:p>
        </p:txBody>
      </p:sp>
      <p:sp>
        <p:nvSpPr>
          <p:cNvPr id="8199" name="テキスト ボックス 30"/>
          <p:cNvSpPr txBox="1">
            <a:spLocks noChangeArrowheads="1"/>
          </p:cNvSpPr>
          <p:nvPr/>
        </p:nvSpPr>
        <p:spPr bwMode="auto">
          <a:xfrm>
            <a:off x="214313" y="4043363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ea typeface="HG創英角ﾎﾟｯﾌﾟ体" pitchFamily="49" charset="-128"/>
                <a:cs typeface="Arial" charset="0"/>
              </a:rPr>
              <a:t>massive stars</a:t>
            </a:r>
            <a:endParaRPr lang="ja-JP" altLang="en-US">
              <a:ea typeface="HG創英角ﾎﾟｯﾌﾟ体" pitchFamily="49" charset="-128"/>
              <a:cs typeface="Arial" charset="0"/>
            </a:endParaRPr>
          </a:p>
        </p:txBody>
      </p:sp>
      <p:grpSp>
        <p:nvGrpSpPr>
          <p:cNvPr id="8200" name="グループ化 48"/>
          <p:cNvGrpSpPr>
            <a:grpSpLocks/>
          </p:cNvGrpSpPr>
          <p:nvPr/>
        </p:nvGrpSpPr>
        <p:grpSpPr bwMode="auto">
          <a:xfrm>
            <a:off x="71438" y="4629150"/>
            <a:ext cx="2770187" cy="2071688"/>
            <a:chOff x="2801970" y="2571772"/>
            <a:chExt cx="5048250" cy="4000500"/>
          </a:xfrm>
        </p:grpSpPr>
        <p:sp>
          <p:nvSpPr>
            <p:cNvPr id="8212" name="円/楕円 15"/>
            <p:cNvSpPr>
              <a:spLocks noChangeArrowheads="1"/>
            </p:cNvSpPr>
            <p:nvPr/>
          </p:nvSpPr>
          <p:spPr bwMode="auto">
            <a:xfrm>
              <a:off x="2801970" y="2571772"/>
              <a:ext cx="4214812" cy="4000500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星 5 31"/>
            <p:cNvSpPr/>
            <p:nvPr/>
          </p:nvSpPr>
          <p:spPr bwMode="auto">
            <a:xfrm>
              <a:off x="4332356" y="3181811"/>
              <a:ext cx="572810" cy="573251"/>
            </a:xfrm>
            <a:prstGeom prst="star5">
              <a:avLst/>
            </a:prstGeom>
            <a:solidFill>
              <a:srgbClr val="FFFF00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pitchFamily="34" charset="0"/>
              </a:endParaRPr>
            </a:p>
          </p:txBody>
        </p:sp>
        <p:cxnSp>
          <p:nvCxnSpPr>
            <p:cNvPr id="8214" name="直線矢印コネクタ 18"/>
            <p:cNvCxnSpPr>
              <a:cxnSpLocks noChangeShapeType="1"/>
            </p:cNvCxnSpPr>
            <p:nvPr/>
          </p:nvCxnSpPr>
          <p:spPr bwMode="auto">
            <a:xfrm>
              <a:off x="4945095" y="3468710"/>
              <a:ext cx="2786062" cy="1587"/>
            </a:xfrm>
            <a:prstGeom prst="straightConnector1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 type="arrow" w="lg" len="lg"/>
            </a:ln>
          </p:spPr>
        </p:cxnSp>
        <p:sp>
          <p:nvSpPr>
            <p:cNvPr id="8215" name="円/楕円 21"/>
            <p:cNvSpPr>
              <a:spLocks noChangeArrowheads="1"/>
            </p:cNvSpPr>
            <p:nvPr/>
          </p:nvSpPr>
          <p:spPr bwMode="auto">
            <a:xfrm>
              <a:off x="6016657" y="4214835"/>
              <a:ext cx="571500" cy="500062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6" name="円/楕円 22"/>
            <p:cNvSpPr>
              <a:spLocks noChangeArrowheads="1"/>
            </p:cNvSpPr>
            <p:nvPr/>
          </p:nvSpPr>
          <p:spPr bwMode="auto">
            <a:xfrm>
              <a:off x="4159282" y="4286272"/>
              <a:ext cx="571500" cy="500063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7" name="円/楕円 23"/>
            <p:cNvSpPr>
              <a:spLocks noChangeArrowheads="1"/>
            </p:cNvSpPr>
            <p:nvPr/>
          </p:nvSpPr>
          <p:spPr bwMode="auto">
            <a:xfrm>
              <a:off x="5373720" y="5143522"/>
              <a:ext cx="571500" cy="500063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8" name="円/楕円 24"/>
            <p:cNvSpPr>
              <a:spLocks noChangeArrowheads="1"/>
            </p:cNvSpPr>
            <p:nvPr/>
          </p:nvSpPr>
          <p:spPr bwMode="auto">
            <a:xfrm>
              <a:off x="3230595" y="3786210"/>
              <a:ext cx="571500" cy="500062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9" name="円/楕円 25"/>
            <p:cNvSpPr>
              <a:spLocks noChangeArrowheads="1"/>
            </p:cNvSpPr>
            <p:nvPr/>
          </p:nvSpPr>
          <p:spPr bwMode="auto">
            <a:xfrm>
              <a:off x="3302032" y="5000647"/>
              <a:ext cx="571500" cy="500063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0" name="円/楕円 26"/>
            <p:cNvSpPr>
              <a:spLocks noChangeArrowheads="1"/>
            </p:cNvSpPr>
            <p:nvPr/>
          </p:nvSpPr>
          <p:spPr bwMode="auto">
            <a:xfrm>
              <a:off x="5373720" y="3214710"/>
              <a:ext cx="571500" cy="500062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1" name="円/楕円 27"/>
            <p:cNvSpPr>
              <a:spLocks noChangeArrowheads="1"/>
            </p:cNvSpPr>
            <p:nvPr/>
          </p:nvSpPr>
          <p:spPr bwMode="auto">
            <a:xfrm>
              <a:off x="6159532" y="3429022"/>
              <a:ext cx="571500" cy="500063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2" name="円/楕円 28"/>
            <p:cNvSpPr>
              <a:spLocks noChangeArrowheads="1"/>
            </p:cNvSpPr>
            <p:nvPr/>
          </p:nvSpPr>
          <p:spPr bwMode="auto">
            <a:xfrm>
              <a:off x="4587907" y="4857772"/>
              <a:ext cx="571500" cy="500063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3" name="円/楕円 29"/>
            <p:cNvSpPr>
              <a:spLocks noChangeArrowheads="1"/>
            </p:cNvSpPr>
            <p:nvPr/>
          </p:nvSpPr>
          <p:spPr bwMode="auto">
            <a:xfrm>
              <a:off x="3659220" y="2928960"/>
              <a:ext cx="571500" cy="500062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4" name="フリーフォーム 37"/>
            <p:cNvSpPr>
              <a:spLocks noChangeArrowheads="1"/>
            </p:cNvSpPr>
            <p:nvPr/>
          </p:nvSpPr>
          <p:spPr bwMode="auto">
            <a:xfrm>
              <a:off x="3457607" y="3616347"/>
              <a:ext cx="4392613" cy="1716088"/>
            </a:xfrm>
            <a:custGeom>
              <a:avLst/>
              <a:gdLst>
                <a:gd name="T0" fmla="*/ 886509 w 4392582"/>
                <a:gd name="T1" fmla="*/ 0 h 1717040"/>
                <a:gd name="T2" fmla="*/ 383561 w 4392582"/>
                <a:gd name="T3" fmla="*/ 227714 h 1717040"/>
                <a:gd name="T4" fmla="*/ 383561 w 4392582"/>
                <a:gd name="T5" fmla="*/ 227714 h 1717040"/>
                <a:gd name="T6" fmla="*/ 825542 w 4392582"/>
                <a:gd name="T7" fmla="*/ 728686 h 1717040"/>
                <a:gd name="T8" fmla="*/ 185427 w 4392582"/>
                <a:gd name="T9" fmla="*/ 637600 h 1717040"/>
                <a:gd name="T10" fmla="*/ 93987 w 4392582"/>
                <a:gd name="T11" fmla="*/ 1381467 h 1717040"/>
                <a:gd name="T12" fmla="*/ 749342 w 4392582"/>
                <a:gd name="T13" fmla="*/ 1108210 h 1717040"/>
                <a:gd name="T14" fmla="*/ 429281 w 4392582"/>
                <a:gd name="T15" fmla="*/ 1533277 h 1717040"/>
                <a:gd name="T16" fmla="*/ 1069397 w 4392582"/>
                <a:gd name="T17" fmla="*/ 1381467 h 1717040"/>
                <a:gd name="T18" fmla="*/ 1176084 w 4392582"/>
                <a:gd name="T19" fmla="*/ 1123392 h 1717040"/>
                <a:gd name="T20" fmla="*/ 1526618 w 4392582"/>
                <a:gd name="T21" fmla="*/ 1123392 h 1717040"/>
                <a:gd name="T22" fmla="*/ 1648545 w 4392582"/>
                <a:gd name="T23" fmla="*/ 1032304 h 1717040"/>
                <a:gd name="T24" fmla="*/ 1861919 w 4392582"/>
                <a:gd name="T25" fmla="*/ 1244839 h 1717040"/>
                <a:gd name="T26" fmla="*/ 1846679 w 4392582"/>
                <a:gd name="T27" fmla="*/ 1032304 h 1717040"/>
                <a:gd name="T28" fmla="*/ 1679025 w 4392582"/>
                <a:gd name="T29" fmla="*/ 1229658 h 1717040"/>
                <a:gd name="T30" fmla="*/ 1861919 w 4392582"/>
                <a:gd name="T31" fmla="*/ 1442191 h 1717040"/>
                <a:gd name="T32" fmla="*/ 1679025 w 4392582"/>
                <a:gd name="T33" fmla="*/ 1563639 h 1717040"/>
                <a:gd name="T34" fmla="*/ 1999086 w 4392582"/>
                <a:gd name="T35" fmla="*/ 1669906 h 1717040"/>
                <a:gd name="T36" fmla="*/ 2090526 w 4392582"/>
                <a:gd name="T37" fmla="*/ 1320743 h 1717040"/>
                <a:gd name="T38" fmla="*/ 2303893 w 4392582"/>
                <a:gd name="T39" fmla="*/ 1260020 h 1717040"/>
                <a:gd name="T40" fmla="*/ 2319133 w 4392582"/>
                <a:gd name="T41" fmla="*/ 1563639 h 1717040"/>
                <a:gd name="T42" fmla="*/ 2684920 w 4392582"/>
                <a:gd name="T43" fmla="*/ 1108210 h 1717040"/>
                <a:gd name="T44" fmla="*/ 2242933 w 4392582"/>
                <a:gd name="T45" fmla="*/ 1077849 h 1717040"/>
                <a:gd name="T46" fmla="*/ 2319133 w 4392582"/>
                <a:gd name="T47" fmla="*/ 728686 h 1717040"/>
                <a:gd name="T48" fmla="*/ 2075286 w 4392582"/>
                <a:gd name="T49" fmla="*/ 713505 h 1717040"/>
                <a:gd name="T50" fmla="*/ 2197213 w 4392582"/>
                <a:gd name="T51" fmla="*/ 106267 h 1717040"/>
                <a:gd name="T52" fmla="*/ 2532507 w 4392582"/>
                <a:gd name="T53" fmla="*/ 440247 h 1717040"/>
                <a:gd name="T54" fmla="*/ 2822081 w 4392582"/>
                <a:gd name="T55" fmla="*/ 288439 h 1717040"/>
                <a:gd name="T56" fmla="*/ 2928774 w 4392582"/>
                <a:gd name="T57" fmla="*/ 622420 h 1717040"/>
                <a:gd name="T58" fmla="*/ 3248828 w 4392582"/>
                <a:gd name="T59" fmla="*/ 327312 h 1717040"/>
                <a:gd name="T60" fmla="*/ 4392805 w 4392582"/>
                <a:gd name="T61" fmla="*/ 312132 h 17170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392582"/>
                <a:gd name="T94" fmla="*/ 0 h 1717040"/>
                <a:gd name="T95" fmla="*/ 4392582 w 4392582"/>
                <a:gd name="T96" fmla="*/ 1717040 h 17170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392582" h="1717040">
                  <a:moveTo>
                    <a:pt x="886460" y="0"/>
                  </a:moveTo>
                  <a:lnTo>
                    <a:pt x="383540" y="228600"/>
                  </a:lnTo>
                  <a:cubicBezTo>
                    <a:pt x="457200" y="312420"/>
                    <a:pt x="858520" y="662940"/>
                    <a:pt x="825500" y="731520"/>
                  </a:cubicBezTo>
                  <a:cubicBezTo>
                    <a:pt x="792480" y="800100"/>
                    <a:pt x="307340" y="530860"/>
                    <a:pt x="185420" y="640080"/>
                  </a:cubicBezTo>
                  <a:cubicBezTo>
                    <a:pt x="63500" y="749300"/>
                    <a:pt x="0" y="1308100"/>
                    <a:pt x="93980" y="1386840"/>
                  </a:cubicBezTo>
                  <a:cubicBezTo>
                    <a:pt x="187960" y="1465580"/>
                    <a:pt x="693420" y="1087120"/>
                    <a:pt x="749300" y="1112520"/>
                  </a:cubicBezTo>
                  <a:cubicBezTo>
                    <a:pt x="805180" y="1137920"/>
                    <a:pt x="375920" y="1493520"/>
                    <a:pt x="429260" y="1539240"/>
                  </a:cubicBezTo>
                  <a:cubicBezTo>
                    <a:pt x="482600" y="1584960"/>
                    <a:pt x="944880" y="1455420"/>
                    <a:pt x="1069340" y="1386840"/>
                  </a:cubicBezTo>
                  <a:cubicBezTo>
                    <a:pt x="1193800" y="1318260"/>
                    <a:pt x="1099820" y="1170940"/>
                    <a:pt x="1176020" y="1127760"/>
                  </a:cubicBezTo>
                  <a:cubicBezTo>
                    <a:pt x="1252220" y="1084580"/>
                    <a:pt x="1447800" y="1143000"/>
                    <a:pt x="1526540" y="1127760"/>
                  </a:cubicBezTo>
                  <a:cubicBezTo>
                    <a:pt x="1605280" y="1112520"/>
                    <a:pt x="1592580" y="1016000"/>
                    <a:pt x="1648460" y="1036320"/>
                  </a:cubicBezTo>
                  <a:cubicBezTo>
                    <a:pt x="1704340" y="1056640"/>
                    <a:pt x="1828800" y="1249680"/>
                    <a:pt x="1861820" y="1249680"/>
                  </a:cubicBezTo>
                  <a:cubicBezTo>
                    <a:pt x="1894840" y="1249680"/>
                    <a:pt x="1877060" y="1038860"/>
                    <a:pt x="1846580" y="1036320"/>
                  </a:cubicBezTo>
                  <a:cubicBezTo>
                    <a:pt x="1816100" y="1033780"/>
                    <a:pt x="1676400" y="1165860"/>
                    <a:pt x="1678940" y="1234440"/>
                  </a:cubicBezTo>
                  <a:cubicBezTo>
                    <a:pt x="1681480" y="1303020"/>
                    <a:pt x="1861820" y="1391920"/>
                    <a:pt x="1861820" y="1447800"/>
                  </a:cubicBezTo>
                  <a:cubicBezTo>
                    <a:pt x="1861820" y="1503680"/>
                    <a:pt x="1656080" y="1531620"/>
                    <a:pt x="1678940" y="1569720"/>
                  </a:cubicBezTo>
                  <a:cubicBezTo>
                    <a:pt x="1701800" y="1607820"/>
                    <a:pt x="1930400" y="1717040"/>
                    <a:pt x="1998980" y="1676400"/>
                  </a:cubicBezTo>
                  <a:cubicBezTo>
                    <a:pt x="2067560" y="1635760"/>
                    <a:pt x="2039620" y="1394460"/>
                    <a:pt x="2090420" y="1325880"/>
                  </a:cubicBezTo>
                  <a:cubicBezTo>
                    <a:pt x="2141220" y="1257300"/>
                    <a:pt x="2265680" y="1224280"/>
                    <a:pt x="2303780" y="1264920"/>
                  </a:cubicBezTo>
                  <a:cubicBezTo>
                    <a:pt x="2341880" y="1305560"/>
                    <a:pt x="2255520" y="1595120"/>
                    <a:pt x="2319020" y="1569720"/>
                  </a:cubicBezTo>
                  <a:cubicBezTo>
                    <a:pt x="2382520" y="1544320"/>
                    <a:pt x="2697480" y="1193800"/>
                    <a:pt x="2684780" y="1112520"/>
                  </a:cubicBezTo>
                  <a:cubicBezTo>
                    <a:pt x="2672080" y="1031240"/>
                    <a:pt x="2303780" y="1145540"/>
                    <a:pt x="2242820" y="1082040"/>
                  </a:cubicBezTo>
                  <a:cubicBezTo>
                    <a:pt x="2181860" y="1018540"/>
                    <a:pt x="2346960" y="792480"/>
                    <a:pt x="2319020" y="731520"/>
                  </a:cubicBezTo>
                  <a:cubicBezTo>
                    <a:pt x="2291080" y="670560"/>
                    <a:pt x="2095500" y="820420"/>
                    <a:pt x="2075180" y="716280"/>
                  </a:cubicBezTo>
                  <a:cubicBezTo>
                    <a:pt x="2054860" y="612140"/>
                    <a:pt x="2120900" y="152400"/>
                    <a:pt x="2197100" y="106680"/>
                  </a:cubicBezTo>
                  <a:cubicBezTo>
                    <a:pt x="2273300" y="60960"/>
                    <a:pt x="2428240" y="411480"/>
                    <a:pt x="2532380" y="441960"/>
                  </a:cubicBezTo>
                  <a:cubicBezTo>
                    <a:pt x="2636520" y="472440"/>
                    <a:pt x="2755900" y="259080"/>
                    <a:pt x="2821940" y="289560"/>
                  </a:cubicBezTo>
                  <a:cubicBezTo>
                    <a:pt x="2887980" y="320040"/>
                    <a:pt x="2857500" y="618336"/>
                    <a:pt x="2928620" y="624840"/>
                  </a:cubicBezTo>
                  <a:cubicBezTo>
                    <a:pt x="2999740" y="631344"/>
                    <a:pt x="3004666" y="380502"/>
                    <a:pt x="3248660" y="328586"/>
                  </a:cubicBezTo>
                  <a:cubicBezTo>
                    <a:pt x="3492654" y="276670"/>
                    <a:pt x="4237642" y="315886"/>
                    <a:pt x="4392582" y="313346"/>
                  </a:cubicBezTo>
                </a:path>
              </a:pathLst>
            </a:custGeom>
            <a:noFill/>
            <a:ln w="38100" algn="ctr">
              <a:solidFill>
                <a:srgbClr val="E4007F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ja-JP" altLang="en-US"/>
            </a:p>
          </p:txBody>
        </p:sp>
      </p:grpSp>
      <p:cxnSp>
        <p:nvCxnSpPr>
          <p:cNvPr id="8201" name="直線矢印コネクタ 34"/>
          <p:cNvCxnSpPr>
            <a:cxnSpLocks noChangeShapeType="1"/>
          </p:cNvCxnSpPr>
          <p:nvPr/>
        </p:nvCxnSpPr>
        <p:spPr bwMode="auto">
          <a:xfrm rot="10800000" flipV="1">
            <a:off x="1746250" y="4584700"/>
            <a:ext cx="571500" cy="3698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02" name="直線矢印コネクタ 34"/>
          <p:cNvCxnSpPr>
            <a:cxnSpLocks noChangeShapeType="1"/>
          </p:cNvCxnSpPr>
          <p:nvPr/>
        </p:nvCxnSpPr>
        <p:spPr bwMode="auto">
          <a:xfrm rot="16200000" flipH="1">
            <a:off x="815181" y="4677569"/>
            <a:ext cx="554038" cy="254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203" name="テキスト ボックス 36"/>
          <p:cNvSpPr txBox="1">
            <a:spLocks noChangeArrowheads="1"/>
          </p:cNvSpPr>
          <p:nvPr/>
        </p:nvSpPr>
        <p:spPr bwMode="auto">
          <a:xfrm>
            <a:off x="658813" y="6007100"/>
            <a:ext cx="2500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ea typeface="HG創英角ﾎﾟｯﾌﾟ体" pitchFamily="49" charset="-128"/>
                <a:cs typeface="Arial" charset="0"/>
              </a:rPr>
              <a:t>ISM</a:t>
            </a:r>
            <a:br>
              <a:rPr lang="en-US" altLang="ja-JP">
                <a:ea typeface="HG創英角ﾎﾟｯﾌﾟ体" pitchFamily="49" charset="-128"/>
                <a:cs typeface="Arial" charset="0"/>
              </a:rPr>
            </a:br>
            <a:r>
              <a:rPr lang="en-US" altLang="ja-JP">
                <a:ea typeface="HG創英角ﾎﾟｯﾌﾟ体" pitchFamily="49" charset="-128"/>
                <a:cs typeface="Arial" charset="0"/>
              </a:rPr>
              <a:t>dust</a:t>
            </a:r>
          </a:p>
        </p:txBody>
      </p:sp>
      <p:sp>
        <p:nvSpPr>
          <p:cNvPr id="8204" name="テキスト ボックス 32"/>
          <p:cNvSpPr txBox="1">
            <a:spLocks noChangeArrowheads="1"/>
          </p:cNvSpPr>
          <p:nvPr/>
        </p:nvSpPr>
        <p:spPr bwMode="auto">
          <a:xfrm>
            <a:off x="2270125" y="4179888"/>
            <a:ext cx="857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ea typeface="HG創英角ﾎﾟｯﾌﾟ体" pitchFamily="49" charset="-128"/>
                <a:cs typeface="Arial" charset="0"/>
              </a:rPr>
              <a:t>cloud</a:t>
            </a:r>
          </a:p>
          <a:p>
            <a:r>
              <a:rPr lang="en-US" altLang="ja-JP">
                <a:ea typeface="HG創英角ﾎﾟｯﾌﾟ体" pitchFamily="49" charset="-128"/>
                <a:cs typeface="Arial" charset="0"/>
              </a:rPr>
              <a:t>dust</a:t>
            </a:r>
            <a:endParaRPr lang="ja-JP" altLang="en-US">
              <a:ea typeface="HG創英角ﾎﾟｯﾌﾟ体" pitchFamily="49" charset="-128"/>
              <a:cs typeface="Arial" charset="0"/>
            </a:endParaRPr>
          </a:p>
        </p:txBody>
      </p:sp>
      <p:grpSp>
        <p:nvGrpSpPr>
          <p:cNvPr id="8205" name="グループ化 57"/>
          <p:cNvGrpSpPr>
            <a:grpSpLocks/>
          </p:cNvGrpSpPr>
          <p:nvPr/>
        </p:nvGrpSpPr>
        <p:grpSpPr bwMode="auto">
          <a:xfrm>
            <a:off x="3143250" y="3914775"/>
            <a:ext cx="6000750" cy="1938338"/>
            <a:chOff x="3214678" y="3857628"/>
            <a:chExt cx="5715008" cy="1939730"/>
          </a:xfrm>
        </p:grpSpPr>
        <p:sp>
          <p:nvSpPr>
            <p:cNvPr id="17" name="テキスト ボックス 16"/>
            <p:cNvSpPr txBox="1">
              <a:spLocks noChangeArrowheads="1"/>
            </p:cNvSpPr>
            <p:nvPr/>
          </p:nvSpPr>
          <p:spPr bwMode="auto">
            <a:xfrm>
              <a:off x="3214678" y="3857628"/>
              <a:ext cx="5715008" cy="1939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-"/>
                <a:defRPr/>
              </a:pPr>
              <a:r>
                <a:rPr lang="en-US" altLang="ja-JP" sz="2400" dirty="0">
                  <a:latin typeface="Arial" pitchFamily="34" charset="0"/>
                  <a:cs typeface="Arial" pitchFamily="34" charset="0"/>
                </a:rPr>
                <a:t> Lya: a resonance line of HI</a:t>
              </a:r>
              <a:br>
                <a:rPr lang="en-US" altLang="ja-JP" sz="2400" dirty="0">
                  <a:latin typeface="Arial" pitchFamily="34" charset="0"/>
                  <a:cs typeface="Arial" pitchFamily="34" charset="0"/>
                </a:rPr>
              </a:br>
              <a:r>
                <a:rPr lang="en-US" altLang="ja-JP" sz="2400" dirty="0">
                  <a:latin typeface="Arial" pitchFamily="34" charset="0"/>
                  <a:cs typeface="Arial" pitchFamily="34" charset="0"/>
                </a:rPr>
                <a:t>      </a:t>
              </a:r>
              <a:r>
                <a:rPr lang="en-US" altLang="ja-JP" sz="2400" dirty="0">
                  <a:latin typeface="Arial" pitchFamily="34" charset="0"/>
                  <a:cs typeface="Arial" pitchFamily="34" charset="0"/>
                  <a:sym typeface="Wingdings" pitchFamily="2" charset="2"/>
                </a:rPr>
                <a:t> random-walk before escape</a:t>
              </a:r>
              <a:endParaRPr lang="en-US" altLang="ja-JP" sz="2400" dirty="0"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en-US" altLang="ja-JP" sz="2400" dirty="0"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altLang="ja-JP" sz="2400" dirty="0" err="1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altLang="ja-JP" sz="2400" baseline="-25000" dirty="0" err="1">
                  <a:latin typeface="Arial" pitchFamily="34" charset="0"/>
                  <a:cs typeface="Arial" pitchFamily="34" charset="0"/>
                </a:rPr>
                <a:t>esc</a:t>
              </a:r>
              <a:r>
                <a:rPr lang="en-US" altLang="ja-JP" sz="2400" dirty="0">
                  <a:latin typeface="Arial" pitchFamily="34" charset="0"/>
                  <a:cs typeface="Arial" pitchFamily="34" charset="0"/>
                </a:rPr>
                <a:t>  is highly sensitive to dust geometry &amp; </a:t>
              </a:r>
              <a:br>
                <a:rPr lang="en-US" altLang="ja-JP" sz="2400" dirty="0">
                  <a:latin typeface="Arial" pitchFamily="34" charset="0"/>
                  <a:cs typeface="Arial" pitchFamily="34" charset="0"/>
                </a:rPr>
              </a:br>
              <a:r>
                <a:rPr lang="en-US" altLang="ja-JP" sz="2400" dirty="0">
                  <a:latin typeface="Arial" pitchFamily="34" charset="0"/>
                  <a:cs typeface="Arial" pitchFamily="34" charset="0"/>
                </a:rPr>
                <a:t>     ISM dynamics; </a:t>
              </a:r>
              <a:r>
                <a:rPr lang="en-US" altLang="ja-JP" sz="2400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altLang="ja-JP" sz="2400" baseline="-25000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esc</a:t>
              </a:r>
              <a:r>
                <a:rPr lang="en-US" altLang="ja-JP" sz="2400" baseline="-25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ja-JP" sz="2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is not constant</a:t>
              </a:r>
              <a:br>
                <a:rPr lang="en-US" altLang="ja-JP" sz="2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altLang="ja-JP" sz="2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and not equal to exp(-</a:t>
              </a:r>
              <a:r>
                <a:rPr lang="en-US" altLang="ja-JP" sz="2400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tau</a:t>
              </a:r>
              <a:r>
                <a:rPr lang="en-US" altLang="ja-JP" sz="2400" baseline="-25000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altLang="ja-JP" sz="2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8210" name="テキスト ボックス 10"/>
            <p:cNvSpPr txBox="1">
              <a:spLocks noChangeArrowheads="1"/>
            </p:cNvSpPr>
            <p:nvPr/>
          </p:nvSpPr>
          <p:spPr bwMode="auto">
            <a:xfrm>
              <a:off x="3473671" y="4565346"/>
              <a:ext cx="785813" cy="338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>
                  <a:latin typeface="Arial" pitchFamily="34" charset="0"/>
                  <a:cs typeface="Arial" pitchFamily="34" charset="0"/>
                </a:rPr>
                <a:t>Lya</a:t>
              </a:r>
              <a:endParaRPr lang="ja-JP" alt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11" name="テキスト ボックス 10"/>
            <p:cNvSpPr txBox="1">
              <a:spLocks noChangeArrowheads="1"/>
            </p:cNvSpPr>
            <p:nvPr/>
          </p:nvSpPr>
          <p:spPr bwMode="auto">
            <a:xfrm>
              <a:off x="5727922" y="4940877"/>
              <a:ext cx="7858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Lya</a:t>
              </a:r>
              <a:endParaRPr lang="ja-JP" alt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206" name="グループ化 58"/>
          <p:cNvGrpSpPr>
            <a:grpSpLocks/>
          </p:cNvGrpSpPr>
          <p:nvPr/>
        </p:nvGrpSpPr>
        <p:grpSpPr bwMode="auto">
          <a:xfrm>
            <a:off x="2500313" y="5961063"/>
            <a:ext cx="6357937" cy="830262"/>
            <a:chOff x="2500298" y="5960862"/>
            <a:chExt cx="6357982" cy="830997"/>
          </a:xfrm>
        </p:grpSpPr>
        <p:sp>
          <p:nvSpPr>
            <p:cNvPr id="8207" name="Text Box 13"/>
            <p:cNvSpPr txBox="1">
              <a:spLocks noChangeArrowheads="1"/>
            </p:cNvSpPr>
            <p:nvPr/>
          </p:nvSpPr>
          <p:spPr bwMode="auto">
            <a:xfrm>
              <a:off x="2500298" y="5960862"/>
              <a:ext cx="6357982" cy="830997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latin typeface="Arial Black" pitchFamily="34" charset="0"/>
                </a:rPr>
                <a:t>effects of dust geometry &amp; outflow should be incorporated in f</a:t>
              </a:r>
              <a:r>
                <a:rPr lang="en-US" altLang="ja-JP" sz="2400" baseline="-25000">
                  <a:latin typeface="Arial Black" pitchFamily="34" charset="0"/>
                </a:rPr>
                <a:t>esc</a:t>
              </a:r>
              <a:endParaRPr lang="ja-JP" altLang="en-US" sz="2400" baseline="-25000">
                <a:latin typeface="Arial Black" pitchFamily="34" charset="0"/>
              </a:endParaRPr>
            </a:p>
          </p:txBody>
        </p:sp>
        <p:sp>
          <p:nvSpPr>
            <p:cNvPr id="8208" name="テキスト ボックス 10"/>
            <p:cNvSpPr txBox="1">
              <a:spLocks noChangeArrowheads="1"/>
            </p:cNvSpPr>
            <p:nvPr/>
          </p:nvSpPr>
          <p:spPr bwMode="auto">
            <a:xfrm>
              <a:off x="6993505" y="6251983"/>
              <a:ext cx="7858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b="1">
                  <a:cs typeface="Arial" charset="0"/>
                </a:rPr>
                <a:t>Lya</a:t>
              </a:r>
              <a:endParaRPr lang="ja-JP" altLang="en-US" b="1">
                <a:cs typeface="Arial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6513" y="1246188"/>
            <a:ext cx="453548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  <a:defRPr/>
            </a:pPr>
            <a:r>
              <a:rPr lang="en-US" altLang="ja-JP" sz="28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Metallicity Dependence  </a:t>
            </a:r>
            <a:r>
              <a:rPr lang="en-US" altLang="ja-JP" sz="24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(Charlot &amp; Fall ’93)</a:t>
            </a:r>
          </a:p>
        </p:txBody>
      </p:sp>
      <p:pic>
        <p:nvPicPr>
          <p:cNvPr id="25603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13" y="2143125"/>
            <a:ext cx="4357687" cy="44481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8" name="Line 11"/>
          <p:cNvSpPr>
            <a:spLocks noChangeShapeType="1"/>
          </p:cNvSpPr>
          <p:nvPr/>
        </p:nvSpPr>
        <p:spPr bwMode="auto">
          <a:xfrm flipH="1" flipV="1">
            <a:off x="809625" y="5106988"/>
            <a:ext cx="35941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844550" y="2214563"/>
            <a:ext cx="1331913" cy="3917950"/>
          </a:xfrm>
          <a:prstGeom prst="rect">
            <a:avLst/>
          </a:prstGeom>
          <a:solidFill>
            <a:srgbClr val="FF0000">
              <a:alpha val="5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06" name="テキスト ボックス 19"/>
          <p:cNvSpPr txBox="1">
            <a:spLocks noChangeArrowheads="1"/>
          </p:cNvSpPr>
          <p:nvPr/>
        </p:nvSpPr>
        <p:spPr bwMode="auto">
          <a:xfrm rot="-5400000">
            <a:off x="-1604962" y="4071938"/>
            <a:ext cx="3890962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cs typeface="Arial" charset="0"/>
              </a:rPr>
              <a:t>             EW(Lyα)</a:t>
            </a:r>
            <a:r>
              <a:rPr lang="ja-JP" altLang="en-US" sz="2400">
                <a:cs typeface="Arial" charset="0"/>
              </a:rPr>
              <a:t> </a:t>
            </a:r>
            <a:r>
              <a:rPr lang="en-US" altLang="ja-JP" sz="2400">
                <a:cs typeface="Arial" charset="0"/>
              </a:rPr>
              <a:t>[A]</a:t>
            </a:r>
            <a:endParaRPr lang="ja-JP" altLang="en-US" sz="2400">
              <a:cs typeface="Arial" charset="0"/>
            </a:endParaRPr>
          </a:p>
        </p:txBody>
      </p:sp>
      <p:sp>
        <p:nvSpPr>
          <p:cNvPr id="25607" name="AutoShape 10"/>
          <p:cNvSpPr>
            <a:spLocks noChangeArrowheads="1"/>
          </p:cNvSpPr>
          <p:nvPr/>
        </p:nvSpPr>
        <p:spPr bwMode="auto">
          <a:xfrm>
            <a:off x="4551363" y="1427163"/>
            <a:ext cx="504825" cy="576262"/>
          </a:xfrm>
          <a:prstGeom prst="rightArrow">
            <a:avLst>
              <a:gd name="adj1" fmla="val 38231"/>
              <a:gd name="adj2" fmla="val 45491"/>
            </a:avLst>
          </a:prstGeom>
          <a:solidFill>
            <a:schemeClr val="bg2"/>
          </a:solidFill>
          <a:ln w="349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08" name="テキスト ボックス 21"/>
          <p:cNvSpPr txBox="1">
            <a:spLocks noChangeArrowheads="1"/>
          </p:cNvSpPr>
          <p:nvPr/>
        </p:nvSpPr>
        <p:spPr bwMode="auto">
          <a:xfrm>
            <a:off x="5072063" y="1311275"/>
            <a:ext cx="40719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>
                <a:solidFill>
                  <a:srgbClr val="FF0000"/>
                </a:solidFill>
                <a:cs typeface="Arial" charset="0"/>
              </a:rPr>
              <a:t>high f</a:t>
            </a:r>
            <a:r>
              <a:rPr lang="en-US" altLang="ja-JP" sz="2400" b="1" baseline="-25000">
                <a:solidFill>
                  <a:srgbClr val="FF0000"/>
                </a:solidFill>
                <a:cs typeface="Arial" charset="0"/>
              </a:rPr>
              <a:t>esc</a:t>
            </a:r>
            <a:r>
              <a:rPr lang="en-US" altLang="ja-JP" sz="2400" b="1">
                <a:solidFill>
                  <a:srgbClr val="FF0000"/>
                </a:solidFill>
                <a:cs typeface="Arial" charset="0"/>
              </a:rPr>
              <a:t>  at low-metallicity </a:t>
            </a:r>
            <a:br>
              <a:rPr lang="en-US" altLang="ja-JP" sz="2400" b="1">
                <a:solidFill>
                  <a:srgbClr val="FF0000"/>
                </a:solidFill>
                <a:cs typeface="Arial" charset="0"/>
              </a:rPr>
            </a:br>
            <a:r>
              <a:rPr lang="en-US" altLang="ja-JP" sz="2400" b="1">
                <a:solidFill>
                  <a:srgbClr val="FF0000"/>
                </a:solidFill>
                <a:cs typeface="Arial" charset="0"/>
              </a:rPr>
              <a:t>         (</a:t>
            </a:r>
            <a:r>
              <a:rPr lang="en-US" altLang="ja-JP" sz="2400" b="1">
                <a:solidFill>
                  <a:srgbClr val="FF0000"/>
                </a:solidFill>
                <a:cs typeface="Arial" charset="0"/>
                <a:sym typeface="Wingdings" pitchFamily="2" charset="2"/>
              </a:rPr>
              <a:t> low-dust content</a:t>
            </a:r>
            <a:r>
              <a:rPr lang="en-US" altLang="ja-JP" sz="2400" b="1">
                <a:solidFill>
                  <a:srgbClr val="FF0000"/>
                </a:solidFill>
                <a:cs typeface="Arial" charset="0"/>
              </a:rPr>
              <a:t>) </a:t>
            </a:r>
          </a:p>
        </p:txBody>
      </p:sp>
      <p:sp>
        <p:nvSpPr>
          <p:cNvPr id="25609" name="テキスト ボックス 22"/>
          <p:cNvSpPr txBox="1">
            <a:spLocks noChangeArrowheads="1"/>
          </p:cNvSpPr>
          <p:nvPr/>
        </p:nvSpPr>
        <p:spPr bwMode="auto">
          <a:xfrm>
            <a:off x="5915025" y="1262063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FF0000"/>
                </a:solidFill>
                <a:cs typeface="Arial" charset="0"/>
              </a:rPr>
              <a:t>Lya</a:t>
            </a:r>
            <a:endParaRPr lang="ja-JP" altLang="en-US">
              <a:solidFill>
                <a:srgbClr val="FF0000"/>
              </a:solidFill>
              <a:cs typeface="Arial" charset="0"/>
            </a:endParaRPr>
          </a:p>
        </p:txBody>
      </p:sp>
      <p:grpSp>
        <p:nvGrpSpPr>
          <p:cNvPr id="25610" name="グループ化 38"/>
          <p:cNvGrpSpPr>
            <a:grpSpLocks/>
          </p:cNvGrpSpPr>
          <p:nvPr/>
        </p:nvGrpSpPr>
        <p:grpSpPr bwMode="auto">
          <a:xfrm rot="10800000">
            <a:off x="5929313" y="3705225"/>
            <a:ext cx="3143250" cy="2395538"/>
            <a:chOff x="3738594" y="2038665"/>
            <a:chExt cx="5048248" cy="4000504"/>
          </a:xfrm>
        </p:grpSpPr>
        <p:sp>
          <p:nvSpPr>
            <p:cNvPr id="25625" name="円/楕円 23"/>
            <p:cNvSpPr>
              <a:spLocks noChangeArrowheads="1"/>
            </p:cNvSpPr>
            <p:nvPr/>
          </p:nvSpPr>
          <p:spPr bwMode="auto">
            <a:xfrm>
              <a:off x="3738594" y="2038665"/>
              <a:ext cx="4214842" cy="4000504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星 5 24"/>
            <p:cNvSpPr/>
            <p:nvPr/>
          </p:nvSpPr>
          <p:spPr bwMode="auto">
            <a:xfrm>
              <a:off x="5304061" y="2651069"/>
              <a:ext cx="573665" cy="569985"/>
            </a:xfrm>
            <a:prstGeom prst="star5">
              <a:avLst/>
            </a:prstGeom>
            <a:solidFill>
              <a:srgbClr val="FFFF00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pitchFamily="34" charset="0"/>
              </a:endParaRPr>
            </a:p>
          </p:txBody>
        </p:sp>
        <p:cxnSp>
          <p:nvCxnSpPr>
            <p:cNvPr id="25627" name="直線矢印コネクタ 25"/>
            <p:cNvCxnSpPr>
              <a:cxnSpLocks noChangeShapeType="1"/>
            </p:cNvCxnSpPr>
            <p:nvPr/>
          </p:nvCxnSpPr>
          <p:spPr bwMode="auto">
            <a:xfrm>
              <a:off x="5881734" y="2935724"/>
              <a:ext cx="2786082" cy="1588"/>
            </a:xfrm>
            <a:prstGeom prst="straightConnector1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 type="arrow" w="lg" len="lg"/>
            </a:ln>
          </p:spPr>
        </p:cxnSp>
        <p:sp>
          <p:nvSpPr>
            <p:cNvPr id="25628" name="円/楕円 26"/>
            <p:cNvSpPr>
              <a:spLocks noChangeArrowheads="1"/>
            </p:cNvSpPr>
            <p:nvPr/>
          </p:nvSpPr>
          <p:spPr bwMode="auto">
            <a:xfrm>
              <a:off x="6953304" y="3681715"/>
              <a:ext cx="571504" cy="500066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29" name="円/楕円 27"/>
            <p:cNvSpPr>
              <a:spLocks noChangeArrowheads="1"/>
            </p:cNvSpPr>
            <p:nvPr/>
          </p:nvSpPr>
          <p:spPr bwMode="auto">
            <a:xfrm>
              <a:off x="5095916" y="3753153"/>
              <a:ext cx="571504" cy="500066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30" name="円/楕円 28"/>
            <p:cNvSpPr>
              <a:spLocks noChangeArrowheads="1"/>
            </p:cNvSpPr>
            <p:nvPr/>
          </p:nvSpPr>
          <p:spPr bwMode="auto">
            <a:xfrm>
              <a:off x="6310362" y="4610409"/>
              <a:ext cx="571504" cy="500066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31" name="円/楕円 29"/>
            <p:cNvSpPr>
              <a:spLocks noChangeArrowheads="1"/>
            </p:cNvSpPr>
            <p:nvPr/>
          </p:nvSpPr>
          <p:spPr bwMode="auto">
            <a:xfrm>
              <a:off x="4167222" y="3253087"/>
              <a:ext cx="571504" cy="500066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32" name="円/楕円 30"/>
            <p:cNvSpPr>
              <a:spLocks noChangeArrowheads="1"/>
            </p:cNvSpPr>
            <p:nvPr/>
          </p:nvSpPr>
          <p:spPr bwMode="auto">
            <a:xfrm>
              <a:off x="4238660" y="4467533"/>
              <a:ext cx="571504" cy="500066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33" name="円/楕円 31"/>
            <p:cNvSpPr>
              <a:spLocks noChangeArrowheads="1"/>
            </p:cNvSpPr>
            <p:nvPr/>
          </p:nvSpPr>
          <p:spPr bwMode="auto">
            <a:xfrm>
              <a:off x="6310362" y="2681583"/>
              <a:ext cx="571504" cy="500066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34" name="円/楕円 32"/>
            <p:cNvSpPr>
              <a:spLocks noChangeArrowheads="1"/>
            </p:cNvSpPr>
            <p:nvPr/>
          </p:nvSpPr>
          <p:spPr bwMode="auto">
            <a:xfrm>
              <a:off x="7096180" y="2895897"/>
              <a:ext cx="571504" cy="500066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35" name="円/楕円 33"/>
            <p:cNvSpPr>
              <a:spLocks noChangeArrowheads="1"/>
            </p:cNvSpPr>
            <p:nvPr/>
          </p:nvSpPr>
          <p:spPr bwMode="auto">
            <a:xfrm>
              <a:off x="5524544" y="4324657"/>
              <a:ext cx="571504" cy="500066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36" name="円/楕円 34"/>
            <p:cNvSpPr>
              <a:spLocks noChangeArrowheads="1"/>
            </p:cNvSpPr>
            <p:nvPr/>
          </p:nvSpPr>
          <p:spPr bwMode="auto">
            <a:xfrm>
              <a:off x="4595850" y="2395831"/>
              <a:ext cx="571504" cy="500066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37" name="フリーフォーム 35"/>
            <p:cNvSpPr>
              <a:spLocks noChangeArrowheads="1"/>
            </p:cNvSpPr>
            <p:nvPr/>
          </p:nvSpPr>
          <p:spPr bwMode="auto">
            <a:xfrm>
              <a:off x="4394260" y="3082593"/>
              <a:ext cx="4392582" cy="1717040"/>
            </a:xfrm>
            <a:custGeom>
              <a:avLst/>
              <a:gdLst>
                <a:gd name="T0" fmla="*/ 886460 w 4392582"/>
                <a:gd name="T1" fmla="*/ 0 h 1717040"/>
                <a:gd name="T2" fmla="*/ 383540 w 4392582"/>
                <a:gd name="T3" fmla="*/ 228600 h 1717040"/>
                <a:gd name="T4" fmla="*/ 383540 w 4392582"/>
                <a:gd name="T5" fmla="*/ 228600 h 1717040"/>
                <a:gd name="T6" fmla="*/ 825500 w 4392582"/>
                <a:gd name="T7" fmla="*/ 731520 h 1717040"/>
                <a:gd name="T8" fmla="*/ 185420 w 4392582"/>
                <a:gd name="T9" fmla="*/ 640080 h 1717040"/>
                <a:gd name="T10" fmla="*/ 93980 w 4392582"/>
                <a:gd name="T11" fmla="*/ 1386840 h 1717040"/>
                <a:gd name="T12" fmla="*/ 749300 w 4392582"/>
                <a:gd name="T13" fmla="*/ 1112520 h 1717040"/>
                <a:gd name="T14" fmla="*/ 429260 w 4392582"/>
                <a:gd name="T15" fmla="*/ 1539240 h 1717040"/>
                <a:gd name="T16" fmla="*/ 1069354 w 4392582"/>
                <a:gd name="T17" fmla="*/ 1386840 h 1717040"/>
                <a:gd name="T18" fmla="*/ 1176034 w 4392582"/>
                <a:gd name="T19" fmla="*/ 1127760 h 1717040"/>
                <a:gd name="T20" fmla="*/ 1526554 w 4392582"/>
                <a:gd name="T21" fmla="*/ 1127760 h 1717040"/>
                <a:gd name="T22" fmla="*/ 1648474 w 4392582"/>
                <a:gd name="T23" fmla="*/ 1036320 h 1717040"/>
                <a:gd name="T24" fmla="*/ 1861834 w 4392582"/>
                <a:gd name="T25" fmla="*/ 1249680 h 1717040"/>
                <a:gd name="T26" fmla="*/ 1846594 w 4392582"/>
                <a:gd name="T27" fmla="*/ 1036320 h 1717040"/>
                <a:gd name="T28" fmla="*/ 1678954 w 4392582"/>
                <a:gd name="T29" fmla="*/ 1234440 h 1717040"/>
                <a:gd name="T30" fmla="*/ 1861834 w 4392582"/>
                <a:gd name="T31" fmla="*/ 1447800 h 1717040"/>
                <a:gd name="T32" fmla="*/ 1678954 w 4392582"/>
                <a:gd name="T33" fmla="*/ 1569720 h 1717040"/>
                <a:gd name="T34" fmla="*/ 1998994 w 4392582"/>
                <a:gd name="T35" fmla="*/ 1676400 h 1717040"/>
                <a:gd name="T36" fmla="*/ 2090434 w 4392582"/>
                <a:gd name="T37" fmla="*/ 1325880 h 1717040"/>
                <a:gd name="T38" fmla="*/ 2303781 w 4392582"/>
                <a:gd name="T39" fmla="*/ 1264920 h 1717040"/>
                <a:gd name="T40" fmla="*/ 2319021 w 4392582"/>
                <a:gd name="T41" fmla="*/ 1569720 h 1717040"/>
                <a:gd name="T42" fmla="*/ 2684781 w 4392582"/>
                <a:gd name="T43" fmla="*/ 1112520 h 1717040"/>
                <a:gd name="T44" fmla="*/ 2242821 w 4392582"/>
                <a:gd name="T45" fmla="*/ 1082040 h 1717040"/>
                <a:gd name="T46" fmla="*/ 2319021 w 4392582"/>
                <a:gd name="T47" fmla="*/ 731520 h 1717040"/>
                <a:gd name="T48" fmla="*/ 2075194 w 4392582"/>
                <a:gd name="T49" fmla="*/ 716280 h 1717040"/>
                <a:gd name="T50" fmla="*/ 2197101 w 4392582"/>
                <a:gd name="T51" fmla="*/ 106680 h 1717040"/>
                <a:gd name="T52" fmla="*/ 2532381 w 4392582"/>
                <a:gd name="T53" fmla="*/ 441960 h 1717040"/>
                <a:gd name="T54" fmla="*/ 2821941 w 4392582"/>
                <a:gd name="T55" fmla="*/ 289560 h 1717040"/>
                <a:gd name="T56" fmla="*/ 2928621 w 4392582"/>
                <a:gd name="T57" fmla="*/ 624840 h 1717040"/>
                <a:gd name="T58" fmla="*/ 3248661 w 4392582"/>
                <a:gd name="T59" fmla="*/ 328586 h 1717040"/>
                <a:gd name="T60" fmla="*/ 4392582 w 4392582"/>
                <a:gd name="T61" fmla="*/ 313346 h 17170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392582"/>
                <a:gd name="T94" fmla="*/ 0 h 1717040"/>
                <a:gd name="T95" fmla="*/ 4392582 w 4392582"/>
                <a:gd name="T96" fmla="*/ 1717040 h 17170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392582" h="1717040">
                  <a:moveTo>
                    <a:pt x="886460" y="0"/>
                  </a:moveTo>
                  <a:lnTo>
                    <a:pt x="383540" y="228600"/>
                  </a:lnTo>
                  <a:cubicBezTo>
                    <a:pt x="457200" y="312420"/>
                    <a:pt x="858520" y="662940"/>
                    <a:pt x="825500" y="731520"/>
                  </a:cubicBezTo>
                  <a:cubicBezTo>
                    <a:pt x="792480" y="800100"/>
                    <a:pt x="307340" y="530860"/>
                    <a:pt x="185420" y="640080"/>
                  </a:cubicBezTo>
                  <a:cubicBezTo>
                    <a:pt x="63500" y="749300"/>
                    <a:pt x="0" y="1308100"/>
                    <a:pt x="93980" y="1386840"/>
                  </a:cubicBezTo>
                  <a:cubicBezTo>
                    <a:pt x="187960" y="1465580"/>
                    <a:pt x="693420" y="1087120"/>
                    <a:pt x="749300" y="1112520"/>
                  </a:cubicBezTo>
                  <a:cubicBezTo>
                    <a:pt x="805180" y="1137920"/>
                    <a:pt x="375920" y="1493520"/>
                    <a:pt x="429260" y="1539240"/>
                  </a:cubicBezTo>
                  <a:cubicBezTo>
                    <a:pt x="482600" y="1584960"/>
                    <a:pt x="944880" y="1455420"/>
                    <a:pt x="1069340" y="1386840"/>
                  </a:cubicBezTo>
                  <a:cubicBezTo>
                    <a:pt x="1193800" y="1318260"/>
                    <a:pt x="1099820" y="1170940"/>
                    <a:pt x="1176020" y="1127760"/>
                  </a:cubicBezTo>
                  <a:cubicBezTo>
                    <a:pt x="1252220" y="1084580"/>
                    <a:pt x="1447800" y="1143000"/>
                    <a:pt x="1526540" y="1127760"/>
                  </a:cubicBezTo>
                  <a:cubicBezTo>
                    <a:pt x="1605280" y="1112520"/>
                    <a:pt x="1592580" y="1016000"/>
                    <a:pt x="1648460" y="1036320"/>
                  </a:cubicBezTo>
                  <a:cubicBezTo>
                    <a:pt x="1704340" y="1056640"/>
                    <a:pt x="1828800" y="1249680"/>
                    <a:pt x="1861820" y="1249680"/>
                  </a:cubicBezTo>
                  <a:cubicBezTo>
                    <a:pt x="1894840" y="1249680"/>
                    <a:pt x="1877060" y="1038860"/>
                    <a:pt x="1846580" y="1036320"/>
                  </a:cubicBezTo>
                  <a:cubicBezTo>
                    <a:pt x="1816100" y="1033780"/>
                    <a:pt x="1676400" y="1165860"/>
                    <a:pt x="1678940" y="1234440"/>
                  </a:cubicBezTo>
                  <a:cubicBezTo>
                    <a:pt x="1681480" y="1303020"/>
                    <a:pt x="1861820" y="1391920"/>
                    <a:pt x="1861820" y="1447800"/>
                  </a:cubicBezTo>
                  <a:cubicBezTo>
                    <a:pt x="1861820" y="1503680"/>
                    <a:pt x="1656080" y="1531620"/>
                    <a:pt x="1678940" y="1569720"/>
                  </a:cubicBezTo>
                  <a:cubicBezTo>
                    <a:pt x="1701800" y="1607820"/>
                    <a:pt x="1930400" y="1717040"/>
                    <a:pt x="1998980" y="1676400"/>
                  </a:cubicBezTo>
                  <a:cubicBezTo>
                    <a:pt x="2067560" y="1635760"/>
                    <a:pt x="2039620" y="1394460"/>
                    <a:pt x="2090420" y="1325880"/>
                  </a:cubicBezTo>
                  <a:cubicBezTo>
                    <a:pt x="2141220" y="1257300"/>
                    <a:pt x="2265680" y="1224280"/>
                    <a:pt x="2303780" y="1264920"/>
                  </a:cubicBezTo>
                  <a:cubicBezTo>
                    <a:pt x="2341880" y="1305560"/>
                    <a:pt x="2255520" y="1595120"/>
                    <a:pt x="2319020" y="1569720"/>
                  </a:cubicBezTo>
                  <a:cubicBezTo>
                    <a:pt x="2382520" y="1544320"/>
                    <a:pt x="2697480" y="1193800"/>
                    <a:pt x="2684780" y="1112520"/>
                  </a:cubicBezTo>
                  <a:cubicBezTo>
                    <a:pt x="2672080" y="1031240"/>
                    <a:pt x="2303780" y="1145540"/>
                    <a:pt x="2242820" y="1082040"/>
                  </a:cubicBezTo>
                  <a:cubicBezTo>
                    <a:pt x="2181860" y="1018540"/>
                    <a:pt x="2346960" y="792480"/>
                    <a:pt x="2319020" y="731520"/>
                  </a:cubicBezTo>
                  <a:cubicBezTo>
                    <a:pt x="2291080" y="670560"/>
                    <a:pt x="2095500" y="820420"/>
                    <a:pt x="2075180" y="716280"/>
                  </a:cubicBezTo>
                  <a:cubicBezTo>
                    <a:pt x="2054860" y="612140"/>
                    <a:pt x="2120900" y="152400"/>
                    <a:pt x="2197100" y="106680"/>
                  </a:cubicBezTo>
                  <a:cubicBezTo>
                    <a:pt x="2273300" y="60960"/>
                    <a:pt x="2428240" y="411480"/>
                    <a:pt x="2532380" y="441960"/>
                  </a:cubicBezTo>
                  <a:cubicBezTo>
                    <a:pt x="2636520" y="472440"/>
                    <a:pt x="2755900" y="259080"/>
                    <a:pt x="2821940" y="289560"/>
                  </a:cubicBezTo>
                  <a:cubicBezTo>
                    <a:pt x="2887980" y="320040"/>
                    <a:pt x="2857500" y="618336"/>
                    <a:pt x="2928620" y="624840"/>
                  </a:cubicBezTo>
                  <a:cubicBezTo>
                    <a:pt x="2999740" y="631344"/>
                    <a:pt x="3004666" y="380502"/>
                    <a:pt x="3248660" y="328586"/>
                  </a:cubicBezTo>
                  <a:cubicBezTo>
                    <a:pt x="3492654" y="276670"/>
                    <a:pt x="4237642" y="315886"/>
                    <a:pt x="4392582" y="313346"/>
                  </a:cubicBezTo>
                </a:path>
              </a:pathLst>
            </a:custGeom>
            <a:noFill/>
            <a:ln w="38100" algn="ctr">
              <a:solidFill>
                <a:srgbClr val="FF00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7000875" y="6457950"/>
            <a:ext cx="1928813" cy="4000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cs typeface="Arial" charset="0"/>
                <a:sym typeface="Wingdings" pitchFamily="2" charset="2"/>
              </a:rPr>
              <a:t>massive star</a:t>
            </a:r>
            <a:endParaRPr lang="en-US" altLang="ja-JP" sz="2000">
              <a:cs typeface="Arial" charset="0"/>
            </a:endParaRPr>
          </a:p>
        </p:txBody>
      </p:sp>
      <p:sp>
        <p:nvSpPr>
          <p:cNvPr id="25612" name="テキスト ボックス 39"/>
          <p:cNvSpPr txBox="1">
            <a:spLocks noChangeArrowheads="1"/>
          </p:cNvSpPr>
          <p:nvPr/>
        </p:nvSpPr>
        <p:spPr bwMode="auto">
          <a:xfrm>
            <a:off x="4714875" y="5397500"/>
            <a:ext cx="1285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solidFill>
                  <a:srgbClr val="FFFF00"/>
                </a:solidFill>
                <a:cs typeface="Arial" charset="0"/>
              </a:rPr>
              <a:t>UV cont.</a:t>
            </a:r>
            <a:endParaRPr lang="ja-JP" altLang="en-US" sz="200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5613" name="テキスト ボックス 40"/>
          <p:cNvSpPr txBox="1">
            <a:spLocks noChangeArrowheads="1"/>
          </p:cNvSpPr>
          <p:nvPr/>
        </p:nvSpPr>
        <p:spPr bwMode="auto">
          <a:xfrm>
            <a:off x="5214938" y="5062538"/>
            <a:ext cx="714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solidFill>
                  <a:srgbClr val="FF0000"/>
                </a:solidFill>
                <a:cs typeface="Arial" charset="0"/>
              </a:rPr>
              <a:t>Lya</a:t>
            </a:r>
            <a:endParaRPr lang="ja-JP" altLang="en-US" sz="2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5614" name="Text Box 28"/>
          <p:cNvSpPr txBox="1">
            <a:spLocks noChangeArrowheads="1"/>
          </p:cNvSpPr>
          <p:nvPr/>
        </p:nvSpPr>
        <p:spPr bwMode="auto">
          <a:xfrm>
            <a:off x="4572000" y="2170113"/>
            <a:ext cx="4357688" cy="83026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cs typeface="Arial" charset="0"/>
              </a:rPr>
              <a:t>- consistent with theoretical </a:t>
            </a:r>
            <a:br>
              <a:rPr lang="en-US" altLang="ja-JP" sz="2400">
                <a:cs typeface="Arial" charset="0"/>
              </a:rPr>
            </a:br>
            <a:r>
              <a:rPr lang="en-US" altLang="ja-JP" sz="2400">
                <a:cs typeface="Arial" charset="0"/>
              </a:rPr>
              <a:t>    expectation </a:t>
            </a:r>
            <a:r>
              <a:rPr lang="en-US" altLang="ja-JP" sz="2000">
                <a:cs typeface="Arial" charset="0"/>
              </a:rPr>
              <a:t>(Neufeld ’90)</a:t>
            </a:r>
            <a:endParaRPr lang="ja-JP" altLang="en-US" sz="2000" b="1">
              <a:solidFill>
                <a:srgbClr val="FF0000"/>
              </a:solidFill>
              <a:cs typeface="Arial" charset="0"/>
            </a:endParaRPr>
          </a:p>
        </p:txBody>
      </p:sp>
      <p:cxnSp>
        <p:nvCxnSpPr>
          <p:cNvPr id="25615" name="直線コネクタ 43"/>
          <p:cNvCxnSpPr>
            <a:cxnSpLocks noChangeShapeType="1"/>
          </p:cNvCxnSpPr>
          <p:nvPr/>
        </p:nvCxnSpPr>
        <p:spPr bwMode="auto">
          <a:xfrm rot="5400000">
            <a:off x="7502525" y="6089650"/>
            <a:ext cx="795338" cy="84138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5616" name="Text Box 11"/>
          <p:cNvSpPr txBox="1">
            <a:spLocks noChangeArrowheads="1"/>
          </p:cNvSpPr>
          <p:nvPr/>
        </p:nvSpPr>
        <p:spPr bwMode="auto">
          <a:xfrm>
            <a:off x="5857875" y="6172200"/>
            <a:ext cx="1928813" cy="4000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cs typeface="Arial" charset="0"/>
                <a:sym typeface="Wingdings" pitchFamily="2" charset="2"/>
              </a:rPr>
              <a:t>gas clump</a:t>
            </a:r>
            <a:endParaRPr lang="en-US" altLang="ja-JP" sz="2000">
              <a:cs typeface="Arial" charset="0"/>
            </a:endParaRPr>
          </a:p>
        </p:txBody>
      </p:sp>
      <p:cxnSp>
        <p:nvCxnSpPr>
          <p:cNvPr id="25617" name="直線コネクタ 46"/>
          <p:cNvCxnSpPr>
            <a:cxnSpLocks noChangeShapeType="1"/>
          </p:cNvCxnSpPr>
          <p:nvPr/>
        </p:nvCxnSpPr>
        <p:spPr bwMode="auto">
          <a:xfrm flipV="1">
            <a:off x="6572250" y="5743575"/>
            <a:ext cx="571500" cy="428625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5618" name="テキスト ボックス 47"/>
          <p:cNvSpPr txBox="1">
            <a:spLocks noChangeArrowheads="1"/>
          </p:cNvSpPr>
          <p:nvPr/>
        </p:nvSpPr>
        <p:spPr bwMode="auto">
          <a:xfrm>
            <a:off x="4500563" y="3814763"/>
            <a:ext cx="1928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ja-JP">
                <a:cs typeface="Arial" charset="0"/>
              </a:rPr>
              <a:t>ISM </a:t>
            </a:r>
            <a:br>
              <a:rPr lang="en-US" altLang="ja-JP">
                <a:cs typeface="Arial" charset="0"/>
              </a:rPr>
            </a:br>
            <a:r>
              <a:rPr lang="en-US" altLang="ja-JP">
                <a:cs typeface="Arial" charset="0"/>
              </a:rPr>
              <a:t>(including dust)</a:t>
            </a:r>
            <a:endParaRPr lang="ja-JP" altLang="en-US">
              <a:cs typeface="Arial" charset="0"/>
            </a:endParaRPr>
          </a:p>
        </p:txBody>
      </p:sp>
      <p:cxnSp>
        <p:nvCxnSpPr>
          <p:cNvPr id="25619" name="直線コネクタ 49"/>
          <p:cNvCxnSpPr>
            <a:cxnSpLocks noChangeShapeType="1"/>
          </p:cNvCxnSpPr>
          <p:nvPr/>
        </p:nvCxnSpPr>
        <p:spPr bwMode="auto">
          <a:xfrm>
            <a:off x="6500813" y="4171950"/>
            <a:ext cx="714375" cy="1588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5620" name="テキスト ボックス 19"/>
          <p:cNvSpPr txBox="1">
            <a:spLocks noChangeArrowheads="1"/>
          </p:cNvSpPr>
          <p:nvPr/>
        </p:nvSpPr>
        <p:spPr bwMode="auto">
          <a:xfrm>
            <a:off x="2144713" y="6357938"/>
            <a:ext cx="7842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ja-JP" sz="2400">
                <a:cs typeface="Arial" charset="0"/>
              </a:rPr>
              <a:t>[O/H]</a:t>
            </a:r>
            <a:endParaRPr lang="ja-JP" altLang="en-US" sz="2400">
              <a:cs typeface="Arial" charset="0"/>
            </a:endParaRPr>
          </a:p>
        </p:txBody>
      </p:sp>
      <p:sp>
        <p:nvSpPr>
          <p:cNvPr id="25621" name="Text Box 28"/>
          <p:cNvSpPr txBox="1">
            <a:spLocks noChangeArrowheads="1"/>
          </p:cNvSpPr>
          <p:nvPr/>
        </p:nvSpPr>
        <p:spPr bwMode="auto">
          <a:xfrm>
            <a:off x="4857750" y="2955925"/>
            <a:ext cx="4214813" cy="8302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>
                <a:cs typeface="Arial" charset="0"/>
              </a:rPr>
              <a:t>Lya: resonance line of H I</a:t>
            </a:r>
            <a:br>
              <a:rPr lang="en-US" altLang="ja-JP" sz="2400" b="1">
                <a:cs typeface="Arial" charset="0"/>
              </a:rPr>
            </a:br>
            <a:r>
              <a:rPr lang="en-US" altLang="ja-JP" sz="2400" b="1">
                <a:cs typeface="Arial" charset="0"/>
              </a:rPr>
              <a:t>         </a:t>
            </a:r>
            <a:r>
              <a:rPr lang="en-US" altLang="ja-JP" sz="2400" b="1">
                <a:cs typeface="Arial" charset="0"/>
                <a:sym typeface="Wingdings" pitchFamily="2" charset="2"/>
              </a:rPr>
              <a:t> large cross-section</a:t>
            </a:r>
            <a:endParaRPr lang="ja-JP" altLang="en-US" sz="2000" b="1">
              <a:cs typeface="Arial" charset="0"/>
            </a:endParaRPr>
          </a:p>
        </p:txBody>
      </p:sp>
      <p:sp>
        <p:nvSpPr>
          <p:cNvPr id="25622" name="テキスト ボックス 61"/>
          <p:cNvSpPr txBox="1">
            <a:spLocks noChangeArrowheads="1"/>
          </p:cNvSpPr>
          <p:nvPr/>
        </p:nvSpPr>
        <p:spPr bwMode="auto">
          <a:xfrm>
            <a:off x="1571625" y="2586038"/>
            <a:ext cx="2857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>
                <a:solidFill>
                  <a:schemeClr val="bg1"/>
                </a:solidFill>
                <a:cs typeface="Arial" charset="0"/>
              </a:rPr>
              <a:t>EW(Lya)-metallicity relation of local star-forming galaxies</a:t>
            </a:r>
            <a:endParaRPr lang="ja-JP" altLang="en-US" sz="2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8" name="Rectangle 14"/>
          <p:cNvSpPr txBox="1">
            <a:spLocks noChangeArrowheads="1"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kern="0" dirty="0">
                <a:latin typeface="Arial Black" pitchFamily="34" charset="0"/>
                <a:ea typeface="+mj-ea"/>
                <a:cs typeface="+mj-cs"/>
              </a:rPr>
              <a:t>Implications for </a:t>
            </a:r>
            <a:r>
              <a:rPr lang="en-US" altLang="ja-JP" sz="4000" kern="0" dirty="0" err="1">
                <a:latin typeface="Arial Black" pitchFamily="34" charset="0"/>
                <a:ea typeface="+mj-ea"/>
                <a:cs typeface="+mj-cs"/>
              </a:rPr>
              <a:t>f</a:t>
            </a:r>
            <a:r>
              <a:rPr lang="en-US" altLang="ja-JP" sz="4000" kern="0" baseline="-25000" dirty="0" err="1">
                <a:latin typeface="Arial Black" pitchFamily="34" charset="0"/>
                <a:ea typeface="+mj-ea"/>
                <a:cs typeface="+mj-cs"/>
              </a:rPr>
              <a:t>esc</a:t>
            </a:r>
            <a:r>
              <a:rPr lang="en-US" altLang="ja-JP" sz="4000" kern="0" dirty="0">
                <a:latin typeface="Arial Black" pitchFamily="34" charset="0"/>
                <a:ea typeface="+mj-ea"/>
                <a:cs typeface="+mj-cs"/>
              </a:rPr>
              <a:t> from Observations (1)</a:t>
            </a:r>
            <a:endParaRPr lang="ja-JP" altLang="en-US" sz="4000" kern="0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25624" name="テキスト ボックス 10"/>
          <p:cNvSpPr txBox="1">
            <a:spLocks noChangeArrowheads="1"/>
          </p:cNvSpPr>
          <p:nvPr/>
        </p:nvSpPr>
        <p:spPr bwMode="auto">
          <a:xfrm>
            <a:off x="5821363" y="-36513"/>
            <a:ext cx="785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latin typeface="Arial Black" pitchFamily="34" charset="0"/>
                <a:cs typeface="Arial" charset="0"/>
              </a:rPr>
              <a:t>Lya</a:t>
            </a:r>
            <a:endParaRPr lang="ja-JP" altLang="en-US" sz="2400"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2143125"/>
            <a:ext cx="4429125" cy="4714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6513" y="1071563"/>
            <a:ext cx="45354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  <a:defRPr/>
            </a:pPr>
            <a:r>
              <a:rPr lang="en-US" altLang="ja-JP" sz="28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gas-dynamics (outflow)</a:t>
            </a:r>
            <a:br>
              <a:rPr lang="en-US" altLang="ja-JP" sz="28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altLang="ja-JP" sz="28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altLang="ja-JP" sz="24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(Kunth+ ’98)</a:t>
            </a:r>
          </a:p>
        </p:txBody>
      </p:sp>
      <p:cxnSp>
        <p:nvCxnSpPr>
          <p:cNvPr id="13" name="直線矢印コネクタ 12"/>
          <p:cNvCxnSpPr>
            <a:cxnSpLocks noChangeShapeType="1"/>
          </p:cNvCxnSpPr>
          <p:nvPr/>
        </p:nvCxnSpPr>
        <p:spPr bwMode="auto">
          <a:xfrm rot="10800000">
            <a:off x="7000875" y="3071813"/>
            <a:ext cx="142875" cy="1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sm"/>
          </a:ln>
        </p:spPr>
      </p:cxnSp>
      <p:cxnSp>
        <p:nvCxnSpPr>
          <p:cNvPr id="14" name="直線矢印コネクタ 13"/>
          <p:cNvCxnSpPr>
            <a:cxnSpLocks noChangeShapeType="1"/>
          </p:cNvCxnSpPr>
          <p:nvPr/>
        </p:nvCxnSpPr>
        <p:spPr bwMode="auto">
          <a:xfrm rot="10800000">
            <a:off x="7312025" y="3133725"/>
            <a:ext cx="142875" cy="158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sm"/>
          </a:ln>
        </p:spPr>
      </p:cxnSp>
      <p:cxnSp>
        <p:nvCxnSpPr>
          <p:cNvPr id="15" name="直線矢印コネクタ 14"/>
          <p:cNvCxnSpPr>
            <a:cxnSpLocks noChangeShapeType="1"/>
          </p:cNvCxnSpPr>
          <p:nvPr/>
        </p:nvCxnSpPr>
        <p:spPr bwMode="auto">
          <a:xfrm rot="10800000">
            <a:off x="7312025" y="5338763"/>
            <a:ext cx="142875" cy="1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sm"/>
          </a:ln>
        </p:spPr>
      </p:cxnSp>
      <p:cxnSp>
        <p:nvCxnSpPr>
          <p:cNvPr id="16" name="直線矢印コネクタ 15"/>
          <p:cNvCxnSpPr>
            <a:cxnSpLocks noChangeShapeType="1"/>
          </p:cNvCxnSpPr>
          <p:nvPr/>
        </p:nvCxnSpPr>
        <p:spPr bwMode="auto">
          <a:xfrm rot="10800000">
            <a:off x="6989763" y="5318125"/>
            <a:ext cx="142875" cy="158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sm"/>
          </a:ln>
        </p:spPr>
      </p:cxnSp>
      <p:cxnSp>
        <p:nvCxnSpPr>
          <p:cNvPr id="17" name="直線矢印コネクタ 16"/>
          <p:cNvCxnSpPr>
            <a:cxnSpLocks noChangeShapeType="1"/>
          </p:cNvCxnSpPr>
          <p:nvPr/>
        </p:nvCxnSpPr>
        <p:spPr bwMode="auto">
          <a:xfrm rot="10800000">
            <a:off x="7383463" y="6264275"/>
            <a:ext cx="71437" cy="158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sm"/>
          </a:ln>
        </p:spPr>
      </p:cxnSp>
      <p:cxnSp>
        <p:nvCxnSpPr>
          <p:cNvPr id="24" name="直線矢印コネクタ 23"/>
          <p:cNvCxnSpPr>
            <a:cxnSpLocks noChangeShapeType="1"/>
          </p:cNvCxnSpPr>
          <p:nvPr/>
        </p:nvCxnSpPr>
        <p:spPr bwMode="auto">
          <a:xfrm rot="10800000">
            <a:off x="7078663" y="6294438"/>
            <a:ext cx="71437" cy="1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sm"/>
          </a:ln>
        </p:spPr>
      </p:cxnSp>
      <p:cxnSp>
        <p:nvCxnSpPr>
          <p:cNvPr id="26" name="直線コネクタ 25"/>
          <p:cNvCxnSpPr>
            <a:cxnSpLocks noChangeShapeType="1"/>
          </p:cNvCxnSpPr>
          <p:nvPr/>
        </p:nvCxnSpPr>
        <p:spPr bwMode="auto">
          <a:xfrm rot="5400000">
            <a:off x="5036344" y="4321969"/>
            <a:ext cx="4216400" cy="1588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7" name="直線コネクタ 26"/>
          <p:cNvCxnSpPr>
            <a:cxnSpLocks noChangeShapeType="1"/>
          </p:cNvCxnSpPr>
          <p:nvPr/>
        </p:nvCxnSpPr>
        <p:spPr bwMode="auto">
          <a:xfrm rot="5400000">
            <a:off x="5337176" y="4321175"/>
            <a:ext cx="4214812" cy="1587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6636" name="AutoShape 10"/>
          <p:cNvSpPr>
            <a:spLocks noChangeArrowheads="1"/>
          </p:cNvSpPr>
          <p:nvPr/>
        </p:nvSpPr>
        <p:spPr bwMode="auto">
          <a:xfrm>
            <a:off x="4551363" y="1252538"/>
            <a:ext cx="504825" cy="576262"/>
          </a:xfrm>
          <a:prstGeom prst="rightArrow">
            <a:avLst>
              <a:gd name="adj1" fmla="val 38231"/>
              <a:gd name="adj2" fmla="val 45491"/>
            </a:avLst>
          </a:prstGeom>
          <a:solidFill>
            <a:schemeClr val="bg2"/>
          </a:solidFill>
          <a:ln w="349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37" name="テキスト ボックス 22"/>
          <p:cNvSpPr txBox="1">
            <a:spLocks noChangeArrowheads="1"/>
          </p:cNvSpPr>
          <p:nvPr/>
        </p:nvSpPr>
        <p:spPr bwMode="auto">
          <a:xfrm>
            <a:off x="5072063" y="1136650"/>
            <a:ext cx="40719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>
                <a:solidFill>
                  <a:srgbClr val="FF0000"/>
                </a:solidFill>
                <a:cs typeface="Arial" charset="0"/>
              </a:rPr>
              <a:t>high f</a:t>
            </a:r>
            <a:r>
              <a:rPr lang="en-US" altLang="ja-JP" sz="2400" b="1" baseline="-25000">
                <a:solidFill>
                  <a:srgbClr val="FF0000"/>
                </a:solidFill>
                <a:cs typeface="Arial" charset="0"/>
              </a:rPr>
              <a:t>esc</a:t>
            </a:r>
            <a:r>
              <a:rPr lang="en-US" altLang="ja-JP" sz="2400" b="1">
                <a:solidFill>
                  <a:srgbClr val="FF0000"/>
                </a:solidFill>
                <a:cs typeface="Arial" charset="0"/>
              </a:rPr>
              <a:t>   in outflowing </a:t>
            </a:r>
            <a:br>
              <a:rPr lang="en-US" altLang="ja-JP" sz="2400" b="1">
                <a:solidFill>
                  <a:srgbClr val="FF0000"/>
                </a:solidFill>
                <a:cs typeface="Arial" charset="0"/>
              </a:rPr>
            </a:br>
            <a:r>
              <a:rPr lang="en-US" altLang="ja-JP" sz="2400" b="1">
                <a:solidFill>
                  <a:srgbClr val="FF0000"/>
                </a:solidFill>
                <a:cs typeface="Arial" charset="0"/>
              </a:rPr>
              <a:t>    condition</a:t>
            </a:r>
          </a:p>
        </p:txBody>
      </p:sp>
      <p:sp>
        <p:nvSpPr>
          <p:cNvPr id="26638" name="テキスト ボックス 24"/>
          <p:cNvSpPr txBox="1">
            <a:spLocks noChangeArrowheads="1"/>
          </p:cNvSpPr>
          <p:nvPr/>
        </p:nvSpPr>
        <p:spPr bwMode="auto">
          <a:xfrm>
            <a:off x="5915025" y="1087438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FF0000"/>
                </a:solidFill>
                <a:cs typeface="Arial" charset="0"/>
              </a:rPr>
              <a:t>Lya</a:t>
            </a:r>
            <a:endParaRPr lang="ja-JP" altLang="en-US">
              <a:solidFill>
                <a:srgbClr val="FF0000"/>
              </a:solidFill>
              <a:cs typeface="Arial" charset="0"/>
            </a:endParaRPr>
          </a:p>
        </p:txBody>
      </p:sp>
      <p:grpSp>
        <p:nvGrpSpPr>
          <p:cNvPr id="2" name="グループ化 62"/>
          <p:cNvGrpSpPr>
            <a:grpSpLocks/>
          </p:cNvGrpSpPr>
          <p:nvPr/>
        </p:nvGrpSpPr>
        <p:grpSpPr bwMode="auto">
          <a:xfrm>
            <a:off x="52388" y="2857500"/>
            <a:ext cx="4448175" cy="3929063"/>
            <a:chOff x="54153" y="2000240"/>
            <a:chExt cx="4448175" cy="3640369"/>
          </a:xfrm>
        </p:grpSpPr>
        <p:pic>
          <p:nvPicPr>
            <p:cNvPr id="26647" name="Picture 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437" y="2000240"/>
              <a:ext cx="4429125" cy="314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8" name="Picture 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53" y="5126259"/>
              <a:ext cx="444817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" name="正方形/長方形 63"/>
          <p:cNvSpPr>
            <a:spLocks noChangeArrowheads="1"/>
          </p:cNvSpPr>
          <p:nvPr/>
        </p:nvSpPr>
        <p:spPr bwMode="auto">
          <a:xfrm>
            <a:off x="3357563" y="2909888"/>
            <a:ext cx="857250" cy="335756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66" name="直線コネクタ 65"/>
          <p:cNvCxnSpPr>
            <a:cxnSpLocks noChangeShapeType="1"/>
          </p:cNvCxnSpPr>
          <p:nvPr/>
        </p:nvCxnSpPr>
        <p:spPr bwMode="auto">
          <a:xfrm flipV="1">
            <a:off x="4214813" y="2214563"/>
            <a:ext cx="1214437" cy="71437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7" name="直線コネクタ 66"/>
          <p:cNvCxnSpPr>
            <a:cxnSpLocks noChangeShapeType="1"/>
          </p:cNvCxnSpPr>
          <p:nvPr/>
        </p:nvCxnSpPr>
        <p:spPr bwMode="auto">
          <a:xfrm>
            <a:off x="4214813" y="6249988"/>
            <a:ext cx="1214437" cy="1793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6643" name="正方形/長方形 68"/>
          <p:cNvSpPr>
            <a:spLocks noChangeArrowheads="1"/>
          </p:cNvSpPr>
          <p:nvPr/>
        </p:nvSpPr>
        <p:spPr bwMode="auto">
          <a:xfrm>
            <a:off x="5429250" y="2201863"/>
            <a:ext cx="3500438" cy="422751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644" name="テキスト ボックス 61"/>
          <p:cNvSpPr txBox="1">
            <a:spLocks noChangeArrowheads="1"/>
          </p:cNvSpPr>
          <p:nvPr/>
        </p:nvSpPr>
        <p:spPr bwMode="auto">
          <a:xfrm>
            <a:off x="133350" y="2178050"/>
            <a:ext cx="4143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>
                <a:cs typeface="Arial" charset="0"/>
              </a:rPr>
              <a:t>UV spectra of local galaxies</a:t>
            </a:r>
            <a:br>
              <a:rPr lang="en-US" altLang="ja-JP" sz="2000" b="1">
                <a:cs typeface="Arial" charset="0"/>
              </a:rPr>
            </a:br>
            <a:r>
              <a:rPr lang="en-US" altLang="ja-JP" sz="2000" b="1">
                <a:cs typeface="Arial" charset="0"/>
              </a:rPr>
              <a:t>with Lya emission</a:t>
            </a:r>
            <a:endParaRPr lang="ja-JP" altLang="en-US" sz="2000" b="1">
              <a:cs typeface="Arial" charset="0"/>
            </a:endParaRPr>
          </a:p>
        </p:txBody>
      </p:sp>
      <p:sp>
        <p:nvSpPr>
          <p:cNvPr id="32" name="Rectangle 14"/>
          <p:cNvSpPr txBox="1">
            <a:spLocks noChangeArrowheads="1"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kern="0" dirty="0">
                <a:latin typeface="Arial Black" pitchFamily="34" charset="0"/>
                <a:ea typeface="+mj-ea"/>
                <a:cs typeface="+mj-cs"/>
              </a:rPr>
              <a:t>Implications for </a:t>
            </a:r>
            <a:r>
              <a:rPr lang="en-US" altLang="ja-JP" sz="4000" kern="0" dirty="0" err="1">
                <a:latin typeface="Arial Black" pitchFamily="34" charset="0"/>
                <a:ea typeface="+mj-ea"/>
                <a:cs typeface="+mj-cs"/>
              </a:rPr>
              <a:t>f</a:t>
            </a:r>
            <a:r>
              <a:rPr lang="en-US" altLang="ja-JP" sz="4000" kern="0" baseline="-25000" dirty="0" err="1">
                <a:latin typeface="Arial Black" pitchFamily="34" charset="0"/>
                <a:ea typeface="+mj-ea"/>
                <a:cs typeface="+mj-cs"/>
              </a:rPr>
              <a:t>esc</a:t>
            </a:r>
            <a:r>
              <a:rPr lang="en-US" altLang="ja-JP" sz="4000" kern="0" dirty="0">
                <a:latin typeface="Arial Black" pitchFamily="34" charset="0"/>
                <a:ea typeface="+mj-ea"/>
                <a:cs typeface="+mj-cs"/>
              </a:rPr>
              <a:t> from Observations (2)</a:t>
            </a:r>
            <a:endParaRPr lang="ja-JP" altLang="en-US" sz="4000" kern="0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26646" name="テキスト ボックス 10"/>
          <p:cNvSpPr txBox="1">
            <a:spLocks noChangeArrowheads="1"/>
          </p:cNvSpPr>
          <p:nvPr/>
        </p:nvSpPr>
        <p:spPr bwMode="auto">
          <a:xfrm>
            <a:off x="5821363" y="-36513"/>
            <a:ext cx="785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latin typeface="Arial Black" pitchFamily="34" charset="0"/>
                <a:cs typeface="Arial" charset="0"/>
              </a:rPr>
              <a:t>Lya</a:t>
            </a:r>
            <a:endParaRPr lang="ja-JP" altLang="en-US" sz="2400"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2143125"/>
            <a:ext cx="4429125" cy="4714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6513" y="1071563"/>
            <a:ext cx="45354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  <a:defRPr/>
            </a:pPr>
            <a:r>
              <a:rPr lang="en-US" altLang="ja-JP" sz="28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gas-dynamics (outflow)</a:t>
            </a:r>
            <a:br>
              <a:rPr lang="en-US" altLang="ja-JP" sz="28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altLang="ja-JP" sz="28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altLang="ja-JP" sz="24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(Kunth+ ’98)</a:t>
            </a:r>
          </a:p>
        </p:txBody>
      </p:sp>
      <p:cxnSp>
        <p:nvCxnSpPr>
          <p:cNvPr id="27652" name="直線矢印コネクタ 12"/>
          <p:cNvCxnSpPr>
            <a:cxnSpLocks noChangeShapeType="1"/>
          </p:cNvCxnSpPr>
          <p:nvPr/>
        </p:nvCxnSpPr>
        <p:spPr bwMode="auto">
          <a:xfrm rot="10800000">
            <a:off x="7000875" y="3071813"/>
            <a:ext cx="142875" cy="1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sm"/>
          </a:ln>
        </p:spPr>
      </p:cxnSp>
      <p:cxnSp>
        <p:nvCxnSpPr>
          <p:cNvPr id="27653" name="直線矢印コネクタ 13"/>
          <p:cNvCxnSpPr>
            <a:cxnSpLocks noChangeShapeType="1"/>
          </p:cNvCxnSpPr>
          <p:nvPr/>
        </p:nvCxnSpPr>
        <p:spPr bwMode="auto">
          <a:xfrm rot="10800000">
            <a:off x="7312025" y="3133725"/>
            <a:ext cx="142875" cy="158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sm"/>
          </a:ln>
        </p:spPr>
      </p:cxnSp>
      <p:cxnSp>
        <p:nvCxnSpPr>
          <p:cNvPr id="27654" name="直線矢印コネクタ 14"/>
          <p:cNvCxnSpPr>
            <a:cxnSpLocks noChangeShapeType="1"/>
          </p:cNvCxnSpPr>
          <p:nvPr/>
        </p:nvCxnSpPr>
        <p:spPr bwMode="auto">
          <a:xfrm rot="10800000">
            <a:off x="7312025" y="5338763"/>
            <a:ext cx="142875" cy="1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sm"/>
          </a:ln>
        </p:spPr>
      </p:cxnSp>
      <p:cxnSp>
        <p:nvCxnSpPr>
          <p:cNvPr id="27655" name="直線矢印コネクタ 15"/>
          <p:cNvCxnSpPr>
            <a:cxnSpLocks noChangeShapeType="1"/>
          </p:cNvCxnSpPr>
          <p:nvPr/>
        </p:nvCxnSpPr>
        <p:spPr bwMode="auto">
          <a:xfrm rot="10800000">
            <a:off x="6989763" y="5318125"/>
            <a:ext cx="142875" cy="158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sm"/>
          </a:ln>
        </p:spPr>
      </p:cxnSp>
      <p:cxnSp>
        <p:nvCxnSpPr>
          <p:cNvPr id="27656" name="直線矢印コネクタ 16"/>
          <p:cNvCxnSpPr>
            <a:cxnSpLocks noChangeShapeType="1"/>
          </p:cNvCxnSpPr>
          <p:nvPr/>
        </p:nvCxnSpPr>
        <p:spPr bwMode="auto">
          <a:xfrm rot="10800000">
            <a:off x="7383463" y="6264275"/>
            <a:ext cx="71437" cy="158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sm"/>
          </a:ln>
        </p:spPr>
      </p:cxnSp>
      <p:cxnSp>
        <p:nvCxnSpPr>
          <p:cNvPr id="27657" name="直線矢印コネクタ 23"/>
          <p:cNvCxnSpPr>
            <a:cxnSpLocks noChangeShapeType="1"/>
          </p:cNvCxnSpPr>
          <p:nvPr/>
        </p:nvCxnSpPr>
        <p:spPr bwMode="auto">
          <a:xfrm rot="10800000">
            <a:off x="7078663" y="6294438"/>
            <a:ext cx="71437" cy="1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sm"/>
          </a:ln>
        </p:spPr>
      </p:cxnSp>
      <p:cxnSp>
        <p:nvCxnSpPr>
          <p:cNvPr id="27658" name="直線コネクタ 25"/>
          <p:cNvCxnSpPr>
            <a:cxnSpLocks noChangeShapeType="1"/>
          </p:cNvCxnSpPr>
          <p:nvPr/>
        </p:nvCxnSpPr>
        <p:spPr bwMode="auto">
          <a:xfrm rot="5400000">
            <a:off x="5036344" y="4321969"/>
            <a:ext cx="4216400" cy="1588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7659" name="直線コネクタ 26"/>
          <p:cNvCxnSpPr>
            <a:cxnSpLocks noChangeShapeType="1"/>
          </p:cNvCxnSpPr>
          <p:nvPr/>
        </p:nvCxnSpPr>
        <p:spPr bwMode="auto">
          <a:xfrm rot="5400000">
            <a:off x="5337176" y="4321175"/>
            <a:ext cx="4214812" cy="1587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7660" name="AutoShape 10"/>
          <p:cNvSpPr>
            <a:spLocks noChangeArrowheads="1"/>
          </p:cNvSpPr>
          <p:nvPr/>
        </p:nvSpPr>
        <p:spPr bwMode="auto">
          <a:xfrm>
            <a:off x="4551363" y="1252538"/>
            <a:ext cx="504825" cy="576262"/>
          </a:xfrm>
          <a:prstGeom prst="rightArrow">
            <a:avLst>
              <a:gd name="adj1" fmla="val 38231"/>
              <a:gd name="adj2" fmla="val 45491"/>
            </a:avLst>
          </a:prstGeom>
          <a:solidFill>
            <a:schemeClr val="bg2"/>
          </a:solidFill>
          <a:ln w="349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61" name="テキスト ボックス 22"/>
          <p:cNvSpPr txBox="1">
            <a:spLocks noChangeArrowheads="1"/>
          </p:cNvSpPr>
          <p:nvPr/>
        </p:nvSpPr>
        <p:spPr bwMode="auto">
          <a:xfrm>
            <a:off x="5072063" y="1136650"/>
            <a:ext cx="40719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>
                <a:solidFill>
                  <a:srgbClr val="FF0000"/>
                </a:solidFill>
                <a:cs typeface="Arial" charset="0"/>
              </a:rPr>
              <a:t>high f</a:t>
            </a:r>
            <a:r>
              <a:rPr lang="en-US" altLang="ja-JP" sz="2400" b="1" baseline="-25000">
                <a:solidFill>
                  <a:srgbClr val="FF0000"/>
                </a:solidFill>
                <a:cs typeface="Arial" charset="0"/>
              </a:rPr>
              <a:t>esc</a:t>
            </a:r>
            <a:r>
              <a:rPr lang="en-US" altLang="ja-JP" sz="2400" b="1">
                <a:solidFill>
                  <a:srgbClr val="FF0000"/>
                </a:solidFill>
                <a:cs typeface="Arial" charset="0"/>
              </a:rPr>
              <a:t>   in outflowing </a:t>
            </a:r>
            <a:br>
              <a:rPr lang="en-US" altLang="ja-JP" sz="2400" b="1">
                <a:solidFill>
                  <a:srgbClr val="FF0000"/>
                </a:solidFill>
                <a:cs typeface="Arial" charset="0"/>
              </a:rPr>
            </a:br>
            <a:r>
              <a:rPr lang="en-US" altLang="ja-JP" sz="2400" b="1">
                <a:solidFill>
                  <a:srgbClr val="FF0000"/>
                </a:solidFill>
                <a:cs typeface="Arial" charset="0"/>
              </a:rPr>
              <a:t>    condition</a:t>
            </a:r>
          </a:p>
        </p:txBody>
      </p:sp>
      <p:sp>
        <p:nvSpPr>
          <p:cNvPr id="27662" name="テキスト ボックス 24"/>
          <p:cNvSpPr txBox="1">
            <a:spLocks noChangeArrowheads="1"/>
          </p:cNvSpPr>
          <p:nvPr/>
        </p:nvSpPr>
        <p:spPr bwMode="auto">
          <a:xfrm>
            <a:off x="5915025" y="1087438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FF0000"/>
                </a:solidFill>
                <a:cs typeface="Arial" charset="0"/>
              </a:rPr>
              <a:t>Lya</a:t>
            </a:r>
            <a:endParaRPr lang="ja-JP" altLang="en-US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7663" name="正方形/長方形 58"/>
          <p:cNvSpPr>
            <a:spLocks noChangeArrowheads="1"/>
          </p:cNvSpPr>
          <p:nvPr/>
        </p:nvSpPr>
        <p:spPr bwMode="auto">
          <a:xfrm>
            <a:off x="5429250" y="2201863"/>
            <a:ext cx="3500438" cy="422751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2766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2000250"/>
            <a:ext cx="435768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5" name="Text Box 8"/>
          <p:cNvSpPr txBox="1">
            <a:spLocks noChangeArrowheads="1"/>
          </p:cNvSpPr>
          <p:nvPr/>
        </p:nvSpPr>
        <p:spPr bwMode="auto">
          <a:xfrm>
            <a:off x="1571625" y="6446838"/>
            <a:ext cx="2643188" cy="4000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cs typeface="Arial" charset="0"/>
              </a:rPr>
              <a:t>Shapley+ ’03</a:t>
            </a:r>
          </a:p>
        </p:txBody>
      </p:sp>
      <p:sp>
        <p:nvSpPr>
          <p:cNvPr id="27666" name="テキスト ボックス 61"/>
          <p:cNvSpPr txBox="1">
            <a:spLocks noChangeArrowheads="1"/>
          </p:cNvSpPr>
          <p:nvPr/>
        </p:nvSpPr>
        <p:spPr bwMode="auto">
          <a:xfrm>
            <a:off x="677863" y="2179638"/>
            <a:ext cx="1555750" cy="1200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>
                <a:solidFill>
                  <a:schemeClr val="bg1"/>
                </a:solidFill>
                <a:cs typeface="Arial" charset="0"/>
              </a:rPr>
              <a:t>z ~3 LBG with Lya emission</a:t>
            </a:r>
            <a:endParaRPr lang="ja-JP" altLang="en-US" sz="24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0" name="正方形/長方形 49"/>
          <p:cNvSpPr>
            <a:spLocks noChangeArrowheads="1"/>
          </p:cNvSpPr>
          <p:nvPr/>
        </p:nvSpPr>
        <p:spPr bwMode="auto">
          <a:xfrm>
            <a:off x="1803400" y="2071688"/>
            <a:ext cx="2428875" cy="3865562"/>
          </a:xfrm>
          <a:prstGeom prst="rect">
            <a:avLst/>
          </a:prstGeom>
          <a:solidFill>
            <a:schemeClr val="bg2">
              <a:alpha val="50195"/>
            </a:schemeClr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4" name="Rectangle 14"/>
          <p:cNvSpPr txBox="1">
            <a:spLocks noChangeArrowheads="1"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kern="0" dirty="0">
                <a:latin typeface="Arial Black" pitchFamily="34" charset="0"/>
                <a:ea typeface="+mj-ea"/>
                <a:cs typeface="+mj-cs"/>
              </a:rPr>
              <a:t>Implications for </a:t>
            </a:r>
            <a:r>
              <a:rPr lang="en-US" altLang="ja-JP" sz="4000" kern="0" dirty="0" err="1">
                <a:latin typeface="Arial Black" pitchFamily="34" charset="0"/>
                <a:ea typeface="+mj-ea"/>
                <a:cs typeface="+mj-cs"/>
              </a:rPr>
              <a:t>f</a:t>
            </a:r>
            <a:r>
              <a:rPr lang="en-US" altLang="ja-JP" sz="4000" kern="0" baseline="-25000" dirty="0" err="1">
                <a:latin typeface="Arial Black" pitchFamily="34" charset="0"/>
                <a:ea typeface="+mj-ea"/>
                <a:cs typeface="+mj-cs"/>
              </a:rPr>
              <a:t>esc</a:t>
            </a:r>
            <a:r>
              <a:rPr lang="en-US" altLang="ja-JP" sz="4000" kern="0" dirty="0">
                <a:latin typeface="Arial Black" pitchFamily="34" charset="0"/>
                <a:ea typeface="+mj-ea"/>
                <a:cs typeface="+mj-cs"/>
              </a:rPr>
              <a:t> from Observations (2)</a:t>
            </a:r>
            <a:endParaRPr lang="ja-JP" altLang="en-US" sz="4000" kern="0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27669" name="テキスト ボックス 10"/>
          <p:cNvSpPr txBox="1">
            <a:spLocks noChangeArrowheads="1"/>
          </p:cNvSpPr>
          <p:nvPr/>
        </p:nvSpPr>
        <p:spPr bwMode="auto">
          <a:xfrm>
            <a:off x="5821363" y="-36513"/>
            <a:ext cx="785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latin typeface="Arial Black" pitchFamily="34" charset="0"/>
                <a:cs typeface="Arial" charset="0"/>
              </a:rPr>
              <a:t>Lya</a:t>
            </a:r>
            <a:endParaRPr lang="ja-JP" altLang="en-US" sz="2400"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6513" y="1071563"/>
            <a:ext cx="45354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  <a:defRPr/>
            </a:pPr>
            <a:r>
              <a:rPr lang="en-US" altLang="ja-JP" sz="28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gas-dynamics (outflow)</a:t>
            </a:r>
            <a:br>
              <a:rPr lang="en-US" altLang="ja-JP" sz="28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altLang="ja-JP" sz="28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altLang="ja-JP" sz="24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(Kunth+ ’98)</a:t>
            </a:r>
          </a:p>
        </p:txBody>
      </p:sp>
      <p:sp>
        <p:nvSpPr>
          <p:cNvPr id="28675" name="AutoShape 10"/>
          <p:cNvSpPr>
            <a:spLocks noChangeArrowheads="1"/>
          </p:cNvSpPr>
          <p:nvPr/>
        </p:nvSpPr>
        <p:spPr bwMode="auto">
          <a:xfrm>
            <a:off x="4551363" y="1252538"/>
            <a:ext cx="504825" cy="576262"/>
          </a:xfrm>
          <a:prstGeom prst="rightArrow">
            <a:avLst>
              <a:gd name="adj1" fmla="val 38231"/>
              <a:gd name="adj2" fmla="val 45491"/>
            </a:avLst>
          </a:prstGeom>
          <a:solidFill>
            <a:schemeClr val="bg2"/>
          </a:solidFill>
          <a:ln w="349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76" name="テキスト ボックス 22"/>
          <p:cNvSpPr txBox="1">
            <a:spLocks noChangeArrowheads="1"/>
          </p:cNvSpPr>
          <p:nvPr/>
        </p:nvSpPr>
        <p:spPr bwMode="auto">
          <a:xfrm>
            <a:off x="5072063" y="1136650"/>
            <a:ext cx="40719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>
                <a:solidFill>
                  <a:srgbClr val="FF0000"/>
                </a:solidFill>
                <a:cs typeface="Arial" charset="0"/>
              </a:rPr>
              <a:t>high f</a:t>
            </a:r>
            <a:r>
              <a:rPr lang="en-US" altLang="ja-JP" sz="2400" b="1" baseline="-25000">
                <a:solidFill>
                  <a:srgbClr val="FF0000"/>
                </a:solidFill>
                <a:cs typeface="Arial" charset="0"/>
              </a:rPr>
              <a:t>esc</a:t>
            </a:r>
            <a:r>
              <a:rPr lang="en-US" altLang="ja-JP" sz="2400" b="1">
                <a:solidFill>
                  <a:srgbClr val="FF0000"/>
                </a:solidFill>
                <a:cs typeface="Arial" charset="0"/>
              </a:rPr>
              <a:t>   in outflowing </a:t>
            </a:r>
            <a:br>
              <a:rPr lang="en-US" altLang="ja-JP" sz="2400" b="1">
                <a:solidFill>
                  <a:srgbClr val="FF0000"/>
                </a:solidFill>
                <a:cs typeface="Arial" charset="0"/>
              </a:rPr>
            </a:br>
            <a:r>
              <a:rPr lang="en-US" altLang="ja-JP" sz="2400" b="1">
                <a:solidFill>
                  <a:srgbClr val="FF0000"/>
                </a:solidFill>
                <a:cs typeface="Arial" charset="0"/>
              </a:rPr>
              <a:t>    condition</a:t>
            </a:r>
          </a:p>
        </p:txBody>
      </p:sp>
      <p:sp>
        <p:nvSpPr>
          <p:cNvPr id="28677" name="テキスト ボックス 24"/>
          <p:cNvSpPr txBox="1">
            <a:spLocks noChangeArrowheads="1"/>
          </p:cNvSpPr>
          <p:nvPr/>
        </p:nvSpPr>
        <p:spPr bwMode="auto">
          <a:xfrm>
            <a:off x="5915025" y="1087438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FF0000"/>
                </a:solidFill>
                <a:cs typeface="Arial" charset="0"/>
              </a:rPr>
              <a:t>Lya</a:t>
            </a:r>
            <a:endParaRPr lang="ja-JP" altLang="en-US">
              <a:solidFill>
                <a:srgbClr val="FF0000"/>
              </a:solidFill>
              <a:cs typeface="Arial" charset="0"/>
            </a:endParaRPr>
          </a:p>
        </p:txBody>
      </p:sp>
      <p:grpSp>
        <p:nvGrpSpPr>
          <p:cNvPr id="28678" name="グループ化 48"/>
          <p:cNvGrpSpPr>
            <a:grpSpLocks/>
          </p:cNvGrpSpPr>
          <p:nvPr/>
        </p:nvGrpSpPr>
        <p:grpSpPr bwMode="auto">
          <a:xfrm rot="10800000">
            <a:off x="1428750" y="3429000"/>
            <a:ext cx="3071813" cy="2643188"/>
            <a:chOff x="71406" y="1714512"/>
            <a:chExt cx="5357850" cy="4556768"/>
          </a:xfrm>
        </p:grpSpPr>
        <p:sp>
          <p:nvSpPr>
            <p:cNvPr id="28694" name="円/楕円 28"/>
            <p:cNvSpPr>
              <a:spLocks noChangeArrowheads="1"/>
            </p:cNvSpPr>
            <p:nvPr/>
          </p:nvSpPr>
          <p:spPr bwMode="auto">
            <a:xfrm>
              <a:off x="500034" y="1714512"/>
              <a:ext cx="4214842" cy="4000504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星 5 29"/>
            <p:cNvSpPr/>
            <p:nvPr/>
          </p:nvSpPr>
          <p:spPr bwMode="auto">
            <a:xfrm>
              <a:off x="1993033" y="2324819"/>
              <a:ext cx="570396" cy="571990"/>
            </a:xfrm>
            <a:prstGeom prst="star5">
              <a:avLst/>
            </a:prstGeom>
            <a:solidFill>
              <a:srgbClr val="FFFF00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pitchFamily="34" charset="0"/>
              </a:endParaRPr>
            </a:p>
          </p:txBody>
        </p:sp>
        <p:sp>
          <p:nvSpPr>
            <p:cNvPr id="28696" name="円/楕円 30"/>
            <p:cNvSpPr>
              <a:spLocks noChangeArrowheads="1"/>
            </p:cNvSpPr>
            <p:nvPr/>
          </p:nvSpPr>
          <p:spPr bwMode="auto">
            <a:xfrm>
              <a:off x="3714744" y="3357562"/>
              <a:ext cx="571504" cy="500066"/>
            </a:xfrm>
            <a:prstGeom prst="ellipse">
              <a:avLst/>
            </a:prstGeom>
            <a:solidFill>
              <a:srgbClr val="CCFF33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697" name="円/楕円 31"/>
            <p:cNvSpPr>
              <a:spLocks noChangeArrowheads="1"/>
            </p:cNvSpPr>
            <p:nvPr/>
          </p:nvSpPr>
          <p:spPr bwMode="auto">
            <a:xfrm>
              <a:off x="1857356" y="3429000"/>
              <a:ext cx="571504" cy="500066"/>
            </a:xfrm>
            <a:prstGeom prst="ellipse">
              <a:avLst/>
            </a:prstGeom>
            <a:solidFill>
              <a:srgbClr val="CCFF33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698" name="円/楕円 32"/>
            <p:cNvSpPr>
              <a:spLocks noChangeArrowheads="1"/>
            </p:cNvSpPr>
            <p:nvPr/>
          </p:nvSpPr>
          <p:spPr bwMode="auto">
            <a:xfrm>
              <a:off x="3071802" y="4286256"/>
              <a:ext cx="571504" cy="500066"/>
            </a:xfrm>
            <a:prstGeom prst="ellipse">
              <a:avLst/>
            </a:prstGeom>
            <a:solidFill>
              <a:srgbClr val="CCFF33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699" name="円/楕円 33"/>
            <p:cNvSpPr>
              <a:spLocks noChangeArrowheads="1"/>
            </p:cNvSpPr>
            <p:nvPr/>
          </p:nvSpPr>
          <p:spPr bwMode="auto">
            <a:xfrm>
              <a:off x="928662" y="2928934"/>
              <a:ext cx="571504" cy="500066"/>
            </a:xfrm>
            <a:prstGeom prst="ellipse">
              <a:avLst/>
            </a:prstGeom>
            <a:solidFill>
              <a:srgbClr val="CCFF33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700" name="円/楕円 34"/>
            <p:cNvSpPr>
              <a:spLocks noChangeArrowheads="1"/>
            </p:cNvSpPr>
            <p:nvPr/>
          </p:nvSpPr>
          <p:spPr bwMode="auto">
            <a:xfrm>
              <a:off x="1000100" y="4143380"/>
              <a:ext cx="571504" cy="500066"/>
            </a:xfrm>
            <a:prstGeom prst="ellipse">
              <a:avLst/>
            </a:prstGeom>
            <a:solidFill>
              <a:srgbClr val="CCFF33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701" name="円/楕円 35"/>
            <p:cNvSpPr>
              <a:spLocks noChangeArrowheads="1"/>
            </p:cNvSpPr>
            <p:nvPr/>
          </p:nvSpPr>
          <p:spPr bwMode="auto">
            <a:xfrm>
              <a:off x="3071802" y="2357430"/>
              <a:ext cx="571504" cy="500066"/>
            </a:xfrm>
            <a:prstGeom prst="ellipse">
              <a:avLst/>
            </a:prstGeom>
            <a:solidFill>
              <a:srgbClr val="CCFF33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702" name="円/楕円 36"/>
            <p:cNvSpPr>
              <a:spLocks noChangeArrowheads="1"/>
            </p:cNvSpPr>
            <p:nvPr/>
          </p:nvSpPr>
          <p:spPr bwMode="auto">
            <a:xfrm>
              <a:off x="3857620" y="2571744"/>
              <a:ext cx="571504" cy="500066"/>
            </a:xfrm>
            <a:prstGeom prst="ellipse">
              <a:avLst/>
            </a:prstGeom>
            <a:solidFill>
              <a:srgbClr val="CCFF33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703" name="円/楕円 37"/>
            <p:cNvSpPr>
              <a:spLocks noChangeArrowheads="1"/>
            </p:cNvSpPr>
            <p:nvPr/>
          </p:nvSpPr>
          <p:spPr bwMode="auto">
            <a:xfrm>
              <a:off x="2285984" y="4000504"/>
              <a:ext cx="571504" cy="500066"/>
            </a:xfrm>
            <a:prstGeom prst="ellipse">
              <a:avLst/>
            </a:prstGeom>
            <a:solidFill>
              <a:srgbClr val="CCFF33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704" name="円/楕円 38"/>
            <p:cNvSpPr>
              <a:spLocks noChangeArrowheads="1"/>
            </p:cNvSpPr>
            <p:nvPr/>
          </p:nvSpPr>
          <p:spPr bwMode="auto">
            <a:xfrm>
              <a:off x="1357290" y="2071678"/>
              <a:ext cx="571504" cy="500066"/>
            </a:xfrm>
            <a:prstGeom prst="ellipse">
              <a:avLst/>
            </a:prstGeom>
            <a:solidFill>
              <a:srgbClr val="CCFF33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705" name="下矢印 39"/>
            <p:cNvSpPr>
              <a:spLocks noChangeArrowheads="1"/>
            </p:cNvSpPr>
            <p:nvPr/>
          </p:nvSpPr>
          <p:spPr bwMode="auto">
            <a:xfrm rot="2868769">
              <a:off x="343627" y="4478101"/>
              <a:ext cx="642942" cy="785818"/>
            </a:xfrm>
            <a:prstGeom prst="downArrow">
              <a:avLst>
                <a:gd name="adj1" fmla="val 50000"/>
                <a:gd name="adj2" fmla="val 68965"/>
              </a:avLst>
            </a:prstGeom>
            <a:solidFill>
              <a:srgbClr val="CCFF33"/>
            </a:solidFill>
            <a:ln w="1587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706" name="下矢印 40"/>
            <p:cNvSpPr>
              <a:spLocks noChangeArrowheads="1"/>
            </p:cNvSpPr>
            <p:nvPr/>
          </p:nvSpPr>
          <p:spPr bwMode="auto">
            <a:xfrm rot="7918318">
              <a:off x="257042" y="2180539"/>
              <a:ext cx="642942" cy="785818"/>
            </a:xfrm>
            <a:prstGeom prst="downArrow">
              <a:avLst>
                <a:gd name="adj1" fmla="val 50000"/>
                <a:gd name="adj2" fmla="val 68965"/>
              </a:avLst>
            </a:prstGeom>
            <a:solidFill>
              <a:srgbClr val="CCFF33"/>
            </a:solidFill>
            <a:ln w="1587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707" name="下矢印 41"/>
            <p:cNvSpPr>
              <a:spLocks noChangeArrowheads="1"/>
            </p:cNvSpPr>
            <p:nvPr/>
          </p:nvSpPr>
          <p:spPr bwMode="auto">
            <a:xfrm rot="-2491616">
              <a:off x="3623917" y="4675897"/>
              <a:ext cx="642942" cy="785818"/>
            </a:xfrm>
            <a:prstGeom prst="downArrow">
              <a:avLst>
                <a:gd name="adj1" fmla="val 50000"/>
                <a:gd name="adj2" fmla="val 68965"/>
              </a:avLst>
            </a:prstGeom>
            <a:solidFill>
              <a:srgbClr val="CCFF33"/>
            </a:solidFill>
            <a:ln w="1587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708" name="下矢印 42"/>
            <p:cNvSpPr>
              <a:spLocks noChangeArrowheads="1"/>
            </p:cNvSpPr>
            <p:nvPr/>
          </p:nvSpPr>
          <p:spPr bwMode="auto">
            <a:xfrm rot="-7996724">
              <a:off x="3601220" y="1682101"/>
              <a:ext cx="642942" cy="785818"/>
            </a:xfrm>
            <a:prstGeom prst="downArrow">
              <a:avLst>
                <a:gd name="adj1" fmla="val 50000"/>
                <a:gd name="adj2" fmla="val 68965"/>
              </a:avLst>
            </a:prstGeom>
            <a:solidFill>
              <a:srgbClr val="CCFF33"/>
            </a:solidFill>
            <a:ln w="1587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709" name="下矢印 43"/>
            <p:cNvSpPr>
              <a:spLocks noChangeArrowheads="1"/>
            </p:cNvSpPr>
            <p:nvPr/>
          </p:nvSpPr>
          <p:spPr bwMode="auto">
            <a:xfrm rot="-8097890">
              <a:off x="4459735" y="1895073"/>
              <a:ext cx="642942" cy="785818"/>
            </a:xfrm>
            <a:prstGeom prst="downArrow">
              <a:avLst>
                <a:gd name="adj1" fmla="val 50000"/>
                <a:gd name="adj2" fmla="val 68965"/>
              </a:avLst>
            </a:prstGeom>
            <a:solidFill>
              <a:srgbClr val="FFFFCC"/>
            </a:solidFill>
            <a:ln w="1587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710" name="下矢印 44"/>
            <p:cNvSpPr>
              <a:spLocks noChangeArrowheads="1"/>
            </p:cNvSpPr>
            <p:nvPr/>
          </p:nvSpPr>
          <p:spPr bwMode="auto">
            <a:xfrm>
              <a:off x="2240264" y="5485462"/>
              <a:ext cx="642942" cy="785818"/>
            </a:xfrm>
            <a:prstGeom prst="downArrow">
              <a:avLst>
                <a:gd name="adj1" fmla="val 50000"/>
                <a:gd name="adj2" fmla="val 68965"/>
              </a:avLst>
            </a:prstGeom>
            <a:solidFill>
              <a:srgbClr val="0070C0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711" name="下矢印 45"/>
            <p:cNvSpPr>
              <a:spLocks noChangeArrowheads="1"/>
            </p:cNvSpPr>
            <p:nvPr/>
          </p:nvSpPr>
          <p:spPr bwMode="auto">
            <a:xfrm rot="5400000">
              <a:off x="142844" y="3357562"/>
              <a:ext cx="642942" cy="785818"/>
            </a:xfrm>
            <a:prstGeom prst="downArrow">
              <a:avLst>
                <a:gd name="adj1" fmla="val 50000"/>
                <a:gd name="adj2" fmla="val 68965"/>
              </a:avLst>
            </a:prstGeom>
            <a:solidFill>
              <a:srgbClr val="0070C0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712" name="下矢印 46"/>
            <p:cNvSpPr>
              <a:spLocks noChangeArrowheads="1"/>
            </p:cNvSpPr>
            <p:nvPr/>
          </p:nvSpPr>
          <p:spPr bwMode="auto">
            <a:xfrm rot="-5400000">
              <a:off x="4572000" y="3286124"/>
              <a:ext cx="642942" cy="785818"/>
            </a:xfrm>
            <a:prstGeom prst="downArrow">
              <a:avLst>
                <a:gd name="adj1" fmla="val 50000"/>
                <a:gd name="adj2" fmla="val 68965"/>
              </a:avLst>
            </a:prstGeom>
            <a:solidFill>
              <a:srgbClr val="0070C0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cxnSp>
          <p:nvCxnSpPr>
            <p:cNvPr id="28713" name="直線矢印コネクタ 47"/>
            <p:cNvCxnSpPr>
              <a:cxnSpLocks noChangeShapeType="1"/>
            </p:cNvCxnSpPr>
            <p:nvPr/>
          </p:nvCxnSpPr>
          <p:spPr bwMode="auto">
            <a:xfrm>
              <a:off x="2643174" y="2611571"/>
              <a:ext cx="2786082" cy="1588"/>
            </a:xfrm>
            <a:prstGeom prst="straightConnector1">
              <a:avLst/>
            </a:prstGeom>
            <a:noFill/>
            <a:ln w="38100" algn="ctr">
              <a:solidFill>
                <a:srgbClr val="002060"/>
              </a:solidFill>
              <a:round/>
              <a:headEnd/>
              <a:tailEnd type="arrow" w="lg" len="lg"/>
            </a:ln>
          </p:spPr>
        </p:cxnSp>
        <p:cxnSp>
          <p:nvCxnSpPr>
            <p:cNvPr id="28714" name="直線矢印コネクタ 48"/>
            <p:cNvCxnSpPr>
              <a:cxnSpLocks noChangeShapeType="1"/>
            </p:cNvCxnSpPr>
            <p:nvPr/>
          </p:nvCxnSpPr>
          <p:spPr bwMode="auto">
            <a:xfrm>
              <a:off x="2643174" y="2927346"/>
              <a:ext cx="2786082" cy="1588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lg" len="lg"/>
            </a:ln>
          </p:spPr>
        </p:cxnSp>
      </p:grpSp>
      <p:sp>
        <p:nvSpPr>
          <p:cNvPr id="28679" name="Text Box 28"/>
          <p:cNvSpPr txBox="1">
            <a:spLocks noChangeArrowheads="1"/>
          </p:cNvSpPr>
          <p:nvPr/>
        </p:nvSpPr>
        <p:spPr bwMode="auto">
          <a:xfrm>
            <a:off x="500063" y="2071688"/>
            <a:ext cx="8643937" cy="1200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cs typeface="Arial" charset="0"/>
              </a:rPr>
              <a:t>- consistent with theoretical expectation</a:t>
            </a:r>
            <a:br>
              <a:rPr lang="en-US" altLang="ja-JP" sz="2400">
                <a:cs typeface="Arial" charset="0"/>
              </a:rPr>
            </a:br>
            <a:r>
              <a:rPr lang="en-US" altLang="ja-JP" sz="2400">
                <a:cs typeface="Arial" charset="0"/>
              </a:rPr>
              <a:t>    </a:t>
            </a:r>
            <a:r>
              <a:rPr lang="en-US" altLang="ja-JP" sz="2400">
                <a:cs typeface="Arial" charset="0"/>
                <a:sym typeface="Wingdings" pitchFamily="2" charset="2"/>
              </a:rPr>
              <a:t> </a:t>
            </a:r>
            <a:r>
              <a:rPr lang="en-US" altLang="ja-JP" sz="2400">
                <a:cs typeface="Arial" charset="0"/>
              </a:rPr>
              <a:t>galactic-scale outflow drastically reduce the effective </a:t>
            </a:r>
            <a:br>
              <a:rPr lang="en-US" altLang="ja-JP" sz="2400">
                <a:cs typeface="Arial" charset="0"/>
              </a:rPr>
            </a:br>
            <a:r>
              <a:rPr lang="en-US" altLang="ja-JP" sz="2400">
                <a:cs typeface="Arial" charset="0"/>
              </a:rPr>
              <a:t>           opacity of Lya </a:t>
            </a:r>
            <a:r>
              <a:rPr lang="en-US" altLang="ja-JP" sz="2000">
                <a:cs typeface="Arial" charset="0"/>
              </a:rPr>
              <a:t>(Hansen &amp; Oh ’05)</a:t>
            </a:r>
            <a:endParaRPr lang="ja-JP" altLang="en-US" sz="2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8680" name="Text Box 11"/>
          <p:cNvSpPr txBox="1">
            <a:spLocks noChangeArrowheads="1"/>
          </p:cNvSpPr>
          <p:nvPr/>
        </p:nvSpPr>
        <p:spPr bwMode="auto">
          <a:xfrm>
            <a:off x="2714625" y="6457950"/>
            <a:ext cx="1928813" cy="4000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cs typeface="Arial" charset="0"/>
                <a:sym typeface="Wingdings" pitchFamily="2" charset="2"/>
              </a:rPr>
              <a:t>massive star</a:t>
            </a:r>
            <a:endParaRPr lang="en-US" altLang="ja-JP" sz="2000">
              <a:cs typeface="Arial" charset="0"/>
            </a:endParaRPr>
          </a:p>
        </p:txBody>
      </p:sp>
      <p:sp>
        <p:nvSpPr>
          <p:cNvPr id="28681" name="テキスト ボックス 51"/>
          <p:cNvSpPr txBox="1">
            <a:spLocks noChangeArrowheads="1"/>
          </p:cNvSpPr>
          <p:nvPr/>
        </p:nvSpPr>
        <p:spPr bwMode="auto">
          <a:xfrm>
            <a:off x="214313" y="5441950"/>
            <a:ext cx="1285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>
                <a:solidFill>
                  <a:srgbClr val="002060"/>
                </a:solidFill>
                <a:cs typeface="Arial" charset="0"/>
              </a:rPr>
              <a:t>UV cont.</a:t>
            </a:r>
            <a:endParaRPr lang="ja-JP" altLang="en-US" sz="20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8682" name="テキスト ボックス 52"/>
          <p:cNvSpPr txBox="1">
            <a:spLocks noChangeArrowheads="1"/>
          </p:cNvSpPr>
          <p:nvPr/>
        </p:nvSpPr>
        <p:spPr bwMode="auto">
          <a:xfrm>
            <a:off x="714375" y="5106988"/>
            <a:ext cx="714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solidFill>
                  <a:srgbClr val="FF0000"/>
                </a:solidFill>
                <a:cs typeface="Arial" charset="0"/>
              </a:rPr>
              <a:t>Lya</a:t>
            </a:r>
            <a:endParaRPr lang="ja-JP" altLang="en-US" sz="2000">
              <a:solidFill>
                <a:srgbClr val="FF0000"/>
              </a:solidFill>
              <a:cs typeface="Arial" charset="0"/>
            </a:endParaRPr>
          </a:p>
        </p:txBody>
      </p:sp>
      <p:cxnSp>
        <p:nvCxnSpPr>
          <p:cNvPr id="28683" name="直線コネクタ 53"/>
          <p:cNvCxnSpPr>
            <a:cxnSpLocks noChangeShapeType="1"/>
          </p:cNvCxnSpPr>
          <p:nvPr/>
        </p:nvCxnSpPr>
        <p:spPr bwMode="auto">
          <a:xfrm rot="16200000" flipH="1">
            <a:off x="3006725" y="6007100"/>
            <a:ext cx="785813" cy="201613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8684" name="Text Box 11"/>
          <p:cNvSpPr txBox="1">
            <a:spLocks noChangeArrowheads="1"/>
          </p:cNvSpPr>
          <p:nvPr/>
        </p:nvSpPr>
        <p:spPr bwMode="auto">
          <a:xfrm>
            <a:off x="714375" y="6143625"/>
            <a:ext cx="1928813" cy="7080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cs typeface="Arial" charset="0"/>
                <a:sym typeface="Wingdings" pitchFamily="2" charset="2"/>
              </a:rPr>
              <a:t>outflowing </a:t>
            </a:r>
            <a:br>
              <a:rPr lang="en-US" altLang="ja-JP" sz="2000">
                <a:cs typeface="Arial" charset="0"/>
                <a:sym typeface="Wingdings" pitchFamily="2" charset="2"/>
              </a:rPr>
            </a:br>
            <a:r>
              <a:rPr lang="en-US" altLang="ja-JP" sz="2000">
                <a:cs typeface="Arial" charset="0"/>
                <a:sym typeface="Wingdings" pitchFamily="2" charset="2"/>
              </a:rPr>
              <a:t>gas clump</a:t>
            </a:r>
            <a:endParaRPr lang="en-US" altLang="ja-JP" sz="2000">
              <a:cs typeface="Arial" charset="0"/>
            </a:endParaRPr>
          </a:p>
        </p:txBody>
      </p:sp>
      <p:cxnSp>
        <p:nvCxnSpPr>
          <p:cNvPr id="28685" name="直線コネクタ 55"/>
          <p:cNvCxnSpPr>
            <a:cxnSpLocks noChangeShapeType="1"/>
          </p:cNvCxnSpPr>
          <p:nvPr/>
        </p:nvCxnSpPr>
        <p:spPr bwMode="auto">
          <a:xfrm flipV="1">
            <a:off x="1500188" y="5575300"/>
            <a:ext cx="665162" cy="568325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8686" name="テキスト ボックス 56"/>
          <p:cNvSpPr txBox="1">
            <a:spLocks noChangeArrowheads="1"/>
          </p:cNvSpPr>
          <p:nvPr/>
        </p:nvSpPr>
        <p:spPr bwMode="auto">
          <a:xfrm>
            <a:off x="214313" y="3429000"/>
            <a:ext cx="1928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ja-JP">
                <a:cs typeface="Arial" charset="0"/>
              </a:rPr>
              <a:t>outflowing ISM </a:t>
            </a:r>
            <a:br>
              <a:rPr lang="en-US" altLang="ja-JP">
                <a:cs typeface="Arial" charset="0"/>
              </a:rPr>
            </a:br>
            <a:r>
              <a:rPr lang="en-US" altLang="ja-JP">
                <a:cs typeface="Arial" charset="0"/>
              </a:rPr>
              <a:t>(including dust)</a:t>
            </a:r>
            <a:endParaRPr lang="ja-JP" altLang="en-US">
              <a:cs typeface="Arial" charset="0"/>
            </a:endParaRPr>
          </a:p>
        </p:txBody>
      </p:sp>
      <p:cxnSp>
        <p:nvCxnSpPr>
          <p:cNvPr id="28687" name="直線コネクタ 57"/>
          <p:cNvCxnSpPr>
            <a:cxnSpLocks noChangeShapeType="1"/>
          </p:cNvCxnSpPr>
          <p:nvPr/>
        </p:nvCxnSpPr>
        <p:spPr bwMode="auto">
          <a:xfrm>
            <a:off x="2071688" y="3643313"/>
            <a:ext cx="857250" cy="530225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8688" name="下矢印 44"/>
          <p:cNvSpPr>
            <a:spLocks noChangeArrowheads="1"/>
          </p:cNvSpPr>
          <p:nvPr/>
        </p:nvSpPr>
        <p:spPr bwMode="auto">
          <a:xfrm>
            <a:off x="2892425" y="5919788"/>
            <a:ext cx="368300" cy="455612"/>
          </a:xfrm>
          <a:prstGeom prst="downArrow">
            <a:avLst>
              <a:gd name="adj1" fmla="val 50000"/>
              <a:gd name="adj2" fmla="val 68995"/>
            </a:avLst>
          </a:prstGeom>
          <a:solidFill>
            <a:srgbClr val="0070C0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2" name="Rectangle 14"/>
          <p:cNvSpPr txBox="1">
            <a:spLocks noChangeArrowheads="1"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kern="0" dirty="0">
                <a:latin typeface="Arial Black" pitchFamily="34" charset="0"/>
                <a:ea typeface="+mj-ea"/>
                <a:cs typeface="+mj-cs"/>
              </a:rPr>
              <a:t>Implications for </a:t>
            </a:r>
            <a:r>
              <a:rPr lang="en-US" altLang="ja-JP" sz="4000" kern="0" dirty="0" err="1">
                <a:latin typeface="Arial Black" pitchFamily="34" charset="0"/>
                <a:ea typeface="+mj-ea"/>
                <a:cs typeface="+mj-cs"/>
              </a:rPr>
              <a:t>f</a:t>
            </a:r>
            <a:r>
              <a:rPr lang="en-US" altLang="ja-JP" sz="4000" kern="0" baseline="-25000" dirty="0" err="1">
                <a:latin typeface="Arial Black" pitchFamily="34" charset="0"/>
                <a:ea typeface="+mj-ea"/>
                <a:cs typeface="+mj-cs"/>
              </a:rPr>
              <a:t>esc</a:t>
            </a:r>
            <a:r>
              <a:rPr lang="en-US" altLang="ja-JP" sz="4000" kern="0" dirty="0">
                <a:latin typeface="Arial Black" pitchFamily="34" charset="0"/>
                <a:ea typeface="+mj-ea"/>
                <a:cs typeface="+mj-cs"/>
              </a:rPr>
              <a:t> from Observations (2)</a:t>
            </a:r>
            <a:endParaRPr lang="ja-JP" altLang="en-US" sz="4000" kern="0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28690" name="テキスト ボックス 10"/>
          <p:cNvSpPr txBox="1">
            <a:spLocks noChangeArrowheads="1"/>
          </p:cNvSpPr>
          <p:nvPr/>
        </p:nvSpPr>
        <p:spPr bwMode="auto">
          <a:xfrm>
            <a:off x="5821363" y="-36513"/>
            <a:ext cx="785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latin typeface="Arial Black" pitchFamily="34" charset="0"/>
                <a:cs typeface="Arial" charset="0"/>
              </a:rPr>
              <a:t>Lya</a:t>
            </a:r>
            <a:endParaRPr lang="ja-JP" altLang="en-US" sz="2400">
              <a:latin typeface="Arial Black" pitchFamily="34" charset="0"/>
              <a:cs typeface="Arial" charset="0"/>
            </a:endParaRPr>
          </a:p>
        </p:txBody>
      </p:sp>
      <p:grpSp>
        <p:nvGrpSpPr>
          <p:cNvPr id="3" name="グループ化 45"/>
          <p:cNvGrpSpPr>
            <a:grpSpLocks/>
          </p:cNvGrpSpPr>
          <p:nvPr/>
        </p:nvGrpSpPr>
        <p:grpSpPr bwMode="auto">
          <a:xfrm>
            <a:off x="4857750" y="4183063"/>
            <a:ext cx="4214813" cy="2246312"/>
            <a:chOff x="4929158" y="4567490"/>
            <a:chExt cx="4214874" cy="2246769"/>
          </a:xfrm>
        </p:grpSpPr>
        <p:sp>
          <p:nvSpPr>
            <p:cNvPr id="28692" name="Text Box 13"/>
            <p:cNvSpPr txBox="1">
              <a:spLocks noChangeArrowheads="1"/>
            </p:cNvSpPr>
            <p:nvPr/>
          </p:nvSpPr>
          <p:spPr bwMode="auto">
            <a:xfrm>
              <a:off x="4929158" y="4567490"/>
              <a:ext cx="4214874" cy="2246769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>
                  <a:latin typeface="Arial Black" pitchFamily="34" charset="0"/>
                </a:rPr>
                <a:t>interstellar dust extinction &amp; outflow effect should be incorporated into f</a:t>
              </a:r>
              <a:r>
                <a:rPr lang="en-US" altLang="ja-JP" sz="2800" baseline="-25000">
                  <a:latin typeface="Arial Black" pitchFamily="34" charset="0"/>
                </a:rPr>
                <a:t>esc</a:t>
              </a:r>
              <a:r>
                <a:rPr lang="en-US" altLang="ja-JP" sz="2800">
                  <a:latin typeface="Arial Black" pitchFamily="34" charset="0"/>
                </a:rPr>
                <a:t> model</a:t>
              </a:r>
              <a:endParaRPr lang="ja-JP" altLang="en-US" sz="2800">
                <a:latin typeface="Arial Black" pitchFamily="34" charset="0"/>
              </a:endParaRPr>
            </a:p>
          </p:txBody>
        </p:sp>
        <p:sp>
          <p:nvSpPr>
            <p:cNvPr id="28693" name="テキスト ボックス 10"/>
            <p:cNvSpPr txBox="1">
              <a:spLocks noChangeArrowheads="1"/>
            </p:cNvSpPr>
            <p:nvPr/>
          </p:nvSpPr>
          <p:spPr bwMode="auto">
            <a:xfrm>
              <a:off x="5123825" y="6265119"/>
              <a:ext cx="71434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>
                  <a:latin typeface="Arial Black" pitchFamily="34" charset="0"/>
                  <a:cs typeface="Arial" charset="0"/>
                </a:rPr>
                <a:t>Lya</a:t>
              </a:r>
              <a:endParaRPr lang="ja-JP" altLang="en-US">
                <a:latin typeface="Arial Black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/>
          <p:cNvSpPr txBox="1">
            <a:spLocks noChangeArrowheads="1"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3600" kern="0" dirty="0">
                <a:latin typeface="Arial Black" pitchFamily="34" charset="0"/>
                <a:ea typeface="+mj-ea"/>
                <a:cs typeface="Arial" pitchFamily="34" charset="0"/>
              </a:rPr>
              <a:t>Base of Our Theoretical Model</a:t>
            </a:r>
            <a:endParaRPr lang="ja-JP" altLang="en-US" sz="3600" kern="0" dirty="0">
              <a:latin typeface="Arial Black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43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0" y="2786063"/>
            <a:ext cx="3929063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0" y="1046163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  <a:defRPr/>
            </a:pPr>
            <a:r>
              <a:rPr lang="en-US" altLang="ja-JP" sz="280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cs typeface="Arial" pitchFamily="34" charset="0"/>
              </a:rPr>
              <a:t> semi-analytic model of hierarchical galaxy formation</a:t>
            </a:r>
            <a:endParaRPr lang="ja-JP" altLang="en-US" sz="2400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245" name="Text Box 28"/>
          <p:cNvSpPr txBox="1">
            <a:spLocks noChangeArrowheads="1"/>
          </p:cNvSpPr>
          <p:nvPr/>
        </p:nvSpPr>
        <p:spPr bwMode="auto">
          <a:xfrm>
            <a:off x="571500" y="1527175"/>
            <a:ext cx="8429625" cy="1200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cs typeface="Arial" charset="0"/>
              </a:rPr>
              <a:t>- reproduce most of the obs. properties of local galaxies </a:t>
            </a:r>
            <a:br>
              <a:rPr lang="en-US" altLang="ja-JP" sz="2400">
                <a:cs typeface="Arial" charset="0"/>
              </a:rPr>
            </a:br>
            <a:r>
              <a:rPr lang="en-US" altLang="ja-JP" sz="2400">
                <a:cs typeface="Arial" charset="0"/>
              </a:rPr>
              <a:t>      </a:t>
            </a:r>
            <a:r>
              <a:rPr lang="en-US" altLang="ja-JP" sz="2000">
                <a:cs typeface="Arial" charset="0"/>
              </a:rPr>
              <a:t>(Nagashima &amp; Yoshii ’04; Nagashima+ ’05)</a:t>
            </a:r>
            <a:r>
              <a:rPr lang="en-US" altLang="ja-JP" sz="2400">
                <a:cs typeface="Arial" charset="0"/>
              </a:rPr>
              <a:t>, </a:t>
            </a:r>
            <a:br>
              <a:rPr lang="en-US" altLang="ja-JP" sz="2400">
                <a:cs typeface="Arial" charset="0"/>
              </a:rPr>
            </a:br>
            <a:r>
              <a:rPr lang="en-US" altLang="ja-JP" sz="2400">
                <a:cs typeface="Arial" charset="0"/>
              </a:rPr>
              <a:t>   and UVLFs &amp; ACFs of LBGs @ z=4, 5 </a:t>
            </a:r>
            <a:r>
              <a:rPr lang="en-US" altLang="ja-JP" sz="2000">
                <a:cs typeface="Arial" charset="0"/>
              </a:rPr>
              <a:t>(Kashikawa+ ’06)</a:t>
            </a:r>
            <a:endParaRPr lang="ja-JP" altLang="en-US" sz="2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246" name="テキスト ボックス 30"/>
          <p:cNvSpPr txBox="1">
            <a:spLocks noChangeArrowheads="1"/>
          </p:cNvSpPr>
          <p:nvPr/>
        </p:nvSpPr>
        <p:spPr bwMode="auto">
          <a:xfrm>
            <a:off x="1143000" y="645795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cs typeface="Arial" charset="0"/>
              </a:rPr>
              <a:t>Nagashima+ ’05</a:t>
            </a:r>
            <a:endParaRPr lang="ja-JP" altLang="en-US" sz="2000">
              <a:cs typeface="Arial" charset="0"/>
            </a:endParaRPr>
          </a:p>
        </p:txBody>
      </p:sp>
      <p:pic>
        <p:nvPicPr>
          <p:cNvPr id="10247" name="Picture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2575" y="2874963"/>
            <a:ext cx="36385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テキスト ボックス 31"/>
          <p:cNvSpPr txBox="1">
            <a:spLocks noChangeArrowheads="1"/>
          </p:cNvSpPr>
          <p:nvPr/>
        </p:nvSpPr>
        <p:spPr bwMode="auto">
          <a:xfrm>
            <a:off x="6429375" y="645795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cs typeface="Arial" charset="0"/>
              </a:rPr>
              <a:t>Kashikawa+ ’06</a:t>
            </a:r>
            <a:endParaRPr lang="ja-JP" altLang="en-US" sz="2000"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ja-JP" altLang="en-US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我々</a:t>
            </a:r>
            <a:r>
              <a:rPr lang="ja-JP" altLang="en-US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の銀河形成モデル</a:t>
            </a:r>
            <a:endParaRPr lang="en-US" altLang="ja-JP" sz="40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0" y="1357298"/>
            <a:ext cx="9144000" cy="53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ja-JP" altLang="en-US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○</a:t>
            </a:r>
            <a:r>
              <a:rPr lang="ja-JP" altLang="en-US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  </a:t>
            </a:r>
            <a:r>
              <a:rPr lang="ja-JP" altLang="en-US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ベース＝準解析</a:t>
            </a:r>
            <a:r>
              <a:rPr lang="ja-JP" altLang="en-US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銀河形成</a:t>
            </a:r>
            <a:r>
              <a:rPr lang="ja-JP" altLang="en-US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モデル（三鷹モデル</a:t>
            </a:r>
            <a:r>
              <a:rPr lang="ja-JP" altLang="en-US" sz="2200" b="1" dirty="0" smtClean="0">
                <a:solidFill>
                  <a:prstClr val="black"/>
                </a:solidFill>
                <a:latin typeface="Arial" pitchFamily="34" charset="0"/>
                <a:ea typeface="メイリオ" pitchFamily="50" charset="-128"/>
                <a:cs typeface="Arial" pitchFamily="34" charset="0"/>
              </a:rPr>
              <a:t> </a:t>
            </a:r>
            <a:r>
              <a:rPr lang="en-US" altLang="ja-JP" b="1" dirty="0" smtClean="0">
                <a:solidFill>
                  <a:prstClr val="black"/>
                </a:solidFill>
                <a:latin typeface="Arial" pitchFamily="34" charset="0"/>
                <a:ea typeface="メイリオ" pitchFamily="50" charset="-128"/>
                <a:cs typeface="Arial" pitchFamily="34" charset="0"/>
              </a:rPr>
              <a:t>Nagashima </a:t>
            </a:r>
            <a:r>
              <a:rPr lang="en-US" altLang="ja-JP" b="1" dirty="0" smtClean="0">
                <a:solidFill>
                  <a:prstClr val="black"/>
                </a:solidFill>
                <a:latin typeface="Arial" pitchFamily="34" charset="0"/>
                <a:ea typeface="メイリオ" pitchFamily="50" charset="-128"/>
                <a:cs typeface="Arial" pitchFamily="34" charset="0"/>
              </a:rPr>
              <a:t>&amp; Yoshii 04</a:t>
            </a:r>
            <a:r>
              <a:rPr lang="ja-JP" altLang="en-US" sz="2200" b="1" dirty="0" smtClean="0">
                <a:solidFill>
                  <a:prstClr val="black"/>
                </a:solidFill>
                <a:latin typeface="Arial" pitchFamily="34" charset="0"/>
                <a:ea typeface="メイリオ" pitchFamily="50" charset="-128"/>
                <a:cs typeface="Arial" pitchFamily="34" charset="0"/>
              </a:rPr>
              <a:t>）</a:t>
            </a:r>
            <a:endParaRPr lang="en-US" altLang="ja-JP" sz="2200" b="1" dirty="0" smtClean="0">
              <a:solidFill>
                <a:prstClr val="black"/>
              </a:solidFill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・近傍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銀河の観測量を再現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・任意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の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z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の銀河の物理量</a:t>
            </a:r>
            <a:r>
              <a:rPr lang="ja-JP" altLang="en-US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（星形成史、金属量、星・ガス質量など）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を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計算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endParaRPr lang="en-US" altLang="ja-JP" sz="1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○  ＋　最新の種族合成モデル（</a:t>
            </a:r>
            <a:r>
              <a:rPr lang="en-US" altLang="ja-JP" sz="2000" b="1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Schaerer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 03</a:t>
            </a:r>
            <a:r>
              <a:rPr lang="ja-JP" altLang="en-US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）</a:t>
            </a:r>
            <a:endParaRPr lang="en-US" altLang="ja-JP" sz="2200" b="1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　・低金属量星の進化トラックの最新モデル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　・各銀河の星形成史、金属量 など（三鷹モデルから）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　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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UV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連続光、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HI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電離光子放射数（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intrinsic Lyα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輝線光度）などを計算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altLang="ja-JP" sz="1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○  ＋　</a:t>
            </a:r>
            <a:r>
              <a:rPr lang="en-US" altLang="ja-JP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Lyα </a:t>
            </a:r>
            <a:r>
              <a:rPr lang="ja-JP" altLang="en-US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離脱率の現象論的モデル</a:t>
            </a:r>
            <a:endParaRPr lang="en-US" altLang="ja-JP" sz="2200" b="1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　・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Lyα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輻射輸送の理論計算・近傍銀河の観測からの示唆を考慮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　・各銀河の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UV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連続光、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intrinsic Lyα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輝線光度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　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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観測される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Lyα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輝線光度、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Lyα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等価幅を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計算</a:t>
            </a:r>
            <a:endParaRPr lang="ja-JP" altLang="en-US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0" y="857232"/>
            <a:ext cx="9144000" cy="400110"/>
          </a:xfrm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  <a:buSzTx/>
              <a:buNone/>
              <a:defRPr/>
            </a:pP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MARK, Totani, &amp; Nagashima (2007, 2009)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1" name="Rectangle 3"/>
          <p:cNvSpPr>
            <a:spLocks noChangeArrowheads="1"/>
          </p:cNvSpPr>
          <p:nvPr/>
        </p:nvSpPr>
        <p:spPr bwMode="auto">
          <a:xfrm>
            <a:off x="179388" y="1046163"/>
            <a:ext cx="8953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  <a:defRPr/>
            </a:pPr>
            <a:r>
              <a:rPr lang="en-US" altLang="ja-JP" sz="280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 SFR in starburst galaxies</a:t>
            </a:r>
            <a:endParaRPr lang="ja-JP" altLang="en-US" sz="2800" dirty="0">
              <a:effectLst>
                <a:outerShdw blurRad="38100" dist="38100" dir="2700000" algn="tl">
                  <a:srgbClr val="010199"/>
                </a:outerShdw>
              </a:effectLst>
              <a:latin typeface="+mn-lt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2794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>
              <a:defRPr/>
            </a:pPr>
            <a:r>
              <a:rPr lang="en-US" altLang="ja-JP" sz="3200" dirty="0">
                <a:effectLst>
                  <a:outerShdw blurRad="38100" dist="38100" dir="2700000" algn="tl">
                    <a:srgbClr val="010199"/>
                  </a:outerShdw>
                </a:effectLst>
                <a:latin typeface="Arial Black" pitchFamily="34" charset="0"/>
              </a:rPr>
              <a:t>Extension of the Mitaka Model for LAE</a:t>
            </a:r>
            <a:endParaRPr lang="ja-JP" altLang="en-US" sz="3200" dirty="0">
              <a:effectLst>
                <a:outerShdw blurRad="38100" dist="38100" dir="2700000" algn="tl">
                  <a:srgbClr val="010199"/>
                </a:outerShdw>
              </a:effectLst>
              <a:latin typeface="Arial Black" pitchFamily="34" charset="0"/>
            </a:endParaRPr>
          </a:p>
        </p:txBody>
      </p:sp>
      <p:sp>
        <p:nvSpPr>
          <p:cNvPr id="29700" name="Line 11"/>
          <p:cNvSpPr>
            <a:spLocks noChangeShapeType="1"/>
          </p:cNvSpPr>
          <p:nvPr/>
        </p:nvSpPr>
        <p:spPr bwMode="auto">
          <a:xfrm flipV="1">
            <a:off x="358775" y="2076450"/>
            <a:ext cx="0" cy="2808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701" name="Text Box 12"/>
          <p:cNvSpPr txBox="1">
            <a:spLocks noChangeArrowheads="1"/>
          </p:cNvSpPr>
          <p:nvPr/>
        </p:nvSpPr>
        <p:spPr bwMode="auto">
          <a:xfrm>
            <a:off x="142875" y="1616075"/>
            <a:ext cx="2592388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/>
              <a:t>SFR(t)</a:t>
            </a:r>
          </a:p>
        </p:txBody>
      </p:sp>
      <p:sp>
        <p:nvSpPr>
          <p:cNvPr id="29702" name="Text Box 15"/>
          <p:cNvSpPr txBox="1">
            <a:spLocks noChangeArrowheads="1"/>
          </p:cNvSpPr>
          <p:nvPr/>
        </p:nvSpPr>
        <p:spPr bwMode="auto">
          <a:xfrm>
            <a:off x="3357563" y="4833938"/>
            <a:ext cx="720725" cy="523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/>
              <a:t>Δt</a:t>
            </a:r>
            <a:endParaRPr lang="en-US" altLang="ja-JP" sz="2800" b="1" baseline="-25000"/>
          </a:p>
        </p:txBody>
      </p:sp>
      <p:sp>
        <p:nvSpPr>
          <p:cNvPr id="29703" name="Text Box 16"/>
          <p:cNvSpPr txBox="1">
            <a:spLocks noChangeArrowheads="1"/>
          </p:cNvSpPr>
          <p:nvPr/>
        </p:nvSpPr>
        <p:spPr bwMode="auto">
          <a:xfrm>
            <a:off x="200025" y="4872038"/>
            <a:ext cx="1512888" cy="523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/>
              <a:t>0</a:t>
            </a:r>
          </a:p>
        </p:txBody>
      </p:sp>
      <p:pic>
        <p:nvPicPr>
          <p:cNvPr id="2970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1643063"/>
            <a:ext cx="3683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8863" y="1858963"/>
            <a:ext cx="26162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Freeform 18"/>
          <p:cNvSpPr>
            <a:spLocks/>
          </p:cNvSpPr>
          <p:nvPr/>
        </p:nvSpPr>
        <p:spPr bwMode="auto">
          <a:xfrm>
            <a:off x="871538" y="2233613"/>
            <a:ext cx="2787650" cy="2635250"/>
          </a:xfrm>
          <a:custGeom>
            <a:avLst/>
            <a:gdLst>
              <a:gd name="T0" fmla="*/ 0 w 1760"/>
              <a:gd name="T1" fmla="*/ 0 h 1631"/>
              <a:gd name="T2" fmla="*/ 2147483647 w 1760"/>
              <a:gd name="T3" fmla="*/ 2147483647 h 1631"/>
              <a:gd name="T4" fmla="*/ 2147483647 w 1760"/>
              <a:gd name="T5" fmla="*/ 2147483647 h 1631"/>
              <a:gd name="T6" fmla="*/ 2147483647 w 1760"/>
              <a:gd name="T7" fmla="*/ 2147483647 h 1631"/>
              <a:gd name="T8" fmla="*/ 2147483647 w 1760"/>
              <a:gd name="T9" fmla="*/ 2147483647 h 1631"/>
              <a:gd name="T10" fmla="*/ 2147483647 w 1760"/>
              <a:gd name="T11" fmla="*/ 2147483647 h 16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60"/>
              <a:gd name="T19" fmla="*/ 0 h 1631"/>
              <a:gd name="T20" fmla="*/ 1760 w 1760"/>
              <a:gd name="T21" fmla="*/ 1631 h 16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60" h="1631">
                <a:moveTo>
                  <a:pt x="0" y="0"/>
                </a:moveTo>
                <a:cubicBezTo>
                  <a:pt x="22" y="78"/>
                  <a:pt x="63" y="290"/>
                  <a:pt x="133" y="471"/>
                </a:cubicBezTo>
                <a:cubicBezTo>
                  <a:pt x="203" y="652"/>
                  <a:pt x="307" y="930"/>
                  <a:pt x="421" y="1086"/>
                </a:cubicBezTo>
                <a:cubicBezTo>
                  <a:pt x="535" y="1242"/>
                  <a:pt x="679" y="1323"/>
                  <a:pt x="818" y="1405"/>
                </a:cubicBezTo>
                <a:cubicBezTo>
                  <a:pt x="957" y="1487"/>
                  <a:pt x="1097" y="1538"/>
                  <a:pt x="1254" y="1576"/>
                </a:cubicBezTo>
                <a:cubicBezTo>
                  <a:pt x="1411" y="1614"/>
                  <a:pt x="1676" y="1622"/>
                  <a:pt x="1760" y="1631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707" name="Line 17"/>
          <p:cNvSpPr>
            <a:spLocks noChangeShapeType="1"/>
          </p:cNvSpPr>
          <p:nvPr/>
        </p:nvSpPr>
        <p:spPr bwMode="auto">
          <a:xfrm flipH="1" flipV="1">
            <a:off x="865188" y="2233613"/>
            <a:ext cx="46037" cy="263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" name="フリーフォーム 32"/>
          <p:cNvSpPr>
            <a:spLocks noChangeArrowheads="1"/>
          </p:cNvSpPr>
          <p:nvPr/>
        </p:nvSpPr>
        <p:spPr bwMode="auto">
          <a:xfrm>
            <a:off x="857250" y="2000250"/>
            <a:ext cx="2606675" cy="2882900"/>
          </a:xfrm>
          <a:custGeom>
            <a:avLst/>
            <a:gdLst>
              <a:gd name="T0" fmla="*/ 0 w 2612054"/>
              <a:gd name="T1" fmla="*/ 2147483647 h 979189"/>
              <a:gd name="T2" fmla="*/ 0 w 2612054"/>
              <a:gd name="T3" fmla="*/ 0 h 979189"/>
              <a:gd name="T4" fmla="*/ 191085 w 2612054"/>
              <a:gd name="T5" fmla="*/ 1591960887 h 979189"/>
              <a:gd name="T6" fmla="*/ 369962 w 2612054"/>
              <a:gd name="T7" fmla="*/ 2147483647 h 979189"/>
              <a:gd name="T8" fmla="*/ 487079 w 2612054"/>
              <a:gd name="T9" fmla="*/ 2147483647 h 979189"/>
              <a:gd name="T10" fmla="*/ 719376 w 2612054"/>
              <a:gd name="T11" fmla="*/ 2147483647 h 979189"/>
              <a:gd name="T12" fmla="*/ 1288884 w 2612054"/>
              <a:gd name="T13" fmla="*/ 2147483647 h 979189"/>
              <a:gd name="T14" fmla="*/ 1798443 w 2612054"/>
              <a:gd name="T15" fmla="*/ 2147483647 h 979189"/>
              <a:gd name="T16" fmla="*/ 2248053 w 2612054"/>
              <a:gd name="T17" fmla="*/ 2147483647 h 979189"/>
              <a:gd name="T18" fmla="*/ 2568691 w 2612054"/>
              <a:gd name="T19" fmla="*/ 2147483647 h 979189"/>
              <a:gd name="T20" fmla="*/ 2249113 w 2612054"/>
              <a:gd name="T21" fmla="*/ 2147483647 h 979189"/>
              <a:gd name="T22" fmla="*/ 0 w 2612054"/>
              <a:gd name="T23" fmla="*/ 2147483647 h 97918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12054"/>
              <a:gd name="T37" fmla="*/ 0 h 979189"/>
              <a:gd name="T38" fmla="*/ 2612054 w 2612054"/>
              <a:gd name="T39" fmla="*/ 979189 h 97918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12054" h="979189">
                <a:moveTo>
                  <a:pt x="0" y="975360"/>
                </a:moveTo>
                <a:lnTo>
                  <a:pt x="0" y="0"/>
                </a:lnTo>
                <a:lnTo>
                  <a:pt x="194310" y="281940"/>
                </a:lnTo>
                <a:lnTo>
                  <a:pt x="376206" y="426720"/>
                </a:lnTo>
                <a:lnTo>
                  <a:pt x="495300" y="544830"/>
                </a:lnTo>
                <a:cubicBezTo>
                  <a:pt x="574040" y="596900"/>
                  <a:pt x="686154" y="668004"/>
                  <a:pt x="731520" y="701040"/>
                </a:cubicBezTo>
                <a:cubicBezTo>
                  <a:pt x="756954" y="688958"/>
                  <a:pt x="1249060" y="819776"/>
                  <a:pt x="1310640" y="853440"/>
                </a:cubicBezTo>
                <a:cubicBezTo>
                  <a:pt x="1337640" y="842318"/>
                  <a:pt x="1656080" y="894080"/>
                  <a:pt x="1828800" y="914400"/>
                </a:cubicBezTo>
                <a:lnTo>
                  <a:pt x="2286000" y="953892"/>
                </a:lnTo>
                <a:lnTo>
                  <a:pt x="2612054" y="978152"/>
                </a:lnTo>
                <a:lnTo>
                  <a:pt x="2287080" y="979189"/>
                </a:lnTo>
                <a:lnTo>
                  <a:pt x="0" y="975360"/>
                </a:lnTo>
                <a:close/>
              </a:path>
            </a:pathLst>
          </a:custGeom>
          <a:solidFill>
            <a:srgbClr val="FF0000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" name="正方形/長方形 33"/>
          <p:cNvSpPr>
            <a:spLocks noChangeArrowheads="1"/>
          </p:cNvSpPr>
          <p:nvPr/>
        </p:nvSpPr>
        <p:spPr bwMode="auto">
          <a:xfrm>
            <a:off x="1790700" y="3429000"/>
            <a:ext cx="1924050" cy="1473200"/>
          </a:xfrm>
          <a:prstGeom prst="rect">
            <a:avLst/>
          </a:prstGeom>
          <a:solidFill>
            <a:schemeClr val="bg1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710" name="Line 10"/>
          <p:cNvSpPr>
            <a:spLocks noChangeShapeType="1"/>
          </p:cNvSpPr>
          <p:nvPr/>
        </p:nvSpPr>
        <p:spPr bwMode="auto">
          <a:xfrm flipV="1">
            <a:off x="357188" y="4837113"/>
            <a:ext cx="3929062" cy="46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36" name="直線コネクタ 35"/>
          <p:cNvCxnSpPr>
            <a:cxnSpLocks noChangeShapeType="1"/>
          </p:cNvCxnSpPr>
          <p:nvPr/>
        </p:nvCxnSpPr>
        <p:spPr bwMode="auto">
          <a:xfrm flipV="1">
            <a:off x="1285875" y="3643313"/>
            <a:ext cx="1214438" cy="42862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24" name="テキスト ボックス 37"/>
          <p:cNvSpPr txBox="1">
            <a:spLocks noChangeArrowheads="1"/>
          </p:cNvSpPr>
          <p:nvPr/>
        </p:nvSpPr>
        <p:spPr bwMode="auto">
          <a:xfrm>
            <a:off x="2500313" y="2643188"/>
            <a:ext cx="6500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400">
                <a:latin typeface="+mn-lt"/>
              </a:rPr>
              <a:t>M</a:t>
            </a:r>
            <a:r>
              <a:rPr lang="ja-JP" altLang="en-US" sz="2400" baseline="-25000">
                <a:latin typeface="+mn-lt"/>
              </a:rPr>
              <a:t>★</a:t>
            </a:r>
            <a:r>
              <a:rPr lang="ja-JP" altLang="en-US" sz="2400">
                <a:latin typeface="+mn-lt"/>
              </a:rPr>
              <a:t> </a:t>
            </a:r>
            <a:r>
              <a:rPr lang="en-US" altLang="ja-JP" sz="2400">
                <a:latin typeface="+mn-lt"/>
              </a:rPr>
              <a:t>&lt; M</a:t>
            </a:r>
            <a:r>
              <a:rPr lang="en-US" altLang="ja-JP" sz="2400" baseline="-25000">
                <a:latin typeface="+mn-lt"/>
              </a:rPr>
              <a:t>cold</a:t>
            </a:r>
            <a:r>
              <a:rPr lang="ja-JP" altLang="en-US" sz="2400">
                <a:latin typeface="+mn-lt"/>
              </a:rPr>
              <a:t>：</a:t>
            </a:r>
            <a:r>
              <a:rPr lang="en-US" altLang="ja-JP" sz="2400">
                <a:latin typeface="+mn-lt"/>
              </a:rPr>
              <a:t>supernova (SN) feedback  </a:t>
            </a:r>
            <a:endParaRPr lang="ja-JP" altLang="en-US" sz="2400">
              <a:latin typeface="+mn-lt"/>
            </a:endParaRPr>
          </a:p>
        </p:txBody>
      </p:sp>
      <p:pic>
        <p:nvPicPr>
          <p:cNvPr id="2971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3286125"/>
            <a:ext cx="176212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6" name="テキスト ボックス 39"/>
          <p:cNvSpPr txBox="1">
            <a:spLocks noChangeArrowheads="1"/>
          </p:cNvSpPr>
          <p:nvPr/>
        </p:nvSpPr>
        <p:spPr bwMode="auto">
          <a:xfrm>
            <a:off x="3643313" y="258762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>
                <a:latin typeface="+mn-lt"/>
              </a:rPr>
              <a:t>0</a:t>
            </a:r>
            <a:endParaRPr lang="ja-JP" altLang="en-US">
              <a:latin typeface="+mn-lt"/>
            </a:endParaRPr>
          </a:p>
        </p:txBody>
      </p:sp>
      <p:cxnSp>
        <p:nvCxnSpPr>
          <p:cNvPr id="42" name="直線矢印コネクタ 41"/>
          <p:cNvCxnSpPr>
            <a:cxnSpLocks noChangeShapeType="1"/>
          </p:cNvCxnSpPr>
          <p:nvPr/>
        </p:nvCxnSpPr>
        <p:spPr bwMode="auto">
          <a:xfrm rot="5400000" flipH="1" flipV="1">
            <a:off x="1071563" y="5000625"/>
            <a:ext cx="857250" cy="5715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43" name="テキスト ボックス 42"/>
          <p:cNvSpPr txBox="1">
            <a:spLocks noChangeArrowheads="1"/>
          </p:cNvSpPr>
          <p:nvPr/>
        </p:nvSpPr>
        <p:spPr bwMode="auto">
          <a:xfrm>
            <a:off x="357188" y="5715000"/>
            <a:ext cx="87868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400">
                <a:latin typeface="+mn-lt"/>
                <a:sym typeface="Wingdings" pitchFamily="2" charset="2"/>
              </a:rPr>
              <a:t>galactic wind blows and SF is terminated: similar to the traditional picture of galactic wind (Arimoto &amp; Yoshii ’87)</a:t>
            </a:r>
            <a:endParaRPr lang="ja-JP" altLang="en-US" sz="2400">
              <a:latin typeface="+mn-lt"/>
            </a:endParaRPr>
          </a:p>
        </p:txBody>
      </p:sp>
      <p:sp>
        <p:nvSpPr>
          <p:cNvPr id="29717" name="Text Box 13"/>
          <p:cNvSpPr txBox="1">
            <a:spLocks noChangeArrowheads="1"/>
          </p:cNvSpPr>
          <p:nvPr/>
        </p:nvSpPr>
        <p:spPr bwMode="auto">
          <a:xfrm>
            <a:off x="4286250" y="4572000"/>
            <a:ext cx="433388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/>
              <a:t>t</a:t>
            </a:r>
          </a:p>
        </p:txBody>
      </p:sp>
      <p:pic>
        <p:nvPicPr>
          <p:cNvPr id="2971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0" y="3248025"/>
            <a:ext cx="21494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1" name="テキスト ボックス 31"/>
          <p:cNvSpPr txBox="1">
            <a:spLocks noChangeArrowheads="1"/>
          </p:cNvSpPr>
          <p:nvPr/>
        </p:nvSpPr>
        <p:spPr bwMode="auto">
          <a:xfrm>
            <a:off x="4000500" y="3786188"/>
            <a:ext cx="49291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400">
                <a:latin typeface="+mn-lt"/>
              </a:rPr>
              <a:t>determined by the Mitaka model</a:t>
            </a:r>
            <a:br>
              <a:rPr lang="en-US" altLang="ja-JP" sz="2400">
                <a:latin typeface="+mn-lt"/>
              </a:rPr>
            </a:br>
            <a:r>
              <a:rPr lang="en-US" altLang="ja-JP" sz="2400">
                <a:latin typeface="+mn-lt"/>
              </a:rPr>
              <a:t>to reproduce the local LFs</a:t>
            </a:r>
            <a:endParaRPr lang="ja-JP" altLang="en-US" sz="2400">
              <a:latin typeface="+mn-lt"/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1643063" y="5048250"/>
            <a:ext cx="928687" cy="523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/>
              <a:t>t</a:t>
            </a:r>
            <a:r>
              <a:rPr lang="en-US" altLang="ja-JP" sz="2800" b="1" baseline="-25000"/>
              <a:t>wind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3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3"/>
          <a:srcRect r="60118" b="-3"/>
          <a:stretch>
            <a:fillRect/>
          </a:stretch>
        </p:blipFill>
        <p:spPr bwMode="auto">
          <a:xfrm>
            <a:off x="857250" y="5503863"/>
            <a:ext cx="22336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9"/>
          <p:cNvSpPr txBox="1">
            <a:spLocks noChangeArrowheads="1"/>
          </p:cNvSpPr>
          <p:nvPr/>
        </p:nvSpPr>
        <p:spPr bwMode="auto">
          <a:xfrm>
            <a:off x="4857750" y="2466975"/>
            <a:ext cx="4000500" cy="4619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escape fraction of Lya</a:t>
            </a:r>
          </a:p>
        </p:txBody>
      </p:sp>
      <p:grpSp>
        <p:nvGrpSpPr>
          <p:cNvPr id="30724" name="グループ化 24"/>
          <p:cNvGrpSpPr>
            <a:grpSpLocks/>
          </p:cNvGrpSpPr>
          <p:nvPr/>
        </p:nvGrpSpPr>
        <p:grpSpPr bwMode="auto">
          <a:xfrm>
            <a:off x="190500" y="4789488"/>
            <a:ext cx="8953500" cy="571500"/>
            <a:chOff x="190500" y="4357698"/>
            <a:chExt cx="8953500" cy="571500"/>
          </a:xfrm>
        </p:grpSpPr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190500" y="4410085"/>
              <a:ext cx="89535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u"/>
                <a:defRPr/>
              </a:pPr>
              <a:r>
                <a:rPr lang="en-US" altLang="ja-JP" sz="2800" dirty="0">
                  <a:effectLst>
                    <a:outerShdw blurRad="38100" dist="38100" dir="2700000" algn="tl">
                      <a:srgbClr val="010199"/>
                    </a:outerShdw>
                  </a:effectLst>
                  <a:latin typeface="Arial" pitchFamily="34" charset="0"/>
                  <a:cs typeface="Arial" pitchFamily="34" charset="0"/>
                </a:rPr>
                <a:t> observed Lya line luminosity </a:t>
              </a:r>
              <a:r>
                <a:rPr lang="en-US" altLang="ja-JP" sz="2800" dirty="0" err="1">
                  <a:effectLst>
                    <a:outerShdw blurRad="38100" dist="38100" dir="2700000" algn="tl">
                      <a:srgbClr val="010199"/>
                    </a:outerShdw>
                  </a:effectLst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altLang="ja-JP" sz="2800" baseline="-25000" dirty="0" err="1">
                  <a:effectLst>
                    <a:outerShdw blurRad="38100" dist="38100" dir="2700000" algn="tl">
                      <a:srgbClr val="010199"/>
                    </a:outerShdw>
                  </a:effectLst>
                  <a:latin typeface="Arial" pitchFamily="34" charset="0"/>
                  <a:cs typeface="Arial" pitchFamily="34" charset="0"/>
                </a:rPr>
                <a:t>Lya</a:t>
              </a:r>
              <a:r>
                <a:rPr lang="en-US" altLang="ja-JP" sz="2800" dirty="0">
                  <a:effectLst>
                    <a:outerShdw blurRad="38100" dist="38100" dir="2700000" algn="tl">
                      <a:srgbClr val="010199"/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30745" name="テキスト ボックス 20"/>
            <p:cNvSpPr txBox="1">
              <a:spLocks noChangeArrowheads="1"/>
            </p:cNvSpPr>
            <p:nvPr/>
          </p:nvSpPr>
          <p:spPr bwMode="auto">
            <a:xfrm>
              <a:off x="5357813" y="4357698"/>
              <a:ext cx="107156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000">
                  <a:cs typeface="Arial" charset="0"/>
                </a:rPr>
                <a:t>obs</a:t>
              </a:r>
              <a:endParaRPr lang="ja-JP" altLang="en-US" sz="2000">
                <a:cs typeface="Arial" charset="0"/>
              </a:endParaRPr>
            </a:p>
          </p:txBody>
        </p:sp>
      </p:grpSp>
      <p:sp>
        <p:nvSpPr>
          <p:cNvPr id="30725" name="Line 6"/>
          <p:cNvSpPr>
            <a:spLocks noChangeShapeType="1"/>
          </p:cNvSpPr>
          <p:nvPr/>
        </p:nvSpPr>
        <p:spPr bwMode="auto">
          <a:xfrm flipH="1">
            <a:off x="2928938" y="5743575"/>
            <a:ext cx="642937" cy="460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3571875" y="5527675"/>
            <a:ext cx="4786313" cy="8302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FF0000"/>
                </a:solidFill>
                <a:cs typeface="Arial" charset="0"/>
              </a:rPr>
              <a:t>IGM transmission</a:t>
            </a:r>
            <a:r>
              <a:rPr lang="ja-JP" altLang="en-US" sz="240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ja-JP" sz="2400">
                <a:solidFill>
                  <a:srgbClr val="FF0000"/>
                </a:solidFill>
                <a:cs typeface="Arial" charset="0"/>
              </a:rPr>
              <a:t>to Lya emission</a:t>
            </a:r>
            <a:br>
              <a:rPr lang="en-US" altLang="ja-JP" sz="2400">
                <a:solidFill>
                  <a:srgbClr val="FF0000"/>
                </a:solidFill>
                <a:cs typeface="Arial" charset="0"/>
              </a:rPr>
            </a:br>
            <a:r>
              <a:rPr lang="en-US" altLang="ja-JP" sz="2400">
                <a:solidFill>
                  <a:srgbClr val="FF0000"/>
                </a:solidFill>
                <a:cs typeface="Arial" charset="0"/>
              </a:rPr>
              <a:t>  </a:t>
            </a:r>
            <a:r>
              <a:rPr lang="en-US" altLang="ja-JP" sz="2400">
                <a:solidFill>
                  <a:srgbClr val="FF0000"/>
                </a:solidFill>
                <a:cs typeface="Arial" charset="0"/>
                <a:sym typeface="Wingdings" pitchFamily="2" charset="2"/>
              </a:rPr>
              <a:t> T</a:t>
            </a:r>
            <a:r>
              <a:rPr lang="en-US" altLang="ja-JP" sz="2400" baseline="-25000">
                <a:solidFill>
                  <a:srgbClr val="FF0000"/>
                </a:solidFill>
                <a:cs typeface="Arial" charset="0"/>
                <a:sym typeface="Wingdings" pitchFamily="2" charset="2"/>
              </a:rPr>
              <a:t>Lya</a:t>
            </a:r>
            <a:r>
              <a:rPr lang="en-US" altLang="ja-JP" sz="2400">
                <a:solidFill>
                  <a:srgbClr val="FF0000"/>
                </a:solidFill>
                <a:cs typeface="Arial" charset="0"/>
                <a:sym typeface="Wingdings" pitchFamily="2" charset="2"/>
              </a:rPr>
              <a:t>   = 1 (fiducial)</a:t>
            </a:r>
            <a:endParaRPr lang="en-US" altLang="ja-JP" sz="24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0727" name="Rectangle 4"/>
          <p:cNvSpPr>
            <a:spLocks noChangeArrowheads="1"/>
          </p:cNvSpPr>
          <p:nvPr/>
        </p:nvSpPr>
        <p:spPr bwMode="auto">
          <a:xfrm>
            <a:off x="2393950" y="5538788"/>
            <a:ext cx="669925" cy="41116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entury" pitchFamily="18" charset="0"/>
            </a:endParaRPr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928688" y="3741738"/>
            <a:ext cx="8215312" cy="83026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00B050"/>
                </a:solidFill>
                <a:cs typeface="Arial" charset="0"/>
                <a:sym typeface="Wingdings" pitchFamily="2" charset="2"/>
              </a:rPr>
              <a:t> determined by using </a:t>
            </a:r>
            <a:r>
              <a:rPr lang="en-US" altLang="ja-JP" sz="2400">
                <a:solidFill>
                  <a:srgbClr val="00B050"/>
                </a:solidFill>
                <a:cs typeface="Arial" charset="0"/>
              </a:rPr>
              <a:t>SFR, metallicity, age &amp; SSPs of </a:t>
            </a:r>
            <a:br>
              <a:rPr lang="en-US" altLang="ja-JP" sz="2400">
                <a:solidFill>
                  <a:srgbClr val="00B050"/>
                </a:solidFill>
                <a:cs typeface="Arial" charset="0"/>
              </a:rPr>
            </a:br>
            <a:r>
              <a:rPr lang="en-US" altLang="ja-JP" sz="2400">
                <a:solidFill>
                  <a:srgbClr val="00B050"/>
                </a:solidFill>
                <a:cs typeface="Arial" charset="0"/>
              </a:rPr>
              <a:t>        Schaerer (2003)</a:t>
            </a:r>
            <a:endParaRPr lang="en-US" altLang="ja-JP" sz="2400" baseline="-2500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19" name="Rectangle 14"/>
          <p:cNvSpPr txBox="1">
            <a:spLocks noChangeArrowheads="1"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kern="0" dirty="0">
                <a:latin typeface="Arial Black" pitchFamily="34" charset="0"/>
                <a:ea typeface="+mj-ea"/>
                <a:cs typeface="Arial" pitchFamily="34" charset="0"/>
              </a:rPr>
              <a:t>How to Calculate L(Lya)</a:t>
            </a:r>
            <a:endParaRPr lang="ja-JP" altLang="en-US" sz="4000" kern="0" dirty="0"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207963" y="1169988"/>
            <a:ext cx="8953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  <a:defRPr/>
            </a:pPr>
            <a:r>
              <a:rPr lang="en-US" altLang="ja-JP" sz="280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cs typeface="Arial" pitchFamily="34" charset="0"/>
              </a:rPr>
              <a:t> Lya line luminosity emitted from each galaxy </a:t>
            </a:r>
            <a:r>
              <a:rPr lang="en-US" altLang="ja-JP" sz="2800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US" altLang="ja-JP" sz="2800" baseline="-25000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cs typeface="Arial" pitchFamily="34" charset="0"/>
              </a:rPr>
              <a:t>Lya</a:t>
            </a:r>
            <a:endParaRPr lang="en-US" altLang="ja-JP" sz="2800" baseline="-25000" dirty="0"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1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150" y="1933575"/>
            <a:ext cx="32861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Rectangle 5"/>
          <p:cNvSpPr>
            <a:spLocks noChangeArrowheads="1"/>
          </p:cNvSpPr>
          <p:nvPr/>
        </p:nvSpPr>
        <p:spPr bwMode="auto">
          <a:xfrm>
            <a:off x="3500438" y="1879600"/>
            <a:ext cx="571500" cy="5715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entury" pitchFamily="18" charset="0"/>
            </a:endParaRPr>
          </a:p>
        </p:txBody>
      </p:sp>
      <p:sp>
        <p:nvSpPr>
          <p:cNvPr id="30733" name="Line 7"/>
          <p:cNvSpPr>
            <a:spLocks noChangeShapeType="1"/>
          </p:cNvSpPr>
          <p:nvPr/>
        </p:nvSpPr>
        <p:spPr bwMode="auto">
          <a:xfrm flipH="1" flipV="1">
            <a:off x="4000500" y="2455863"/>
            <a:ext cx="785813" cy="187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34" name="Rectangle 5"/>
          <p:cNvSpPr>
            <a:spLocks noChangeArrowheads="1"/>
          </p:cNvSpPr>
          <p:nvPr/>
        </p:nvSpPr>
        <p:spPr bwMode="auto">
          <a:xfrm>
            <a:off x="2857500" y="1868488"/>
            <a:ext cx="571500" cy="5715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entury" pitchFamily="18" charset="0"/>
            </a:endParaRPr>
          </a:p>
        </p:txBody>
      </p:sp>
      <p:sp>
        <p:nvSpPr>
          <p:cNvPr id="30735" name="Text Box 9"/>
          <p:cNvSpPr txBox="1">
            <a:spLocks noChangeArrowheads="1"/>
          </p:cNvSpPr>
          <p:nvPr/>
        </p:nvSpPr>
        <p:spPr bwMode="auto">
          <a:xfrm>
            <a:off x="4786313" y="1714500"/>
            <a:ext cx="4319587" cy="8302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chemeClr val="accent1"/>
                </a:solidFill>
                <a:cs typeface="Arial" charset="0"/>
              </a:rPr>
              <a:t>escape fraction of Lyman cont.</a:t>
            </a:r>
            <a:br>
              <a:rPr lang="en-US" altLang="ja-JP" sz="2400">
                <a:solidFill>
                  <a:schemeClr val="accent1"/>
                </a:solidFill>
                <a:cs typeface="Arial" charset="0"/>
              </a:rPr>
            </a:br>
            <a:r>
              <a:rPr lang="en-US" altLang="ja-JP" sz="2400">
                <a:solidFill>
                  <a:schemeClr val="accent1"/>
                </a:solidFill>
                <a:cs typeface="Arial" charset="0"/>
              </a:rPr>
              <a:t>       </a:t>
            </a:r>
            <a:r>
              <a:rPr lang="en-US" altLang="ja-JP" sz="2400">
                <a:solidFill>
                  <a:schemeClr val="accent1"/>
                </a:solidFill>
                <a:cs typeface="Arial" charset="0"/>
                <a:sym typeface="Wingdings" pitchFamily="2" charset="2"/>
              </a:rPr>
              <a:t> f</a:t>
            </a:r>
            <a:r>
              <a:rPr lang="en-US" altLang="ja-JP" sz="2400" baseline="-25000">
                <a:solidFill>
                  <a:schemeClr val="accent1"/>
                </a:solidFill>
                <a:cs typeface="Arial" charset="0"/>
                <a:sym typeface="Wingdings" pitchFamily="2" charset="2"/>
              </a:rPr>
              <a:t>esc</a:t>
            </a:r>
            <a:r>
              <a:rPr lang="en-US" altLang="ja-JP" sz="2400">
                <a:solidFill>
                  <a:schemeClr val="accent1"/>
                </a:solidFill>
                <a:cs typeface="Arial" charset="0"/>
                <a:sym typeface="Wingdings" pitchFamily="2" charset="2"/>
              </a:rPr>
              <a:t>  = 0 (fiducial)</a:t>
            </a:r>
            <a:endParaRPr lang="en-US" altLang="ja-JP" sz="240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30736" name="Line 7"/>
          <p:cNvSpPr>
            <a:spLocks noChangeShapeType="1"/>
          </p:cNvSpPr>
          <p:nvPr/>
        </p:nvSpPr>
        <p:spPr bwMode="auto">
          <a:xfrm flipH="1">
            <a:off x="3429000" y="1981200"/>
            <a:ext cx="1285875" cy="4603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37" name="Rectangle 5"/>
          <p:cNvSpPr>
            <a:spLocks noChangeArrowheads="1"/>
          </p:cNvSpPr>
          <p:nvPr/>
        </p:nvSpPr>
        <p:spPr bwMode="auto">
          <a:xfrm>
            <a:off x="1717675" y="1866900"/>
            <a:ext cx="676275" cy="571500"/>
          </a:xfrm>
          <a:prstGeom prst="rect">
            <a:avLst/>
          </a:prstGeom>
          <a:noFill/>
          <a:ln w="28575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entury" pitchFamily="18" charset="0"/>
            </a:endParaRPr>
          </a:p>
        </p:txBody>
      </p:sp>
      <p:sp>
        <p:nvSpPr>
          <p:cNvPr id="30738" name="Text Box 9"/>
          <p:cNvSpPr txBox="1">
            <a:spLocks noChangeArrowheads="1"/>
          </p:cNvSpPr>
          <p:nvPr/>
        </p:nvSpPr>
        <p:spPr bwMode="auto">
          <a:xfrm>
            <a:off x="571500" y="2898775"/>
            <a:ext cx="8572500" cy="8302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00B050"/>
                </a:solidFill>
                <a:cs typeface="Arial" charset="0"/>
              </a:rPr>
              <a:t>the maximum possible Lya line luminosity: </a:t>
            </a:r>
            <a:br>
              <a:rPr lang="en-US" altLang="ja-JP" sz="2400">
                <a:solidFill>
                  <a:srgbClr val="00B050"/>
                </a:solidFill>
                <a:cs typeface="Arial" charset="0"/>
              </a:rPr>
            </a:br>
            <a:r>
              <a:rPr lang="en-US" altLang="ja-JP" sz="2400">
                <a:solidFill>
                  <a:srgbClr val="00B050"/>
                </a:solidFill>
                <a:cs typeface="Arial" charset="0"/>
              </a:rPr>
              <a:t>    L</a:t>
            </a:r>
            <a:r>
              <a:rPr lang="en-US" altLang="ja-JP" sz="2400" baseline="-25000">
                <a:solidFill>
                  <a:srgbClr val="00B050"/>
                </a:solidFill>
                <a:cs typeface="Arial" charset="0"/>
              </a:rPr>
              <a:t>Lya</a:t>
            </a:r>
            <a:r>
              <a:rPr lang="ja-JP" altLang="en-US" sz="240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altLang="ja-JP" sz="2400">
                <a:solidFill>
                  <a:srgbClr val="00B050"/>
                </a:solidFill>
                <a:cs typeface="Arial" charset="0"/>
              </a:rPr>
              <a:t>in the case of f</a:t>
            </a:r>
            <a:r>
              <a:rPr lang="en-US" altLang="ja-JP" sz="2400" baseline="-25000">
                <a:solidFill>
                  <a:srgbClr val="00B050"/>
                </a:solidFill>
                <a:cs typeface="Arial" charset="0"/>
              </a:rPr>
              <a:t>esc</a:t>
            </a:r>
            <a:r>
              <a:rPr lang="en-US" altLang="ja-JP" sz="2400">
                <a:solidFill>
                  <a:srgbClr val="00B050"/>
                </a:solidFill>
                <a:cs typeface="Arial" charset="0"/>
              </a:rPr>
              <a:t>  = 0 &amp; ionization equilibrium (case B)</a:t>
            </a:r>
          </a:p>
        </p:txBody>
      </p:sp>
      <p:sp>
        <p:nvSpPr>
          <p:cNvPr id="30739" name="Line 7"/>
          <p:cNvSpPr>
            <a:spLocks noChangeShapeType="1"/>
          </p:cNvSpPr>
          <p:nvPr/>
        </p:nvSpPr>
        <p:spPr bwMode="auto">
          <a:xfrm flipH="1">
            <a:off x="1285875" y="2384425"/>
            <a:ext cx="785813" cy="500063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40" name="テキスト ボックス 24"/>
          <p:cNvSpPr txBox="1">
            <a:spLocks noChangeArrowheads="1"/>
          </p:cNvSpPr>
          <p:nvPr/>
        </p:nvSpPr>
        <p:spPr bwMode="auto">
          <a:xfrm>
            <a:off x="3467100" y="3241675"/>
            <a:ext cx="785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rgbClr val="00B050"/>
                </a:solidFill>
                <a:cs typeface="Arial" charset="0"/>
              </a:rPr>
              <a:t>LyC</a:t>
            </a:r>
            <a:endParaRPr lang="ja-JP" altLang="en-US" sz="160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30741" name="テキスト ボックス 24"/>
          <p:cNvSpPr txBox="1">
            <a:spLocks noChangeArrowheads="1"/>
          </p:cNvSpPr>
          <p:nvPr/>
        </p:nvSpPr>
        <p:spPr bwMode="auto">
          <a:xfrm>
            <a:off x="5895975" y="2055813"/>
            <a:ext cx="785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chemeClr val="accent1"/>
                </a:solidFill>
                <a:cs typeface="Arial" charset="0"/>
              </a:rPr>
              <a:t>LyC</a:t>
            </a:r>
            <a:endParaRPr lang="ja-JP" altLang="en-US" sz="160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30742" name="テキスト ボックス 20"/>
          <p:cNvSpPr txBox="1">
            <a:spLocks noChangeArrowheads="1"/>
          </p:cNvSpPr>
          <p:nvPr/>
        </p:nvSpPr>
        <p:spPr bwMode="auto">
          <a:xfrm>
            <a:off x="4322763" y="5851525"/>
            <a:ext cx="10715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rgbClr val="FF0000"/>
                </a:solidFill>
                <a:cs typeface="Arial" charset="0"/>
              </a:rPr>
              <a:t>IGM</a:t>
            </a:r>
            <a:endParaRPr lang="ja-JP" altLang="en-US" sz="16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0743" name="テキスト ボックス 20"/>
          <p:cNvSpPr txBox="1">
            <a:spLocks noChangeArrowheads="1"/>
          </p:cNvSpPr>
          <p:nvPr/>
        </p:nvSpPr>
        <p:spPr bwMode="auto">
          <a:xfrm>
            <a:off x="7912100" y="1117600"/>
            <a:ext cx="1071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cs typeface="Arial" charset="0"/>
              </a:rPr>
              <a:t>emit</a:t>
            </a:r>
            <a:endParaRPr lang="ja-JP" altLang="en-US" sz="2000"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2103438"/>
            <a:ext cx="4857750" cy="32591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5786438"/>
            <a:ext cx="6448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36550"/>
            <a:ext cx="9144000" cy="70802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 Black" pitchFamily="34" charset="0"/>
              </a:rPr>
              <a:t>Calculate Lya Line Luminosity</a:t>
            </a:r>
            <a:endParaRPr lang="ja-JP" altLang="en-US" sz="4000" dirty="0"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 Black" pitchFamily="34" charset="0"/>
            </a:endParaRPr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4824413" y="1071563"/>
            <a:ext cx="4319587" cy="46196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400" dirty="0">
                <a:latin typeface="+mn-lt"/>
              </a:rPr>
              <a:t>escape fraction of Lya photon</a:t>
            </a:r>
          </a:p>
        </p:txBody>
      </p:sp>
      <p:sp>
        <p:nvSpPr>
          <p:cNvPr id="653323" name="Rectangle 11"/>
          <p:cNvSpPr>
            <a:spLocks noChangeArrowheads="1"/>
          </p:cNvSpPr>
          <p:nvPr/>
        </p:nvSpPr>
        <p:spPr bwMode="auto">
          <a:xfrm>
            <a:off x="179388" y="1609725"/>
            <a:ext cx="8953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  <a:defRPr/>
            </a:pPr>
            <a:r>
              <a:rPr lang="en-US" altLang="ja-JP" sz="280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 maximally possible Lyα luminosity </a:t>
            </a:r>
            <a:r>
              <a:rPr lang="en-US" altLang="ja-JP" sz="2800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L</a:t>
            </a:r>
            <a:r>
              <a:rPr lang="en-US" altLang="ja-JP" sz="2800" baseline="-25000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Lya</a:t>
            </a:r>
            <a:r>
              <a:rPr lang="en-US" altLang="ja-JP" sz="280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18439" name="テキスト ボックス 15"/>
          <p:cNvSpPr txBox="1">
            <a:spLocks noChangeArrowheads="1"/>
          </p:cNvSpPr>
          <p:nvPr/>
        </p:nvSpPr>
        <p:spPr bwMode="auto">
          <a:xfrm>
            <a:off x="6242050" y="1544638"/>
            <a:ext cx="1071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latin typeface="+mn-lt"/>
              </a:rPr>
              <a:t>max</a:t>
            </a:r>
            <a:endParaRPr lang="ja-JP" altLang="en-US" sz="2000" dirty="0">
              <a:latin typeface="+mn-lt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90500" y="5267325"/>
            <a:ext cx="8953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  <a:defRPr/>
            </a:pPr>
            <a:r>
              <a:rPr lang="en-US" altLang="ja-JP" sz="280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 observed Lyα line luminosity </a:t>
            </a:r>
            <a:r>
              <a:rPr lang="en-US" altLang="ja-JP" sz="2800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L</a:t>
            </a:r>
            <a:r>
              <a:rPr lang="en-US" altLang="ja-JP" sz="2800" baseline="-25000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Lya</a:t>
            </a:r>
            <a:r>
              <a:rPr lang="en-US" altLang="ja-JP" sz="280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18441" name="テキスト ボックス 20"/>
          <p:cNvSpPr txBox="1">
            <a:spLocks noChangeArrowheads="1"/>
          </p:cNvSpPr>
          <p:nvPr/>
        </p:nvSpPr>
        <p:spPr bwMode="auto">
          <a:xfrm>
            <a:off x="5373688" y="5214938"/>
            <a:ext cx="1071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 err="1">
                <a:latin typeface="+mn-lt"/>
              </a:rPr>
              <a:t>obs</a:t>
            </a:r>
            <a:endParaRPr lang="ja-JP" altLang="en-US" sz="2000" dirty="0">
              <a:latin typeface="+mn-lt"/>
            </a:endParaRPr>
          </a:p>
        </p:txBody>
      </p:sp>
      <p:sp>
        <p:nvSpPr>
          <p:cNvPr id="31754" name="Line 6"/>
          <p:cNvSpPr>
            <a:spLocks noChangeShapeType="1"/>
          </p:cNvSpPr>
          <p:nvPr/>
        </p:nvSpPr>
        <p:spPr bwMode="auto">
          <a:xfrm flipH="1" flipV="1">
            <a:off x="2928938" y="6286500"/>
            <a:ext cx="928687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443" name="Text Box 8"/>
          <p:cNvSpPr txBox="1">
            <a:spLocks noChangeArrowheads="1"/>
          </p:cNvSpPr>
          <p:nvPr/>
        </p:nvSpPr>
        <p:spPr bwMode="auto">
          <a:xfrm>
            <a:off x="3786188" y="6286500"/>
            <a:ext cx="5072062" cy="4619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400" dirty="0">
                <a:latin typeface="+mn-lt"/>
              </a:rPr>
              <a:t>IGM transmission</a:t>
            </a:r>
            <a:r>
              <a:rPr lang="ja-JP" altLang="en-US" sz="2400" dirty="0">
                <a:latin typeface="+mn-lt"/>
              </a:rPr>
              <a:t> </a:t>
            </a:r>
            <a:r>
              <a:rPr lang="en-US" altLang="ja-JP" sz="2400" dirty="0">
                <a:latin typeface="+mn-lt"/>
              </a:rPr>
              <a:t>to Lya emission</a:t>
            </a:r>
          </a:p>
        </p:txBody>
      </p:sp>
      <p:sp>
        <p:nvSpPr>
          <p:cNvPr id="31756" name="Rectangle 4"/>
          <p:cNvSpPr>
            <a:spLocks noChangeArrowheads="1"/>
          </p:cNvSpPr>
          <p:nvPr/>
        </p:nvSpPr>
        <p:spPr bwMode="auto">
          <a:xfrm>
            <a:off x="2473325" y="5857875"/>
            <a:ext cx="771525" cy="4699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entury" pitchFamily="18" charset="0"/>
            </a:endParaRPr>
          </a:p>
        </p:txBody>
      </p:sp>
      <p:pic>
        <p:nvPicPr>
          <p:cNvPr id="3175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1073150"/>
            <a:ext cx="28575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8" name="Rectangle 5"/>
          <p:cNvSpPr>
            <a:spLocks noChangeArrowheads="1"/>
          </p:cNvSpPr>
          <p:nvPr/>
        </p:nvSpPr>
        <p:spPr bwMode="auto">
          <a:xfrm>
            <a:off x="2500313" y="1071563"/>
            <a:ext cx="785812" cy="5715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entury" pitchFamily="18" charset="0"/>
            </a:endParaRPr>
          </a:p>
        </p:txBody>
      </p:sp>
      <p:pic>
        <p:nvPicPr>
          <p:cNvPr id="3175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2571750"/>
            <a:ext cx="36433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0" name="Line 7"/>
          <p:cNvSpPr>
            <a:spLocks noChangeShapeType="1"/>
          </p:cNvSpPr>
          <p:nvPr/>
        </p:nvSpPr>
        <p:spPr bwMode="auto">
          <a:xfrm flipH="1">
            <a:off x="3143250" y="1341438"/>
            <a:ext cx="928688" cy="460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449" name="Text Box 9"/>
          <p:cNvSpPr txBox="1">
            <a:spLocks noChangeArrowheads="1"/>
          </p:cNvSpPr>
          <p:nvPr/>
        </p:nvSpPr>
        <p:spPr bwMode="auto">
          <a:xfrm>
            <a:off x="571500" y="3371850"/>
            <a:ext cx="3714750" cy="1200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400">
                <a:latin typeface="+mn-lt"/>
              </a:rPr>
              <a:t>convolution of  SFR with </a:t>
            </a:r>
            <a:br>
              <a:rPr lang="en-US" altLang="ja-JP" sz="2400">
                <a:latin typeface="+mn-lt"/>
              </a:rPr>
            </a:br>
            <a:r>
              <a:rPr lang="en-US" altLang="ja-JP" sz="2400">
                <a:latin typeface="+mn-lt"/>
              </a:rPr>
              <a:t>  HI ionizing photon </a:t>
            </a:r>
            <a:br>
              <a:rPr lang="en-US" altLang="ja-JP" sz="2400">
                <a:latin typeface="+mn-lt"/>
              </a:rPr>
            </a:br>
            <a:r>
              <a:rPr lang="en-US" altLang="ja-JP" sz="2400">
                <a:latin typeface="+mn-lt"/>
              </a:rPr>
              <a:t>  emission rate Q</a:t>
            </a:r>
            <a:r>
              <a:rPr lang="en-US" altLang="ja-JP" sz="2400" baseline="-25000">
                <a:latin typeface="+mn-lt"/>
              </a:rPr>
              <a:t>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66" name="直線コネクタ 34"/>
          <p:cNvCxnSpPr>
            <a:cxnSpLocks noChangeShapeType="1"/>
          </p:cNvCxnSpPr>
          <p:nvPr/>
        </p:nvCxnSpPr>
        <p:spPr bwMode="auto">
          <a:xfrm flipV="1">
            <a:off x="817563" y="4851400"/>
            <a:ext cx="3055937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612356" name="Rectangle 4"/>
          <p:cNvSpPr>
            <a:spLocks noGrp="1" noChangeArrowheads="1"/>
          </p:cNvSpPr>
          <p:nvPr>
            <p:ph idx="1"/>
          </p:nvPr>
        </p:nvSpPr>
        <p:spPr>
          <a:xfrm>
            <a:off x="28575" y="2319338"/>
            <a:ext cx="9115425" cy="1323975"/>
          </a:xfrm>
        </p:spPr>
        <p:txBody>
          <a:bodyPr>
            <a:spAutoFit/>
          </a:bodyPr>
          <a:lstStyle/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u"/>
              <a:defRPr/>
            </a:pPr>
            <a:r>
              <a:rPr lang="en-US" altLang="ja-JP" sz="2800" dirty="0">
                <a:cs typeface="Arial" pitchFamily="34" charset="0"/>
              </a:rPr>
              <a:t> </a:t>
            </a:r>
            <a:r>
              <a:rPr lang="en-US" altLang="ja-JP" sz="2800" b="1" dirty="0" smtClean="0">
                <a:solidFill>
                  <a:srgbClr val="FF0000"/>
                </a:solidFill>
                <a:cs typeface="Arial" pitchFamily="34" charset="0"/>
              </a:rPr>
              <a:t>the outflow + dust model</a:t>
            </a:r>
            <a:r>
              <a:rPr lang="en-US" altLang="ja-JP" sz="2800" dirty="0" smtClean="0">
                <a:cs typeface="Arial" pitchFamily="34" charset="0"/>
              </a:rPr>
              <a:t>: </a:t>
            </a:r>
            <a:br>
              <a:rPr lang="en-US" altLang="ja-JP" sz="2800" dirty="0" smtClean="0">
                <a:cs typeface="Arial" pitchFamily="34" charset="0"/>
              </a:rPr>
            </a:br>
            <a:r>
              <a:rPr lang="en-US" altLang="ja-JP" sz="2800" dirty="0" smtClean="0">
                <a:cs typeface="Arial" pitchFamily="34" charset="0"/>
              </a:rPr>
              <a:t>   </a:t>
            </a:r>
            <a:r>
              <a:rPr lang="en-US" altLang="ja-JP" sz="2400" dirty="0" smtClean="0">
                <a:cs typeface="Arial" pitchFamily="34" charset="0"/>
              </a:rPr>
              <a:t>including interstellar dust extinction (next slide) </a:t>
            </a:r>
            <a:br>
              <a:rPr lang="en-US" altLang="ja-JP" sz="2400" dirty="0" smtClean="0">
                <a:cs typeface="Arial" pitchFamily="34" charset="0"/>
              </a:rPr>
            </a:br>
            <a:r>
              <a:rPr lang="en-US" altLang="ja-JP" sz="2400" dirty="0" smtClean="0">
                <a:cs typeface="Arial" pitchFamily="34" charset="0"/>
              </a:rPr>
              <a:t>      &amp; galaxy-scale outflow induced as supernova feedback</a:t>
            </a:r>
            <a:endParaRPr lang="ja-JP" altLang="en-US" sz="2400" dirty="0">
              <a:cs typeface="Arial" pitchFamily="34" charset="0"/>
            </a:endParaRPr>
          </a:p>
        </p:txBody>
      </p:sp>
      <p:sp>
        <p:nvSpPr>
          <p:cNvPr id="11268" name="Text Box 12"/>
          <p:cNvSpPr txBox="1">
            <a:spLocks noChangeArrowheads="1"/>
          </p:cNvSpPr>
          <p:nvPr/>
        </p:nvSpPr>
        <p:spPr bwMode="auto">
          <a:xfrm>
            <a:off x="460375" y="4048125"/>
            <a:ext cx="2592388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>
                <a:cs typeface="Arial" charset="0"/>
              </a:rPr>
              <a:t>f</a:t>
            </a:r>
            <a:r>
              <a:rPr lang="en-US" altLang="ja-JP" sz="2800" b="1" baseline="-25000">
                <a:cs typeface="Arial" charset="0"/>
              </a:rPr>
              <a:t>esc</a:t>
            </a:r>
          </a:p>
        </p:txBody>
      </p:sp>
      <p:sp>
        <p:nvSpPr>
          <p:cNvPr id="11269" name="Text Box 13"/>
          <p:cNvSpPr txBox="1">
            <a:spLocks noChangeArrowheads="1"/>
          </p:cNvSpPr>
          <p:nvPr/>
        </p:nvSpPr>
        <p:spPr bwMode="auto">
          <a:xfrm>
            <a:off x="5353050" y="5908675"/>
            <a:ext cx="3505200" cy="8318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cs typeface="Arial" charset="0"/>
              </a:rPr>
              <a:t>elapsed time after the onset of star-formation</a:t>
            </a:r>
          </a:p>
        </p:txBody>
      </p:sp>
      <p:sp>
        <p:nvSpPr>
          <p:cNvPr id="11270" name="テキスト ボックス 10"/>
          <p:cNvSpPr txBox="1">
            <a:spLocks noChangeArrowheads="1"/>
          </p:cNvSpPr>
          <p:nvPr/>
        </p:nvSpPr>
        <p:spPr bwMode="auto">
          <a:xfrm>
            <a:off x="603250" y="4054475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cs typeface="Arial" charset="0"/>
              </a:rPr>
              <a:t>Lya</a:t>
            </a:r>
            <a:endParaRPr lang="ja-JP" altLang="en-US" sz="1600" b="1">
              <a:cs typeface="Arial" charset="0"/>
            </a:endParaRPr>
          </a:p>
        </p:txBody>
      </p:sp>
      <p:cxnSp>
        <p:nvCxnSpPr>
          <p:cNvPr id="11271" name="直線コネクタ 14"/>
          <p:cNvCxnSpPr>
            <a:cxnSpLocks noChangeShapeType="1"/>
          </p:cNvCxnSpPr>
          <p:nvPr/>
        </p:nvCxnSpPr>
        <p:spPr bwMode="auto">
          <a:xfrm rot="5400000" flipH="1" flipV="1">
            <a:off x="1345407" y="5236369"/>
            <a:ext cx="76676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1272" name="直線コネクタ 18"/>
          <p:cNvCxnSpPr>
            <a:cxnSpLocks noChangeShapeType="1"/>
          </p:cNvCxnSpPr>
          <p:nvPr/>
        </p:nvCxnSpPr>
        <p:spPr bwMode="auto">
          <a:xfrm rot="16200000" flipH="1">
            <a:off x="1995488" y="5567363"/>
            <a:ext cx="142875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1273" name="テキスト ボックス 31"/>
          <p:cNvSpPr txBox="1">
            <a:spLocks noChangeArrowheads="1"/>
          </p:cNvSpPr>
          <p:nvPr/>
        </p:nvSpPr>
        <p:spPr bwMode="auto">
          <a:xfrm>
            <a:off x="674688" y="6248400"/>
            <a:ext cx="42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cs typeface="Arial" charset="0"/>
              </a:rPr>
              <a:t>0</a:t>
            </a:r>
            <a:endParaRPr lang="ja-JP" altLang="en-US" sz="2400">
              <a:cs typeface="Arial" charset="0"/>
            </a:endParaRPr>
          </a:p>
        </p:txBody>
      </p:sp>
      <p:sp>
        <p:nvSpPr>
          <p:cNvPr id="11274" name="テキスト ボックス 32"/>
          <p:cNvSpPr txBox="1">
            <a:spLocks noChangeArrowheads="1"/>
          </p:cNvSpPr>
          <p:nvPr/>
        </p:nvSpPr>
        <p:spPr bwMode="auto">
          <a:xfrm>
            <a:off x="-71438" y="4614863"/>
            <a:ext cx="71437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b="1">
                <a:cs typeface="Arial" charset="0"/>
              </a:rPr>
              <a:t>f</a:t>
            </a:r>
            <a:r>
              <a:rPr lang="en-US" altLang="ja-JP" sz="2800" b="1" baseline="-25000">
                <a:cs typeface="Arial" charset="0"/>
              </a:rPr>
              <a:t>0</a:t>
            </a:r>
            <a:endParaRPr lang="ja-JP" altLang="en-US" sz="2800" b="1" baseline="-25000">
              <a:cs typeface="Arial" charset="0"/>
            </a:endParaRPr>
          </a:p>
        </p:txBody>
      </p:sp>
      <p:sp>
        <p:nvSpPr>
          <p:cNvPr id="11275" name="テキスト ボックス 36"/>
          <p:cNvSpPr txBox="1">
            <a:spLocks noChangeArrowheads="1"/>
          </p:cNvSpPr>
          <p:nvPr/>
        </p:nvSpPr>
        <p:spPr bwMode="auto">
          <a:xfrm>
            <a:off x="2714625" y="4252913"/>
            <a:ext cx="6429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cs typeface="Arial" charset="0"/>
              </a:rPr>
              <a:t>outflow drastically reduces Lya: f</a:t>
            </a:r>
            <a:r>
              <a:rPr lang="en-US" altLang="ja-JP" sz="2400" baseline="-25000">
                <a:cs typeface="Arial" charset="0"/>
              </a:rPr>
              <a:t>esc  </a:t>
            </a:r>
            <a:r>
              <a:rPr lang="en-US" altLang="ja-JP" sz="2400">
                <a:cs typeface="Arial" charset="0"/>
              </a:rPr>
              <a:t>= f</a:t>
            </a:r>
            <a:r>
              <a:rPr lang="en-US" altLang="ja-JP" sz="2400" baseline="-25000">
                <a:cs typeface="Arial" charset="0"/>
              </a:rPr>
              <a:t>0</a:t>
            </a:r>
            <a:r>
              <a:rPr lang="en-US" altLang="ja-JP" sz="2400">
                <a:cs typeface="Arial" charset="0"/>
              </a:rPr>
              <a:t> </a:t>
            </a:r>
            <a:endParaRPr lang="ja-JP" altLang="en-US" sz="2400">
              <a:cs typeface="Arial" charset="0"/>
            </a:endParaRPr>
          </a:p>
        </p:txBody>
      </p:sp>
      <p:sp>
        <p:nvSpPr>
          <p:cNvPr id="11276" name="テキスト ボックス 37"/>
          <p:cNvSpPr txBox="1">
            <a:spLocks noChangeArrowheads="1"/>
          </p:cNvSpPr>
          <p:nvPr/>
        </p:nvSpPr>
        <p:spPr bwMode="auto">
          <a:xfrm>
            <a:off x="3429000" y="4813300"/>
            <a:ext cx="571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cs typeface="Arial" charset="0"/>
              </a:rPr>
              <a:t>no cold gas to absorb LyC photons </a:t>
            </a:r>
            <a:br>
              <a:rPr lang="en-US" altLang="ja-JP" sz="2400">
                <a:cs typeface="Arial" charset="0"/>
              </a:rPr>
            </a:br>
            <a:r>
              <a:rPr lang="en-US" altLang="ja-JP" sz="2400">
                <a:cs typeface="Arial" charset="0"/>
              </a:rPr>
              <a:t>(f</a:t>
            </a:r>
            <a:r>
              <a:rPr lang="en-US" altLang="ja-JP" sz="2400" baseline="-25000">
                <a:cs typeface="Arial" charset="0"/>
              </a:rPr>
              <a:t>esc</a:t>
            </a:r>
            <a:r>
              <a:rPr lang="en-US" altLang="ja-JP" sz="2400">
                <a:cs typeface="Arial" charset="0"/>
              </a:rPr>
              <a:t>  = 1) </a:t>
            </a:r>
            <a:r>
              <a:rPr lang="en-US" altLang="ja-JP" sz="2400">
                <a:cs typeface="Arial" charset="0"/>
                <a:sym typeface="Wingdings" pitchFamily="2" charset="2"/>
              </a:rPr>
              <a:t> no Lya production</a:t>
            </a:r>
            <a:endParaRPr lang="ja-JP" altLang="en-US" sz="2400">
              <a:cs typeface="Arial" charset="0"/>
            </a:endParaRPr>
          </a:p>
        </p:txBody>
      </p:sp>
      <p:sp>
        <p:nvSpPr>
          <p:cNvPr id="26" name="Rectangle 14"/>
          <p:cNvSpPr txBox="1">
            <a:spLocks noChangeArrowheads="1"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kern="0" dirty="0">
                <a:latin typeface="Arial Black" pitchFamily="34" charset="0"/>
                <a:ea typeface="+mj-ea"/>
                <a:cs typeface="Arial" pitchFamily="34" charset="0"/>
              </a:rPr>
              <a:t>Our Model for </a:t>
            </a:r>
            <a:r>
              <a:rPr lang="en-US" altLang="ja-JP" sz="4000" kern="0" dirty="0" err="1">
                <a:latin typeface="Arial Black" pitchFamily="34" charset="0"/>
                <a:ea typeface="+mj-ea"/>
                <a:cs typeface="Arial" pitchFamily="34" charset="0"/>
              </a:rPr>
              <a:t>f</a:t>
            </a:r>
            <a:r>
              <a:rPr lang="en-US" altLang="ja-JP" sz="4000" kern="0" baseline="-25000" dirty="0" err="1">
                <a:latin typeface="Arial Black" pitchFamily="34" charset="0"/>
                <a:ea typeface="+mj-ea"/>
                <a:cs typeface="Arial" pitchFamily="34" charset="0"/>
              </a:rPr>
              <a:t>esc</a:t>
            </a:r>
            <a:endParaRPr lang="ja-JP" altLang="en-US" sz="4000" kern="0" baseline="-25000" dirty="0"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11278" name="テキスト ボックス 10"/>
          <p:cNvSpPr txBox="1">
            <a:spLocks noChangeArrowheads="1"/>
          </p:cNvSpPr>
          <p:nvPr/>
        </p:nvSpPr>
        <p:spPr bwMode="auto">
          <a:xfrm>
            <a:off x="6246813" y="271463"/>
            <a:ext cx="785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latin typeface="Arial Black" pitchFamily="34" charset="0"/>
                <a:cs typeface="Arial" charset="0"/>
              </a:rPr>
              <a:t>Lya</a:t>
            </a:r>
            <a:endParaRPr lang="ja-JP" altLang="en-US" sz="2400">
              <a:latin typeface="Arial Black" pitchFamily="34" charset="0"/>
              <a:cs typeface="Arial" charset="0"/>
            </a:endParaRPr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 bwMode="auto">
          <a:xfrm>
            <a:off x="28575" y="1143000"/>
            <a:ext cx="91154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  <a:defRPr/>
            </a:pPr>
            <a:r>
              <a:rPr lang="en-US" altLang="ja-JP" sz="28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ja-JP" sz="2800" b="1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>simply proportional model</a:t>
            </a:r>
            <a:r>
              <a:rPr lang="en-US" altLang="ja-JP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ja-JP" sz="24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Arial" pitchFamily="34" charset="0"/>
              </a:rPr>
              <a:t>(e.g., Le Delliou+ ’06)</a:t>
            </a:r>
            <a:r>
              <a:rPr lang="en-US" altLang="ja-JP" sz="28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Arial" pitchFamily="34" charset="0"/>
              </a:rPr>
              <a:t>: </a:t>
            </a:r>
            <a:br>
              <a:rPr lang="en-US" altLang="ja-JP" sz="28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Arial" pitchFamily="34" charset="0"/>
              </a:rPr>
            </a:br>
            <a:r>
              <a:rPr lang="en-US" altLang="ja-JP" sz="28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Arial" pitchFamily="34" charset="0"/>
              </a:rPr>
              <a:t>   </a:t>
            </a:r>
            <a:r>
              <a:rPr lang="en-US" altLang="ja-JP" sz="24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Arial" pitchFamily="34" charset="0"/>
              </a:rPr>
              <a:t>constant </a:t>
            </a:r>
            <a:r>
              <a:rPr lang="en-US" altLang="ja-JP" sz="2400" kern="0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Arial" pitchFamily="34" charset="0"/>
              </a:rPr>
              <a:t>f</a:t>
            </a:r>
            <a:r>
              <a:rPr lang="en-US" altLang="ja-JP" sz="2400" kern="0" baseline="-25000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Arial" pitchFamily="34" charset="0"/>
              </a:rPr>
              <a:t>esc</a:t>
            </a:r>
            <a:r>
              <a:rPr lang="en-US" altLang="ja-JP" sz="24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Arial" pitchFamily="34" charset="0"/>
              </a:rPr>
              <a:t>  regardless physical properties of each galaxy </a:t>
            </a:r>
            <a:endParaRPr lang="ja-JP" altLang="en-US" sz="2400" kern="0" dirty="0">
              <a:effectLst>
                <a:outerShdw blurRad="38100" dist="38100" dir="2700000" algn="tl">
                  <a:srgbClr val="010199"/>
                </a:outerShdw>
              </a:effectLst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280" name="テキスト ボックス 20"/>
          <p:cNvSpPr txBox="1">
            <a:spLocks noChangeArrowheads="1"/>
          </p:cNvSpPr>
          <p:nvPr/>
        </p:nvSpPr>
        <p:spPr bwMode="auto">
          <a:xfrm>
            <a:off x="103188" y="4598988"/>
            <a:ext cx="1071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cs typeface="Arial" charset="0"/>
              </a:rPr>
              <a:t>wind</a:t>
            </a:r>
            <a:endParaRPr lang="ja-JP" altLang="en-US" sz="2000">
              <a:cs typeface="Arial" charset="0"/>
            </a:endParaRPr>
          </a:p>
        </p:txBody>
      </p:sp>
      <p:cxnSp>
        <p:nvCxnSpPr>
          <p:cNvPr id="11281" name="直線矢印コネクタ 34"/>
          <p:cNvCxnSpPr>
            <a:cxnSpLocks noChangeShapeType="1"/>
          </p:cNvCxnSpPr>
          <p:nvPr/>
        </p:nvCxnSpPr>
        <p:spPr bwMode="auto">
          <a:xfrm rot="5400000" flipH="1" flipV="1">
            <a:off x="33337" y="5459413"/>
            <a:ext cx="1643063" cy="1588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82" name="直線矢印コネクタ 37"/>
          <p:cNvCxnSpPr>
            <a:cxnSpLocks noChangeShapeType="1"/>
          </p:cNvCxnSpPr>
          <p:nvPr/>
        </p:nvCxnSpPr>
        <p:spPr bwMode="auto">
          <a:xfrm>
            <a:off x="854075" y="6281738"/>
            <a:ext cx="4357688" cy="1587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83" name="直線コネクタ 12"/>
          <p:cNvCxnSpPr>
            <a:cxnSpLocks noChangeShapeType="1"/>
          </p:cNvCxnSpPr>
          <p:nvPr/>
        </p:nvCxnSpPr>
        <p:spPr bwMode="auto">
          <a:xfrm>
            <a:off x="2662238" y="6280150"/>
            <a:ext cx="2286000" cy="635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1284" name="Text Box 13"/>
          <p:cNvSpPr txBox="1">
            <a:spLocks noChangeArrowheads="1"/>
          </p:cNvSpPr>
          <p:nvPr/>
        </p:nvSpPr>
        <p:spPr bwMode="auto">
          <a:xfrm>
            <a:off x="1336675" y="6238875"/>
            <a:ext cx="928688" cy="523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>
                <a:solidFill>
                  <a:srgbClr val="FF0000"/>
                </a:solidFill>
                <a:cs typeface="Arial" charset="0"/>
              </a:rPr>
              <a:t>t</a:t>
            </a:r>
            <a:r>
              <a:rPr lang="en-US" altLang="ja-JP" sz="2800" b="1" baseline="-25000">
                <a:solidFill>
                  <a:srgbClr val="FF0000"/>
                </a:solidFill>
                <a:cs typeface="Arial" charset="0"/>
              </a:rPr>
              <a:t>wind</a:t>
            </a:r>
          </a:p>
        </p:txBody>
      </p:sp>
      <p:sp>
        <p:nvSpPr>
          <p:cNvPr id="11285" name="Text Box 13"/>
          <p:cNvSpPr txBox="1">
            <a:spLocks noChangeArrowheads="1"/>
          </p:cNvSpPr>
          <p:nvPr/>
        </p:nvSpPr>
        <p:spPr bwMode="auto">
          <a:xfrm>
            <a:off x="2281238" y="6262688"/>
            <a:ext cx="1589087" cy="523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>
                <a:solidFill>
                  <a:srgbClr val="FF0000"/>
                </a:solidFill>
                <a:cs typeface="Arial" charset="0"/>
              </a:rPr>
              <a:t>t</a:t>
            </a:r>
            <a:r>
              <a:rPr lang="en-US" altLang="ja-JP" sz="2800" b="1" baseline="-25000">
                <a:solidFill>
                  <a:srgbClr val="FF0000"/>
                </a:solidFill>
                <a:cs typeface="Arial" charset="0"/>
              </a:rPr>
              <a:t>wind</a:t>
            </a:r>
            <a:r>
              <a:rPr lang="en-US" altLang="ja-JP" sz="2800" b="1">
                <a:solidFill>
                  <a:srgbClr val="FF0000"/>
                </a:solidFill>
                <a:cs typeface="Arial" charset="0"/>
              </a:rPr>
              <a:t>+t</a:t>
            </a:r>
            <a:r>
              <a:rPr lang="en-US" altLang="ja-JP" sz="2800" b="1" baseline="-25000">
                <a:solidFill>
                  <a:srgbClr val="FF0000"/>
                </a:solidFill>
                <a:cs typeface="Arial" charset="0"/>
              </a:rPr>
              <a:t>esc</a:t>
            </a:r>
          </a:p>
        </p:txBody>
      </p:sp>
      <p:sp>
        <p:nvSpPr>
          <p:cNvPr id="11286" name="テキスト ボックス 10"/>
          <p:cNvSpPr txBox="1">
            <a:spLocks noChangeArrowheads="1"/>
          </p:cNvSpPr>
          <p:nvPr/>
        </p:nvSpPr>
        <p:spPr bwMode="auto">
          <a:xfrm>
            <a:off x="2012950" y="1604963"/>
            <a:ext cx="785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cs typeface="Arial" charset="0"/>
              </a:rPr>
              <a:t>Lya</a:t>
            </a:r>
            <a:endParaRPr lang="ja-JP" altLang="en-US" sz="1600">
              <a:cs typeface="Arial" charset="0"/>
            </a:endParaRPr>
          </a:p>
        </p:txBody>
      </p:sp>
      <p:sp>
        <p:nvSpPr>
          <p:cNvPr id="11287" name="フリーフォーム 43"/>
          <p:cNvSpPr>
            <a:spLocks noChangeArrowheads="1"/>
          </p:cNvSpPr>
          <p:nvPr/>
        </p:nvSpPr>
        <p:spPr bwMode="auto">
          <a:xfrm rot="10800000">
            <a:off x="850900" y="5619750"/>
            <a:ext cx="895350" cy="344488"/>
          </a:xfrm>
          <a:custGeom>
            <a:avLst/>
            <a:gdLst>
              <a:gd name="T0" fmla="*/ 0 w 1466491"/>
              <a:gd name="T1" fmla="*/ 339409 h 345057"/>
              <a:gd name="T2" fmla="*/ 3334 w 1466491"/>
              <a:gd name="T3" fmla="*/ 220615 h 345057"/>
              <a:gd name="T4" fmla="*/ 6441 w 1466491"/>
              <a:gd name="T5" fmla="*/ 0 h 345057"/>
              <a:gd name="T6" fmla="*/ 0 60000 65536"/>
              <a:gd name="T7" fmla="*/ 0 60000 65536"/>
              <a:gd name="T8" fmla="*/ 0 60000 65536"/>
              <a:gd name="T9" fmla="*/ 0 w 1466491"/>
              <a:gd name="T10" fmla="*/ 0 h 345057"/>
              <a:gd name="T11" fmla="*/ 1466491 w 1466491"/>
              <a:gd name="T12" fmla="*/ 345057 h 3450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6491" h="345057">
                <a:moveTo>
                  <a:pt x="0" y="345057"/>
                </a:moveTo>
                <a:cubicBezTo>
                  <a:pt x="257354" y="313426"/>
                  <a:pt x="514709" y="281796"/>
                  <a:pt x="759124" y="224287"/>
                </a:cubicBezTo>
                <a:cubicBezTo>
                  <a:pt x="1003539" y="166778"/>
                  <a:pt x="1235015" y="83389"/>
                  <a:pt x="1466491" y="0"/>
                </a:cubicBezTo>
              </a:path>
            </a:pathLst>
          </a:custGeom>
          <a:noFill/>
          <a:ln w="349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288" name="直線コネクタ 48"/>
          <p:cNvCxnSpPr>
            <a:cxnSpLocks noChangeShapeType="1"/>
          </p:cNvCxnSpPr>
          <p:nvPr/>
        </p:nvCxnSpPr>
        <p:spPr bwMode="auto">
          <a:xfrm>
            <a:off x="1709738" y="4852988"/>
            <a:ext cx="1000125" cy="15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1289" name="直線矢印コネクタ 54"/>
          <p:cNvCxnSpPr>
            <a:cxnSpLocks noChangeShapeType="1"/>
          </p:cNvCxnSpPr>
          <p:nvPr/>
        </p:nvCxnSpPr>
        <p:spPr bwMode="auto">
          <a:xfrm rot="10800000" flipV="1">
            <a:off x="1746250" y="4500563"/>
            <a:ext cx="968375" cy="3333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1290" name="直線矢印コネクタ 55"/>
          <p:cNvCxnSpPr>
            <a:cxnSpLocks noChangeShapeType="1"/>
            <a:stCxn id="11270" idx="3"/>
          </p:cNvCxnSpPr>
          <p:nvPr/>
        </p:nvCxnSpPr>
        <p:spPr bwMode="auto">
          <a:xfrm flipH="1">
            <a:off x="857250" y="4224338"/>
            <a:ext cx="889000" cy="17049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1291" name="テキスト ボックス 36"/>
          <p:cNvSpPr txBox="1">
            <a:spLocks noChangeArrowheads="1"/>
          </p:cNvSpPr>
          <p:nvPr/>
        </p:nvSpPr>
        <p:spPr bwMode="auto">
          <a:xfrm>
            <a:off x="1500188" y="3752850"/>
            <a:ext cx="7643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cs typeface="Arial" charset="0"/>
              </a:rPr>
              <a:t>f</a:t>
            </a:r>
            <a:r>
              <a:rPr lang="en-US" altLang="ja-JP" sz="2400" baseline="-25000">
                <a:cs typeface="Arial" charset="0"/>
              </a:rPr>
              <a:t>esc</a:t>
            </a:r>
            <a:r>
              <a:rPr lang="en-US" altLang="ja-JP" sz="2400">
                <a:cs typeface="Arial" charset="0"/>
              </a:rPr>
              <a:t>  @ t = 0 is determined by dust amount &amp; geometry</a:t>
            </a:r>
            <a:endParaRPr lang="ja-JP" altLang="en-US" sz="2400">
              <a:cs typeface="Arial" charset="0"/>
            </a:endParaRPr>
          </a:p>
        </p:txBody>
      </p:sp>
      <p:sp>
        <p:nvSpPr>
          <p:cNvPr id="11292" name="テキスト ボックス 10"/>
          <p:cNvSpPr txBox="1">
            <a:spLocks noChangeArrowheads="1"/>
          </p:cNvSpPr>
          <p:nvPr/>
        </p:nvSpPr>
        <p:spPr bwMode="auto">
          <a:xfrm>
            <a:off x="1625600" y="371475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cs typeface="Arial" charset="0"/>
              </a:rPr>
              <a:t>Lya</a:t>
            </a:r>
            <a:endParaRPr lang="ja-JP" altLang="en-US" sz="1600">
              <a:cs typeface="Arial" charset="0"/>
            </a:endParaRPr>
          </a:p>
        </p:txBody>
      </p:sp>
      <p:cxnSp>
        <p:nvCxnSpPr>
          <p:cNvPr id="11293" name="直線矢印コネクタ 64"/>
          <p:cNvCxnSpPr>
            <a:cxnSpLocks noChangeShapeType="1"/>
          </p:cNvCxnSpPr>
          <p:nvPr/>
        </p:nvCxnSpPr>
        <p:spPr bwMode="auto">
          <a:xfrm rot="5400000">
            <a:off x="2565400" y="5435601"/>
            <a:ext cx="1214437" cy="4873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lg" len="lg"/>
          </a:ln>
        </p:spPr>
      </p:cxnSp>
      <p:grpSp>
        <p:nvGrpSpPr>
          <p:cNvPr id="2" name="グループ化 71"/>
          <p:cNvGrpSpPr>
            <a:grpSpLocks/>
          </p:cNvGrpSpPr>
          <p:nvPr/>
        </p:nvGrpSpPr>
        <p:grpSpPr bwMode="auto">
          <a:xfrm>
            <a:off x="857250" y="4857750"/>
            <a:ext cx="2786063" cy="1428750"/>
            <a:chOff x="857224" y="4857760"/>
            <a:chExt cx="2786082" cy="1428751"/>
          </a:xfrm>
        </p:grpSpPr>
        <p:sp>
          <p:nvSpPr>
            <p:cNvPr id="11299" name="フリーフォーム 40"/>
            <p:cNvSpPr>
              <a:spLocks noChangeArrowheads="1"/>
            </p:cNvSpPr>
            <p:nvPr/>
          </p:nvSpPr>
          <p:spPr bwMode="auto">
            <a:xfrm rot="10800000">
              <a:off x="857224" y="5643578"/>
              <a:ext cx="1465692" cy="428628"/>
            </a:xfrm>
            <a:custGeom>
              <a:avLst/>
              <a:gdLst>
                <a:gd name="T0" fmla="*/ 0 w 1466491"/>
                <a:gd name="T1" fmla="*/ 3749528 h 345057"/>
                <a:gd name="T2" fmla="*/ 162795 w 1466491"/>
                <a:gd name="T3" fmla="*/ 3503034 h 345057"/>
                <a:gd name="T4" fmla="*/ 445143 w 1466491"/>
                <a:gd name="T5" fmla="*/ 2484624 h 345057"/>
                <a:gd name="T6" fmla="*/ 851287 w 1466491"/>
                <a:gd name="T7" fmla="*/ 949147 h 345057"/>
                <a:gd name="T8" fmla="*/ 1211999 w 1466491"/>
                <a:gd name="T9" fmla="*/ 270401 h 345057"/>
                <a:gd name="T10" fmla="*/ 1457725 w 1466491"/>
                <a:gd name="T11" fmla="*/ 0 h 3450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66491"/>
                <a:gd name="T19" fmla="*/ 0 h 345057"/>
                <a:gd name="T20" fmla="*/ 1466491 w 1466491"/>
                <a:gd name="T21" fmla="*/ 345057 h 3450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66491" h="345057">
                  <a:moveTo>
                    <a:pt x="0" y="345057"/>
                  </a:moveTo>
                  <a:lnTo>
                    <a:pt x="163774" y="322372"/>
                  </a:lnTo>
                  <a:cubicBezTo>
                    <a:pt x="238410" y="302971"/>
                    <a:pt x="332381" y="267823"/>
                    <a:pt x="447820" y="228652"/>
                  </a:cubicBezTo>
                  <a:cubicBezTo>
                    <a:pt x="563259" y="189481"/>
                    <a:pt x="727828" y="121308"/>
                    <a:pt x="856406" y="87347"/>
                  </a:cubicBezTo>
                  <a:cubicBezTo>
                    <a:pt x="984984" y="53386"/>
                    <a:pt x="1117605" y="39442"/>
                    <a:pt x="1219286" y="24884"/>
                  </a:cubicBezTo>
                  <a:cubicBezTo>
                    <a:pt x="1320967" y="10326"/>
                    <a:pt x="1405625" y="18530"/>
                    <a:pt x="1466491" y="0"/>
                  </a:cubicBezTo>
                </a:path>
              </a:pathLst>
            </a:custGeom>
            <a:noFill/>
            <a:ln w="34925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cxnSp>
          <p:nvCxnSpPr>
            <p:cNvPr id="11300" name="直線コネクタ 14"/>
            <p:cNvCxnSpPr>
              <a:cxnSpLocks noChangeShapeType="1"/>
            </p:cNvCxnSpPr>
            <p:nvPr/>
          </p:nvCxnSpPr>
          <p:spPr bwMode="auto">
            <a:xfrm rot="5400000" flipH="1" flipV="1">
              <a:off x="1937116" y="5241134"/>
              <a:ext cx="766771" cy="23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1301" name="直線コネクタ 68"/>
            <p:cNvCxnSpPr>
              <a:cxnSpLocks noChangeShapeType="1"/>
            </p:cNvCxnSpPr>
            <p:nvPr/>
          </p:nvCxnSpPr>
          <p:spPr bwMode="auto">
            <a:xfrm>
              <a:off x="2285984" y="4857760"/>
              <a:ext cx="1357322" cy="1588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1302" name="直線コネクタ 18"/>
            <p:cNvCxnSpPr>
              <a:cxnSpLocks noChangeShapeType="1"/>
            </p:cNvCxnSpPr>
            <p:nvPr/>
          </p:nvCxnSpPr>
          <p:spPr bwMode="auto">
            <a:xfrm rot="16200000" flipH="1">
              <a:off x="2928931" y="5572136"/>
              <a:ext cx="1428750" cy="0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</p:grpSp>
      <p:sp>
        <p:nvSpPr>
          <p:cNvPr id="73" name="フリーフォーム 72"/>
          <p:cNvSpPr>
            <a:spLocks noChangeArrowheads="1"/>
          </p:cNvSpPr>
          <p:nvPr/>
        </p:nvSpPr>
        <p:spPr bwMode="auto">
          <a:xfrm rot="10800000">
            <a:off x="874713" y="5715000"/>
            <a:ext cx="4197350" cy="571500"/>
          </a:xfrm>
          <a:custGeom>
            <a:avLst/>
            <a:gdLst>
              <a:gd name="T0" fmla="*/ 0 w 1466491"/>
              <a:gd name="T1" fmla="*/ 88771182 h 345057"/>
              <a:gd name="T2" fmla="*/ 2147483647 w 1466491"/>
              <a:gd name="T3" fmla="*/ 82944954 h 345057"/>
              <a:gd name="T4" fmla="*/ 2147483647 w 1466491"/>
              <a:gd name="T5" fmla="*/ 46592905 h 345057"/>
              <a:gd name="T6" fmla="*/ 2147483647 w 1466491"/>
              <a:gd name="T7" fmla="*/ 22476332 h 345057"/>
              <a:gd name="T8" fmla="*/ 2147483647 w 1466491"/>
              <a:gd name="T9" fmla="*/ 6401763 h 345057"/>
              <a:gd name="T10" fmla="*/ 2147483647 w 1466491"/>
              <a:gd name="T11" fmla="*/ 0 h 3450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6491"/>
              <a:gd name="T19" fmla="*/ 0 h 345057"/>
              <a:gd name="T20" fmla="*/ 1466491 w 1466491"/>
              <a:gd name="T21" fmla="*/ 345057 h 3450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6491" h="345057">
                <a:moveTo>
                  <a:pt x="0" y="345057"/>
                </a:moveTo>
                <a:lnTo>
                  <a:pt x="386292" y="322410"/>
                </a:lnTo>
                <a:cubicBezTo>
                  <a:pt x="518239" y="302279"/>
                  <a:pt x="659571" y="224076"/>
                  <a:pt x="737408" y="181108"/>
                </a:cubicBezTo>
                <a:cubicBezTo>
                  <a:pt x="793409" y="160301"/>
                  <a:pt x="882126" y="113403"/>
                  <a:pt x="962439" y="87366"/>
                </a:cubicBezTo>
                <a:cubicBezTo>
                  <a:pt x="1042752" y="61329"/>
                  <a:pt x="1135277" y="39445"/>
                  <a:pt x="1219286" y="24884"/>
                </a:cubicBezTo>
                <a:cubicBezTo>
                  <a:pt x="1303295" y="10323"/>
                  <a:pt x="1405625" y="18530"/>
                  <a:pt x="1466491" y="0"/>
                </a:cubicBezTo>
              </a:path>
            </a:pathLst>
          </a:custGeom>
          <a:noFill/>
          <a:ln w="349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96" name="テキスト ボックス 10"/>
          <p:cNvSpPr txBox="1">
            <a:spLocks noChangeArrowheads="1"/>
          </p:cNvSpPr>
          <p:nvPr/>
        </p:nvSpPr>
        <p:spPr bwMode="auto">
          <a:xfrm>
            <a:off x="3643313" y="5180013"/>
            <a:ext cx="785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>
                <a:cs typeface="Arial" charset="0"/>
              </a:rPr>
              <a:t>LyC</a:t>
            </a:r>
            <a:endParaRPr lang="ja-JP" altLang="en-US" sz="1400">
              <a:cs typeface="Arial" charset="0"/>
            </a:endParaRPr>
          </a:p>
        </p:txBody>
      </p:sp>
      <p:sp>
        <p:nvSpPr>
          <p:cNvPr id="11297" name="テキスト ボックス 10"/>
          <p:cNvSpPr txBox="1">
            <a:spLocks noChangeArrowheads="1"/>
          </p:cNvSpPr>
          <p:nvPr/>
        </p:nvSpPr>
        <p:spPr bwMode="auto">
          <a:xfrm>
            <a:off x="7127875" y="4249738"/>
            <a:ext cx="1143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cs typeface="Arial" charset="0"/>
              </a:rPr>
              <a:t>Lya</a:t>
            </a:r>
            <a:endParaRPr lang="ja-JP" altLang="en-US" sz="1600">
              <a:cs typeface="Arial" charset="0"/>
            </a:endParaRPr>
          </a:p>
        </p:txBody>
      </p:sp>
      <p:sp>
        <p:nvSpPr>
          <p:cNvPr id="11298" name="テキスト ボックス 10"/>
          <p:cNvSpPr txBox="1">
            <a:spLocks noChangeArrowheads="1"/>
          </p:cNvSpPr>
          <p:nvPr/>
        </p:nvSpPr>
        <p:spPr bwMode="auto">
          <a:xfrm>
            <a:off x="7923213" y="4233863"/>
            <a:ext cx="1143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cs typeface="Arial" charset="0"/>
              </a:rPr>
              <a:t>wind</a:t>
            </a:r>
            <a:endParaRPr lang="ja-JP" altLang="en-US" sz="1600"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2525"/>
            <a:ext cx="9144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4"/>
          <p:cNvSpPr txBox="1">
            <a:spLocks noChangeArrowheads="1"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kern="0" dirty="0">
                <a:latin typeface="Arial Black" pitchFamily="34" charset="0"/>
                <a:ea typeface="+mj-ea"/>
                <a:cs typeface="+mj-cs"/>
              </a:rPr>
              <a:t>Resultant Lya Escape Fraction</a:t>
            </a:r>
            <a:endParaRPr lang="ja-JP" altLang="en-US" sz="4000" kern="0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5364" name="正方形/長方形 10"/>
          <p:cNvSpPr>
            <a:spLocks noChangeArrowheads="1"/>
          </p:cNvSpPr>
          <p:nvPr/>
        </p:nvSpPr>
        <p:spPr bwMode="auto">
          <a:xfrm>
            <a:off x="1714500" y="3000375"/>
            <a:ext cx="1643063" cy="642938"/>
          </a:xfrm>
          <a:prstGeom prst="rect">
            <a:avLst/>
          </a:prstGeom>
          <a:solidFill>
            <a:schemeClr val="accent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5" name="テキスト ボックス 10"/>
          <p:cNvSpPr txBox="1">
            <a:spLocks noChangeArrowheads="1"/>
          </p:cNvSpPr>
          <p:nvPr/>
        </p:nvSpPr>
        <p:spPr bwMode="auto">
          <a:xfrm>
            <a:off x="1912938" y="2463800"/>
            <a:ext cx="7858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chemeClr val="bg1"/>
                </a:solidFill>
                <a:cs typeface="Arial" charset="0"/>
              </a:rPr>
              <a:t>wind</a:t>
            </a:r>
            <a:endParaRPr lang="ja-JP" alt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テキスト ボックス 10"/>
          <p:cNvSpPr txBox="1">
            <a:spLocks noChangeArrowheads="1"/>
          </p:cNvSpPr>
          <p:nvPr/>
        </p:nvSpPr>
        <p:spPr bwMode="auto">
          <a:xfrm>
            <a:off x="2679125" y="3264563"/>
            <a:ext cx="10080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-0.11</a:t>
            </a:r>
            <a:endParaRPr lang="ja-JP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 bwMode="auto">
          <a:xfrm>
            <a:off x="1785938" y="1500188"/>
            <a:ext cx="6357937" cy="209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Arial" pitchFamily="34" charset="0"/>
                <a:cs typeface="Arial" pitchFamily="34" charset="0"/>
              </a:rPr>
              <a:t>f</a:t>
            </a:r>
            <a:r>
              <a:rPr lang="en-US" altLang="ja-JP" sz="2400" baseline="-25000" dirty="0">
                <a:latin typeface="Arial" pitchFamily="34" charset="0"/>
                <a:cs typeface="Arial" pitchFamily="34" charset="0"/>
              </a:rPr>
              <a:t>0 </a:t>
            </a:r>
            <a:r>
              <a:rPr lang="en-US" altLang="ja-JP" sz="2400" dirty="0">
                <a:latin typeface="Arial" pitchFamily="34" charset="0"/>
                <a:cs typeface="Arial" pitchFamily="34" charset="0"/>
              </a:rPr>
              <a:t>: 0.153±0.02 (simply proportional)</a:t>
            </a:r>
          </a:p>
          <a:p>
            <a:pPr>
              <a:defRPr/>
            </a:pPr>
            <a:r>
              <a:rPr lang="ja-JP" altLang="en-US" sz="2000" dirty="0">
                <a:latin typeface="Arial" pitchFamily="34" charset="0"/>
                <a:cs typeface="Arial" pitchFamily="34" charset="0"/>
              </a:rPr>
              <a:t>　　 </a:t>
            </a:r>
            <a:r>
              <a:rPr lang="en-US" altLang="ja-JP" sz="2400" dirty="0">
                <a:latin typeface="Arial" pitchFamily="34" charset="0"/>
                <a:cs typeface="Arial" pitchFamily="34" charset="0"/>
              </a:rPr>
              <a:t>0.160±0.03 (</a:t>
            </a:r>
            <a:r>
              <a:rPr lang="en-US" altLang="ja-JP" sz="2400" dirty="0" err="1">
                <a:latin typeface="Arial" pitchFamily="34" charset="0"/>
                <a:cs typeface="Arial" pitchFamily="34" charset="0"/>
              </a:rPr>
              <a:t>outflow+dust</a:t>
            </a:r>
            <a:r>
              <a:rPr lang="en-US" altLang="ja-JP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defRPr/>
            </a:pPr>
            <a:endParaRPr lang="en-US" altLang="ja-JP" sz="1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altLang="ja-JP" sz="2400" dirty="0">
                <a:latin typeface="Arial" pitchFamily="34" charset="0"/>
                <a:cs typeface="Arial" pitchFamily="34" charset="0"/>
              </a:rPr>
              <a:t>f</a:t>
            </a:r>
            <a:r>
              <a:rPr lang="en-US" altLang="ja-JP" sz="24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altLang="ja-JP" sz="2400" dirty="0">
                <a:latin typeface="Arial" pitchFamily="34" charset="0"/>
                <a:cs typeface="Arial" pitchFamily="34" charset="0"/>
              </a:rPr>
              <a:t>     : 0.36</a:t>
            </a:r>
          </a:p>
          <a:p>
            <a:pPr>
              <a:defRPr/>
            </a:pPr>
            <a:endParaRPr lang="en-US" altLang="ja-JP" sz="1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altLang="ja-JP" sz="2400" dirty="0">
                <a:latin typeface="Arial" pitchFamily="34" charset="0"/>
                <a:cs typeface="Arial" pitchFamily="34" charset="0"/>
              </a:rPr>
              <a:t>q: 0.25</a:t>
            </a:r>
            <a:r>
              <a:rPr lang="en-US" altLang="ja-JP" sz="2400" baseline="30000" dirty="0">
                <a:latin typeface="Arial" pitchFamily="34" charset="0"/>
                <a:cs typeface="Arial" pitchFamily="34" charset="0"/>
              </a:rPr>
              <a:t>+0.16</a:t>
            </a:r>
            <a:endParaRPr lang="ja-JP" altLang="en-US" sz="2400" baseline="30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 txBox="1">
            <a:spLocks noChangeArrowheads="1"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Comparison with </a:t>
            </a:r>
            <a:r>
              <a:rPr lang="en-US" altLang="ja-JP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LAE UV LF @ z&lt;6</a:t>
            </a:r>
            <a:endParaRPr lang="ja-JP" altLang="en-US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71550"/>
            <a:ext cx="91440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71550"/>
            <a:ext cx="91440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 txBox="1">
            <a:spLocks noChangeArrowheads="1"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Comparison with LAE EW dist.</a:t>
            </a:r>
            <a:r>
              <a:rPr lang="ja-JP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en-US" altLang="ja-JP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@ z &lt; 6</a:t>
            </a:r>
            <a:endParaRPr lang="ja-JP" altLang="en-US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33799" name="Picture 63" descr="Arrow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43938" y="635793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71550"/>
            <a:ext cx="91440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971550"/>
            <a:ext cx="91440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 txBox="1">
            <a:spLocks noChangeArrowheads="1"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Comparison in M(UV)-EW(Lya) plane @ z &lt; 6</a:t>
            </a:r>
            <a:endParaRPr lang="ja-JP" altLang="en-US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249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 txBox="1">
            <a:spLocks noChangeArrowheads="1"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Comparison in M(UV)-EW(Lya) plane @ z &lt; 6</a:t>
            </a:r>
            <a:endParaRPr lang="ja-JP" altLang="en-US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1452563"/>
            <a:ext cx="9105900" cy="447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Autofit/>
          </a:bodyPr>
          <a:lstStyle/>
          <a:p>
            <a:pPr algn="ctr"/>
            <a:r>
              <a:rPr lang="en-US" altLang="ja-JP" sz="400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Characteristics in LAE UVLF </a:t>
            </a:r>
            <a:endParaRPr lang="ja-JP" altLang="en-US" sz="4000" dirty="0" smtClean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5" name="下矢印 4"/>
          <p:cNvSpPr>
            <a:spLocks noChangeArrowheads="1"/>
          </p:cNvSpPr>
          <p:nvPr/>
        </p:nvSpPr>
        <p:spPr bwMode="auto">
          <a:xfrm>
            <a:off x="1357290" y="3214686"/>
            <a:ext cx="642921" cy="1714508"/>
          </a:xfrm>
          <a:prstGeom prst="downArrow">
            <a:avLst>
              <a:gd name="adj1" fmla="val 50000"/>
              <a:gd name="adj2" fmla="val 77139"/>
            </a:avLst>
          </a:prstGeom>
          <a:solidFill>
            <a:schemeClr val="accent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下矢印 5"/>
          <p:cNvSpPr>
            <a:spLocks noChangeArrowheads="1"/>
          </p:cNvSpPr>
          <p:nvPr/>
        </p:nvSpPr>
        <p:spPr bwMode="auto">
          <a:xfrm>
            <a:off x="7643834" y="2786058"/>
            <a:ext cx="642910" cy="1785945"/>
          </a:xfrm>
          <a:prstGeom prst="downArrow">
            <a:avLst>
              <a:gd name="adj1" fmla="val 50000"/>
              <a:gd name="adj2" fmla="val 77139"/>
            </a:avLst>
          </a:prstGeom>
          <a:solidFill>
            <a:schemeClr val="accent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357562"/>
            <a:ext cx="442912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ja-JP" alt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既存</a:t>
            </a:r>
            <a:r>
              <a:rPr lang="ja-JP" alt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の </a:t>
            </a:r>
            <a:r>
              <a:rPr lang="en-US" altLang="ja-JP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LAE</a:t>
            </a:r>
            <a:r>
              <a:rPr lang="ja-JP" alt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・</a:t>
            </a:r>
            <a:r>
              <a:rPr lang="en-US" altLang="ja-JP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LBG </a:t>
            </a:r>
            <a:r>
              <a:rPr lang="ja-JP" alt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観測</a:t>
            </a:r>
            <a:r>
              <a:rPr lang="ja-JP" alt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データとの比較</a:t>
            </a:r>
            <a:endParaRPr lang="ja-JP" alt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429000"/>
            <a:ext cx="442912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57232"/>
            <a:ext cx="894397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1" y="3286124"/>
            <a:ext cx="4571999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3338" y="4148138"/>
            <a:ext cx="4030662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25"/>
            <a:ext cx="54451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 txBox="1">
            <a:spLocks noChangeArrowheads="1"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Characteristics in UV LF</a:t>
            </a:r>
            <a:endParaRPr lang="ja-JP" alt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9941" name="下矢印 8"/>
          <p:cNvSpPr>
            <a:spLocks noChangeArrowheads="1"/>
          </p:cNvSpPr>
          <p:nvPr/>
        </p:nvSpPr>
        <p:spPr bwMode="auto">
          <a:xfrm>
            <a:off x="2214563" y="4786313"/>
            <a:ext cx="642937" cy="785812"/>
          </a:xfrm>
          <a:prstGeom prst="down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942" name="下矢印 9"/>
          <p:cNvSpPr>
            <a:spLocks noChangeArrowheads="1"/>
          </p:cNvSpPr>
          <p:nvPr/>
        </p:nvSpPr>
        <p:spPr bwMode="auto">
          <a:xfrm rot="-5400000">
            <a:off x="5072063" y="2214562"/>
            <a:ext cx="642938" cy="785813"/>
          </a:xfrm>
          <a:prstGeom prst="down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" name="テキスト ボックス 14"/>
          <p:cNvSpPr txBox="1">
            <a:spLocks noChangeArrowheads="1"/>
          </p:cNvSpPr>
          <p:nvPr/>
        </p:nvSpPr>
        <p:spPr bwMode="auto">
          <a:xfrm>
            <a:off x="1857375" y="5548313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800" b="1" dirty="0">
                <a:latin typeface="+mn-lt"/>
                <a:cs typeface="Arial" charset="0"/>
              </a:rPr>
              <a:t>UV LF</a:t>
            </a:r>
            <a:endParaRPr lang="ja-JP" altLang="en-US" sz="2800" b="1" dirty="0">
              <a:latin typeface="+mn-lt"/>
              <a:cs typeface="Arial" charset="0"/>
            </a:endParaRPr>
          </a:p>
        </p:txBody>
      </p:sp>
      <p:sp>
        <p:nvSpPr>
          <p:cNvPr id="13" name="テキスト ボックス 14"/>
          <p:cNvSpPr txBox="1">
            <a:spLocks noChangeArrowheads="1"/>
          </p:cNvSpPr>
          <p:nvPr/>
        </p:nvSpPr>
        <p:spPr bwMode="auto">
          <a:xfrm>
            <a:off x="5857875" y="2357438"/>
            <a:ext cx="2857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800" b="1" dirty="0">
                <a:latin typeface="+mn-lt"/>
                <a:cs typeface="Arial" charset="0"/>
              </a:rPr>
              <a:t>EW(Lya) dist</a:t>
            </a:r>
            <a:endParaRPr lang="ja-JP" altLang="en-US" sz="2800" b="1" dirty="0">
              <a:latin typeface="+mn-lt"/>
              <a:cs typeface="Arial" charset="0"/>
            </a:endParaRPr>
          </a:p>
        </p:txBody>
      </p:sp>
      <p:cxnSp>
        <p:nvCxnSpPr>
          <p:cNvPr id="17" name="直線コネクタ 16"/>
          <p:cNvCxnSpPr>
            <a:cxnSpLocks noChangeShapeType="1"/>
          </p:cNvCxnSpPr>
          <p:nvPr/>
        </p:nvCxnSpPr>
        <p:spPr bwMode="auto">
          <a:xfrm>
            <a:off x="642938" y="3786188"/>
            <a:ext cx="4714875" cy="15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8" name="右矢印 17"/>
          <p:cNvSpPr>
            <a:spLocks noChangeArrowheads="1"/>
          </p:cNvSpPr>
          <p:nvPr/>
        </p:nvSpPr>
        <p:spPr bwMode="auto">
          <a:xfrm rot="5400000">
            <a:off x="6429375" y="5715001"/>
            <a:ext cx="714375" cy="571500"/>
          </a:xfrm>
          <a:prstGeom prst="rightArrow">
            <a:avLst>
              <a:gd name="adj1" fmla="val 50000"/>
              <a:gd name="adj2" fmla="val 72859"/>
            </a:avLst>
          </a:prstGeom>
          <a:solidFill>
            <a:srgbClr val="FF0000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" name="右矢印 18"/>
          <p:cNvSpPr>
            <a:spLocks noChangeArrowheads="1"/>
          </p:cNvSpPr>
          <p:nvPr/>
        </p:nvSpPr>
        <p:spPr bwMode="auto">
          <a:xfrm rot="5400000">
            <a:off x="8072437" y="4857751"/>
            <a:ext cx="714375" cy="571500"/>
          </a:xfrm>
          <a:prstGeom prst="rightArrow">
            <a:avLst>
              <a:gd name="adj1" fmla="val 50000"/>
              <a:gd name="adj2" fmla="val 72859"/>
            </a:avLst>
          </a:prstGeom>
          <a:solidFill>
            <a:srgbClr val="FF0000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フリーフォーム 13"/>
          <p:cNvSpPr>
            <a:spLocks noChangeArrowheads="1"/>
          </p:cNvSpPr>
          <p:nvPr/>
        </p:nvSpPr>
        <p:spPr bwMode="auto">
          <a:xfrm>
            <a:off x="642938" y="2786063"/>
            <a:ext cx="4706937" cy="1428750"/>
          </a:xfrm>
          <a:custGeom>
            <a:avLst/>
            <a:gdLst>
              <a:gd name="T0" fmla="*/ 0 w 1975757"/>
              <a:gd name="T1" fmla="*/ 356232 h 1795523"/>
              <a:gd name="T2" fmla="*/ 95480558 w 1975757"/>
              <a:gd name="T3" fmla="*/ 361262 h 1795523"/>
              <a:gd name="T4" fmla="*/ 354578547 w 1975757"/>
              <a:gd name="T5" fmla="*/ 347584 h 1795523"/>
              <a:gd name="T6" fmla="*/ 493439787 w 1975757"/>
              <a:gd name="T7" fmla="*/ 339885 h 1795523"/>
              <a:gd name="T8" fmla="*/ 606934879 w 1975757"/>
              <a:gd name="T9" fmla="*/ 306143 h 1795523"/>
              <a:gd name="T10" fmla="*/ 768045320 w 1975757"/>
              <a:gd name="T11" fmla="*/ 193591 h 1795523"/>
              <a:gd name="T12" fmla="*/ 812723942 w 1975757"/>
              <a:gd name="T13" fmla="*/ 109838 h 1795523"/>
              <a:gd name="T14" fmla="*/ 860494048 w 1975757"/>
              <a:gd name="T15" fmla="*/ 0 h 17955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75757"/>
              <a:gd name="T25" fmla="*/ 0 h 1795523"/>
              <a:gd name="T26" fmla="*/ 1975757 w 1975757"/>
              <a:gd name="T27" fmla="*/ 1795523 h 17955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75757" h="1795523">
                <a:moveTo>
                  <a:pt x="0" y="1763486"/>
                </a:moveTo>
                <a:cubicBezTo>
                  <a:pt x="45673" y="1768674"/>
                  <a:pt x="108528" y="1795523"/>
                  <a:pt x="219230" y="1788389"/>
                </a:cubicBezTo>
                <a:lnTo>
                  <a:pt x="814138" y="1720679"/>
                </a:lnTo>
                <a:cubicBezTo>
                  <a:pt x="966626" y="1709759"/>
                  <a:pt x="1011414" y="1716750"/>
                  <a:pt x="1132973" y="1682559"/>
                </a:cubicBezTo>
                <a:cubicBezTo>
                  <a:pt x="1210378" y="1647438"/>
                  <a:pt x="1288482" y="1622796"/>
                  <a:pt x="1393567" y="1515533"/>
                </a:cubicBezTo>
                <a:cubicBezTo>
                  <a:pt x="1608513" y="1374207"/>
                  <a:pt x="1684735" y="1120320"/>
                  <a:pt x="1763486" y="958355"/>
                </a:cubicBezTo>
                <a:cubicBezTo>
                  <a:pt x="1785688" y="905832"/>
                  <a:pt x="1830695" y="703470"/>
                  <a:pt x="1866073" y="543744"/>
                </a:cubicBezTo>
                <a:cubicBezTo>
                  <a:pt x="1901451" y="384018"/>
                  <a:pt x="1942485" y="90624"/>
                  <a:pt x="1975757" y="0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2.22222E-6 L 5E-6 -0.046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4"/>
          <p:cNvSpPr txBox="1">
            <a:spLocks noChangeArrowheads="1"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2800" kern="0" dirty="0">
                <a:latin typeface="Arial Black" pitchFamily="34" charset="0"/>
                <a:ea typeface="+mj-ea"/>
                <a:cs typeface="+mj-cs"/>
              </a:rPr>
              <a:t>Prediction to Redshift Evolution of Lya LF</a:t>
            </a:r>
            <a:endParaRPr lang="ja-JP" altLang="en-US" sz="2800" kern="0" dirty="0">
              <a:latin typeface="Arial Black" pitchFamily="34" charset="0"/>
              <a:ea typeface="+mj-ea"/>
              <a:cs typeface="+mj-cs"/>
            </a:endParaRPr>
          </a:p>
        </p:txBody>
      </p:sp>
      <p:cxnSp>
        <p:nvCxnSpPr>
          <p:cNvPr id="6" name="直線コネクタ 5"/>
          <p:cNvCxnSpPr>
            <a:cxnSpLocks noChangeShapeType="1"/>
          </p:cNvCxnSpPr>
          <p:nvPr/>
        </p:nvCxnSpPr>
        <p:spPr bwMode="auto">
          <a:xfrm rot="16200000" flipH="1">
            <a:off x="5866606" y="3466307"/>
            <a:ext cx="4532313" cy="3175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9" name="右矢印 8"/>
          <p:cNvSpPr>
            <a:spLocks noChangeArrowheads="1"/>
          </p:cNvSpPr>
          <p:nvPr/>
        </p:nvSpPr>
        <p:spPr bwMode="auto">
          <a:xfrm rot="10800000">
            <a:off x="6000750" y="3500438"/>
            <a:ext cx="1571625" cy="928687"/>
          </a:xfrm>
          <a:prstGeom prst="rightArrow">
            <a:avLst>
              <a:gd name="adj1" fmla="val 50000"/>
              <a:gd name="adj2" fmla="val 76185"/>
            </a:avLst>
          </a:prstGeom>
          <a:solidFill>
            <a:srgbClr val="00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5143500" y="1714500"/>
            <a:ext cx="3286125" cy="1570038"/>
            <a:chOff x="5572132" y="2073654"/>
            <a:chExt cx="3286148" cy="1569660"/>
          </a:xfrm>
        </p:grpSpPr>
        <p:sp>
          <p:nvSpPr>
            <p:cNvPr id="16393" name="テキスト ボックス 19"/>
            <p:cNvSpPr txBox="1">
              <a:spLocks noChangeArrowheads="1"/>
            </p:cNvSpPr>
            <p:nvPr/>
          </p:nvSpPr>
          <p:spPr bwMode="auto">
            <a:xfrm>
              <a:off x="5572132" y="2073654"/>
              <a:ext cx="3286148" cy="1569660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400">
                  <a:latin typeface="Arial Black" pitchFamily="34" charset="0"/>
                  <a:cs typeface="Arial" charset="0"/>
                </a:rPr>
                <a:t>Lya LF evolution is suppressed by considering the effect of f</a:t>
              </a:r>
              <a:r>
                <a:rPr lang="en-US" altLang="ja-JP" sz="2400" baseline="-25000">
                  <a:latin typeface="Arial Black" pitchFamily="34" charset="0"/>
                  <a:cs typeface="Arial" charset="0"/>
                </a:rPr>
                <a:t>esc</a:t>
              </a:r>
              <a:endParaRPr lang="ja-JP" altLang="en-US" sz="2400" baseline="-25000"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6394" name="テキスト ボックス 10"/>
            <p:cNvSpPr txBox="1">
              <a:spLocks noChangeArrowheads="1"/>
            </p:cNvSpPr>
            <p:nvPr/>
          </p:nvSpPr>
          <p:spPr bwMode="auto">
            <a:xfrm>
              <a:off x="7231831" y="3161884"/>
              <a:ext cx="7858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>
                  <a:latin typeface="Arial Black" pitchFamily="34" charset="0"/>
                  <a:cs typeface="Arial" charset="0"/>
                </a:rPr>
                <a:t>Lya</a:t>
              </a:r>
              <a:endParaRPr lang="ja-JP" altLang="en-US" sz="1600">
                <a:latin typeface="Arial Black" pitchFamily="34" charset="0"/>
                <a:cs typeface="Arial" charset="0"/>
              </a:endParaRPr>
            </a:p>
          </p:txBody>
        </p:sp>
      </p:grpSp>
      <p:sp>
        <p:nvSpPr>
          <p:cNvPr id="14" name="テキスト ボックス 19"/>
          <p:cNvSpPr txBox="1">
            <a:spLocks noChangeArrowheads="1"/>
          </p:cNvSpPr>
          <p:nvPr/>
        </p:nvSpPr>
        <p:spPr bwMode="auto">
          <a:xfrm>
            <a:off x="1571625" y="3657600"/>
            <a:ext cx="4286250" cy="1570038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a critical L(Lya) </a:t>
            </a:r>
            <a:br>
              <a:rPr lang="en-US" altLang="ja-JP" sz="2400">
                <a:solidFill>
                  <a:srgbClr val="FF0000"/>
                </a:solidFill>
                <a:latin typeface="Arial Black" pitchFamily="34" charset="0"/>
                <a:cs typeface="Arial" charset="0"/>
              </a:rPr>
            </a:br>
            <a:r>
              <a:rPr lang="en-US" altLang="ja-JP" sz="24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~ Lcr =2*10</a:t>
            </a:r>
            <a:r>
              <a:rPr lang="en-US" altLang="ja-JP" sz="2400" baseline="300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43</a:t>
            </a:r>
            <a:r>
              <a:rPr lang="en-US" altLang="ja-JP" sz="24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 h</a:t>
            </a:r>
            <a:r>
              <a:rPr lang="en-US" altLang="ja-JP" sz="2400" baseline="300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-2</a:t>
            </a:r>
            <a:r>
              <a:rPr lang="en-US" altLang="ja-JP" sz="24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 erg/s</a:t>
            </a:r>
            <a:br>
              <a:rPr lang="en-US" altLang="ja-JP" sz="2400">
                <a:solidFill>
                  <a:srgbClr val="FF0000"/>
                </a:solidFill>
                <a:latin typeface="Arial Black" pitchFamily="34" charset="0"/>
                <a:cs typeface="Arial" charset="0"/>
              </a:rPr>
            </a:br>
            <a:r>
              <a:rPr lang="en-US" altLang="ja-JP" sz="24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: n(&gt;Lcr) &lt; 10</a:t>
            </a:r>
            <a:r>
              <a:rPr lang="en-US" altLang="ja-JP" sz="2400" baseline="300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-6</a:t>
            </a:r>
            <a:r>
              <a:rPr lang="en-US" altLang="ja-JP" sz="24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 h</a:t>
            </a:r>
            <a:r>
              <a:rPr lang="en-US" altLang="ja-JP" sz="2400" baseline="300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3</a:t>
            </a:r>
            <a:r>
              <a:rPr lang="en-US" altLang="ja-JP" sz="24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/Mpc</a:t>
            </a:r>
            <a:r>
              <a:rPr lang="en-US" altLang="ja-JP" sz="2400" baseline="300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3</a:t>
            </a:r>
            <a:br>
              <a:rPr lang="en-US" altLang="ja-JP" sz="2400" baseline="30000">
                <a:solidFill>
                  <a:srgbClr val="FF0000"/>
                </a:solidFill>
                <a:latin typeface="Arial Black" pitchFamily="34" charset="0"/>
                <a:cs typeface="Arial" charset="0"/>
              </a:rPr>
            </a:br>
            <a:r>
              <a:rPr lang="en-US" altLang="ja-JP" sz="2400" baseline="300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   </a:t>
            </a:r>
            <a:r>
              <a:rPr lang="en-US" altLang="ja-JP" sz="24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regardless of source z</a:t>
            </a:r>
            <a:r>
              <a:rPr lang="en-US" altLang="ja-JP" sz="2400">
                <a:latin typeface="Arial Black" pitchFamily="34" charset="0"/>
                <a:cs typeface="Arial" charset="0"/>
              </a:rPr>
              <a:t> </a:t>
            </a:r>
            <a:endParaRPr lang="ja-JP" altLang="en-US" sz="2400" baseline="-25000">
              <a:latin typeface="Arial Black" pitchFamily="34" charset="0"/>
              <a:cs typeface="Arial" charset="0"/>
            </a:endParaRPr>
          </a:p>
        </p:txBody>
      </p:sp>
      <p:cxnSp>
        <p:nvCxnSpPr>
          <p:cNvPr id="17" name="直線矢印コネクタ 16"/>
          <p:cNvCxnSpPr>
            <a:cxnSpLocks noChangeShapeType="1"/>
          </p:cNvCxnSpPr>
          <p:nvPr/>
        </p:nvCxnSpPr>
        <p:spPr bwMode="auto">
          <a:xfrm>
            <a:off x="5857875" y="4929188"/>
            <a:ext cx="2286000" cy="85725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lg" len="lg"/>
          </a:ln>
        </p:spPr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1552574"/>
            <a:ext cx="9105900" cy="501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6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altLang="ja-JP" sz="4000" smtClean="0">
                <a:solidFill>
                  <a:schemeClr val="tx1"/>
                </a:solidFill>
                <a:effectLst/>
                <a:latin typeface="Arial Black" pitchFamily="34" charset="0"/>
              </a:rPr>
              <a:t>Redshift Evolution of LAE UVLF</a:t>
            </a:r>
            <a:endParaRPr lang="ja-JP" altLang="en-US" sz="4000" smtClean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5" name="下矢印 4"/>
          <p:cNvSpPr>
            <a:spLocks noChangeArrowheads="1"/>
          </p:cNvSpPr>
          <p:nvPr/>
        </p:nvSpPr>
        <p:spPr bwMode="auto">
          <a:xfrm rot="16200000">
            <a:off x="1321570" y="4036224"/>
            <a:ext cx="1000134" cy="1928826"/>
          </a:xfrm>
          <a:prstGeom prst="downArrow">
            <a:avLst>
              <a:gd name="adj1" fmla="val 50000"/>
              <a:gd name="adj2" fmla="val 77139"/>
            </a:avLst>
          </a:prstGeom>
          <a:solidFill>
            <a:schemeClr val="accent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en-US" altLang="ja-JP" sz="360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Nature of LAEs with EW &gt; 240 A</a:t>
            </a:r>
            <a:endParaRPr lang="ja-JP" altLang="en-US" sz="3600" dirty="0" smtClean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63" descr="Arrow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31238" y="635793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コネクタ 6"/>
          <p:cNvCxnSpPr/>
          <p:nvPr/>
        </p:nvCxnSpPr>
        <p:spPr>
          <a:xfrm rot="5400000">
            <a:off x="5072066" y="3659939"/>
            <a:ext cx="528641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rot="5400000">
            <a:off x="-949495" y="3662714"/>
            <a:ext cx="528641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71563"/>
            <a:ext cx="8964612" cy="2591479"/>
          </a:xfrm>
        </p:spPr>
        <p:txBody>
          <a:bodyPr>
            <a:spAutoFit/>
          </a:bodyPr>
          <a:lstStyle/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○　</a:t>
            </a:r>
            <a:r>
              <a:rPr lang="en-US" altLang="ja-JP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τ</a:t>
            </a:r>
            <a:r>
              <a:rPr lang="en-US" altLang="ja-JP" sz="2000" baseline="-25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Lyα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 ：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Lyα line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に対する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dust opacity</a:t>
            </a:r>
            <a:b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</a:b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　　　←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Lyα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光度関数とのフィットで決めた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buClr>
                <a:schemeClr val="tx1"/>
              </a:buClr>
              <a:buSzTx/>
              <a:buNone/>
              <a:defRPr/>
            </a:pPr>
            <a:endParaRPr lang="en-US" altLang="ja-JP" sz="1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○　</a:t>
            </a:r>
            <a:r>
              <a:rPr lang="en-US" altLang="ja-JP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τ</a:t>
            </a:r>
            <a:r>
              <a:rPr lang="en-US" altLang="ja-JP" sz="2000" baseline="-25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c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：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Lyα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 波長付近の連続光に対する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dust opacity</a:t>
            </a:r>
          </a:p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　　　　←　近傍銀河の観測量とのフィットで決めた（三鷹モデル）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buClr>
                <a:schemeClr val="tx1"/>
              </a:buClr>
              <a:buSzTx/>
              <a:buNone/>
              <a:defRPr/>
            </a:pPr>
            <a:endParaRPr lang="en-US" altLang="ja-JP" sz="12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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</a:t>
            </a:r>
            <a:r>
              <a:rPr lang="en-US" altLang="ja-JP" sz="2000" b="1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τ</a:t>
            </a:r>
            <a:r>
              <a:rPr lang="en-US" altLang="ja-JP" sz="2000" b="1" baseline="-25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Lyα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 / </a:t>
            </a:r>
            <a:r>
              <a:rPr lang="en-US" altLang="ja-JP" sz="2000" b="1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τ</a:t>
            </a:r>
            <a:r>
              <a:rPr lang="en-US" altLang="ja-JP" sz="2000" b="1" baseline="-25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c</a:t>
            </a: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≣　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q</a:t>
            </a: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：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geometry parameter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 </a:t>
            </a:r>
            <a:r>
              <a:rPr lang="en-US" altLang="ja-JP" sz="18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(Finkelstein+ 08)</a:t>
            </a:r>
            <a:endParaRPr lang="en-US" altLang="ja-JP" sz="2000" dirty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　　　　　　　　　　　</a:t>
            </a:r>
            <a:r>
              <a:rPr lang="en-US" altLang="ja-JP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τ</a:t>
            </a:r>
            <a:r>
              <a:rPr lang="en-US" altLang="ja-JP" sz="2000" baseline="-25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Lyα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 ＝ </a:t>
            </a:r>
            <a:r>
              <a:rPr lang="en-US" altLang="ja-JP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qτ</a:t>
            </a:r>
            <a:r>
              <a:rPr lang="en-US" altLang="ja-JP" sz="2000" baseline="-25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c</a:t>
            </a:r>
            <a:endParaRPr lang="en-US" altLang="ja-JP" sz="1800" baseline="-25000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12293" name="テキスト ボックス 19"/>
          <p:cNvSpPr txBox="1">
            <a:spLocks noChangeArrowheads="1"/>
          </p:cNvSpPr>
          <p:nvPr/>
        </p:nvSpPr>
        <p:spPr bwMode="auto">
          <a:xfrm>
            <a:off x="3143246" y="4772045"/>
            <a:ext cx="785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 dirty="0" smtClean="0">
                <a:solidFill>
                  <a:srgbClr val="E4007F"/>
                </a:solidFill>
                <a:cs typeface="Arial" charset="0"/>
              </a:rPr>
              <a:t>Lyα</a:t>
            </a:r>
            <a:endParaRPr lang="ja-JP" altLang="en-US" b="1" dirty="0">
              <a:solidFill>
                <a:srgbClr val="E4007F"/>
              </a:solidFill>
              <a:cs typeface="Arial" charset="0"/>
            </a:endParaRPr>
          </a:p>
        </p:txBody>
      </p:sp>
      <p:sp>
        <p:nvSpPr>
          <p:cNvPr id="12294" name="テキスト ボックス 30"/>
          <p:cNvSpPr txBox="1">
            <a:spLocks noChangeArrowheads="1"/>
          </p:cNvSpPr>
          <p:nvPr/>
        </p:nvSpPr>
        <p:spPr bwMode="auto">
          <a:xfrm>
            <a:off x="1142996" y="3771920"/>
            <a:ext cx="2500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ea typeface="HG創英角ﾎﾟｯﾌﾟ体" pitchFamily="49" charset="-128"/>
                <a:cs typeface="Arial" charset="0"/>
              </a:rPr>
              <a:t>stars</a:t>
            </a:r>
            <a:endParaRPr lang="ja-JP" altLang="en-US" sz="2000">
              <a:ea typeface="HG創英角ﾎﾟｯﾌﾟ体" pitchFamily="49" charset="-128"/>
              <a:cs typeface="Arial" charset="0"/>
            </a:endParaRPr>
          </a:p>
        </p:txBody>
      </p:sp>
      <p:sp>
        <p:nvSpPr>
          <p:cNvPr id="12295" name="テキスト ボックス 32"/>
          <p:cNvSpPr txBox="1">
            <a:spLocks noChangeArrowheads="1"/>
          </p:cNvSpPr>
          <p:nvPr/>
        </p:nvSpPr>
        <p:spPr bwMode="auto">
          <a:xfrm>
            <a:off x="2751537" y="3758197"/>
            <a:ext cx="8254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>
                <a:ea typeface="HG創英角ﾎﾟｯﾌﾟ体" pitchFamily="49" charset="-128"/>
                <a:cs typeface="Arial" charset="0"/>
              </a:rPr>
              <a:t>cloud</a:t>
            </a:r>
          </a:p>
          <a:p>
            <a:r>
              <a:rPr lang="en-US" altLang="ja-JP" sz="2000" dirty="0">
                <a:ea typeface="HG創英角ﾎﾟｯﾌﾟ体" pitchFamily="49" charset="-128"/>
                <a:cs typeface="Arial" charset="0"/>
              </a:rPr>
              <a:t>dust</a:t>
            </a:r>
            <a:endParaRPr lang="ja-JP" altLang="en-US" sz="2000" dirty="0">
              <a:ea typeface="HG創英角ﾎﾟｯﾌﾟ体" pitchFamily="49" charset="-128"/>
              <a:cs typeface="Arial" charset="0"/>
            </a:endParaRPr>
          </a:p>
        </p:txBody>
      </p:sp>
      <p:grpSp>
        <p:nvGrpSpPr>
          <p:cNvPr id="2" name="グループ化 48"/>
          <p:cNvGrpSpPr>
            <a:grpSpLocks/>
          </p:cNvGrpSpPr>
          <p:nvPr/>
        </p:nvGrpSpPr>
        <p:grpSpPr bwMode="auto">
          <a:xfrm>
            <a:off x="500058" y="4200545"/>
            <a:ext cx="2770188" cy="2071687"/>
            <a:chOff x="2801970" y="2571772"/>
            <a:chExt cx="5048250" cy="4000500"/>
          </a:xfrm>
        </p:grpSpPr>
        <p:sp>
          <p:nvSpPr>
            <p:cNvPr id="12302" name="円/楕円 15"/>
            <p:cNvSpPr>
              <a:spLocks noChangeArrowheads="1"/>
            </p:cNvSpPr>
            <p:nvPr/>
          </p:nvSpPr>
          <p:spPr bwMode="auto">
            <a:xfrm>
              <a:off x="2801970" y="2571772"/>
              <a:ext cx="4214812" cy="4000500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星 5 63"/>
            <p:cNvSpPr/>
            <p:nvPr/>
          </p:nvSpPr>
          <p:spPr bwMode="auto">
            <a:xfrm>
              <a:off x="4332357" y="3181809"/>
              <a:ext cx="572810" cy="573253"/>
            </a:xfrm>
            <a:prstGeom prst="star5">
              <a:avLst/>
            </a:prstGeom>
            <a:solidFill>
              <a:srgbClr val="FFFF00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pitchFamily="34" charset="0"/>
              </a:endParaRPr>
            </a:p>
          </p:txBody>
        </p:sp>
        <p:cxnSp>
          <p:nvCxnSpPr>
            <p:cNvPr id="12304" name="直線矢印コネクタ 18"/>
            <p:cNvCxnSpPr>
              <a:cxnSpLocks noChangeShapeType="1"/>
            </p:cNvCxnSpPr>
            <p:nvPr/>
          </p:nvCxnSpPr>
          <p:spPr bwMode="auto">
            <a:xfrm>
              <a:off x="4945095" y="3468710"/>
              <a:ext cx="2786062" cy="1587"/>
            </a:xfrm>
            <a:prstGeom prst="straightConnector1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 type="arrow" w="lg" len="lg"/>
            </a:ln>
          </p:spPr>
        </p:cxnSp>
        <p:sp>
          <p:nvSpPr>
            <p:cNvPr id="12305" name="円/楕円 21"/>
            <p:cNvSpPr>
              <a:spLocks noChangeArrowheads="1"/>
            </p:cNvSpPr>
            <p:nvPr/>
          </p:nvSpPr>
          <p:spPr bwMode="auto">
            <a:xfrm>
              <a:off x="6016657" y="4214835"/>
              <a:ext cx="571500" cy="500062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06" name="円/楕円 22"/>
            <p:cNvSpPr>
              <a:spLocks noChangeArrowheads="1"/>
            </p:cNvSpPr>
            <p:nvPr/>
          </p:nvSpPr>
          <p:spPr bwMode="auto">
            <a:xfrm>
              <a:off x="4159282" y="4286272"/>
              <a:ext cx="571500" cy="500063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07" name="円/楕円 23"/>
            <p:cNvSpPr>
              <a:spLocks noChangeArrowheads="1"/>
            </p:cNvSpPr>
            <p:nvPr/>
          </p:nvSpPr>
          <p:spPr bwMode="auto">
            <a:xfrm>
              <a:off x="5373720" y="5143522"/>
              <a:ext cx="571500" cy="500063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08" name="円/楕円 24"/>
            <p:cNvSpPr>
              <a:spLocks noChangeArrowheads="1"/>
            </p:cNvSpPr>
            <p:nvPr/>
          </p:nvSpPr>
          <p:spPr bwMode="auto">
            <a:xfrm>
              <a:off x="3230595" y="3786210"/>
              <a:ext cx="571500" cy="500062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09" name="円/楕円 25"/>
            <p:cNvSpPr>
              <a:spLocks noChangeArrowheads="1"/>
            </p:cNvSpPr>
            <p:nvPr/>
          </p:nvSpPr>
          <p:spPr bwMode="auto">
            <a:xfrm>
              <a:off x="3302032" y="5000647"/>
              <a:ext cx="571500" cy="500063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10" name="円/楕円 26"/>
            <p:cNvSpPr>
              <a:spLocks noChangeArrowheads="1"/>
            </p:cNvSpPr>
            <p:nvPr/>
          </p:nvSpPr>
          <p:spPr bwMode="auto">
            <a:xfrm>
              <a:off x="5373720" y="3214710"/>
              <a:ext cx="571500" cy="500062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11" name="円/楕円 27"/>
            <p:cNvSpPr>
              <a:spLocks noChangeArrowheads="1"/>
            </p:cNvSpPr>
            <p:nvPr/>
          </p:nvSpPr>
          <p:spPr bwMode="auto">
            <a:xfrm>
              <a:off x="6159532" y="3429022"/>
              <a:ext cx="571500" cy="500063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12" name="円/楕円 28"/>
            <p:cNvSpPr>
              <a:spLocks noChangeArrowheads="1"/>
            </p:cNvSpPr>
            <p:nvPr/>
          </p:nvSpPr>
          <p:spPr bwMode="auto">
            <a:xfrm>
              <a:off x="4587907" y="4857772"/>
              <a:ext cx="571500" cy="500063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13" name="円/楕円 29"/>
            <p:cNvSpPr>
              <a:spLocks noChangeArrowheads="1"/>
            </p:cNvSpPr>
            <p:nvPr/>
          </p:nvSpPr>
          <p:spPr bwMode="auto">
            <a:xfrm>
              <a:off x="3659220" y="2928960"/>
              <a:ext cx="571500" cy="500062"/>
            </a:xfrm>
            <a:prstGeom prst="ellipse">
              <a:avLst/>
            </a:prstGeom>
            <a:solidFill>
              <a:srgbClr val="FFFFCC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14" name="フリーフォーム 37"/>
            <p:cNvSpPr>
              <a:spLocks noChangeArrowheads="1"/>
            </p:cNvSpPr>
            <p:nvPr/>
          </p:nvSpPr>
          <p:spPr bwMode="auto">
            <a:xfrm>
              <a:off x="3457607" y="3616347"/>
              <a:ext cx="4392613" cy="1716088"/>
            </a:xfrm>
            <a:custGeom>
              <a:avLst/>
              <a:gdLst>
                <a:gd name="T0" fmla="*/ 886509 w 4392582"/>
                <a:gd name="T1" fmla="*/ 0 h 1717040"/>
                <a:gd name="T2" fmla="*/ 383561 w 4392582"/>
                <a:gd name="T3" fmla="*/ 227714 h 1717040"/>
                <a:gd name="T4" fmla="*/ 383561 w 4392582"/>
                <a:gd name="T5" fmla="*/ 227714 h 1717040"/>
                <a:gd name="T6" fmla="*/ 825542 w 4392582"/>
                <a:gd name="T7" fmla="*/ 728686 h 1717040"/>
                <a:gd name="T8" fmla="*/ 185427 w 4392582"/>
                <a:gd name="T9" fmla="*/ 637600 h 1717040"/>
                <a:gd name="T10" fmla="*/ 93987 w 4392582"/>
                <a:gd name="T11" fmla="*/ 1381467 h 1717040"/>
                <a:gd name="T12" fmla="*/ 749342 w 4392582"/>
                <a:gd name="T13" fmla="*/ 1108210 h 1717040"/>
                <a:gd name="T14" fmla="*/ 429281 w 4392582"/>
                <a:gd name="T15" fmla="*/ 1533277 h 1717040"/>
                <a:gd name="T16" fmla="*/ 1069397 w 4392582"/>
                <a:gd name="T17" fmla="*/ 1381467 h 1717040"/>
                <a:gd name="T18" fmla="*/ 1176084 w 4392582"/>
                <a:gd name="T19" fmla="*/ 1123392 h 1717040"/>
                <a:gd name="T20" fmla="*/ 1526618 w 4392582"/>
                <a:gd name="T21" fmla="*/ 1123392 h 1717040"/>
                <a:gd name="T22" fmla="*/ 1648545 w 4392582"/>
                <a:gd name="T23" fmla="*/ 1032304 h 1717040"/>
                <a:gd name="T24" fmla="*/ 1861919 w 4392582"/>
                <a:gd name="T25" fmla="*/ 1244839 h 1717040"/>
                <a:gd name="T26" fmla="*/ 1846679 w 4392582"/>
                <a:gd name="T27" fmla="*/ 1032304 h 1717040"/>
                <a:gd name="T28" fmla="*/ 1679025 w 4392582"/>
                <a:gd name="T29" fmla="*/ 1229658 h 1717040"/>
                <a:gd name="T30" fmla="*/ 1861919 w 4392582"/>
                <a:gd name="T31" fmla="*/ 1442191 h 1717040"/>
                <a:gd name="T32" fmla="*/ 1679025 w 4392582"/>
                <a:gd name="T33" fmla="*/ 1563639 h 1717040"/>
                <a:gd name="T34" fmla="*/ 1999086 w 4392582"/>
                <a:gd name="T35" fmla="*/ 1669906 h 1717040"/>
                <a:gd name="T36" fmla="*/ 2090526 w 4392582"/>
                <a:gd name="T37" fmla="*/ 1320743 h 1717040"/>
                <a:gd name="T38" fmla="*/ 2303893 w 4392582"/>
                <a:gd name="T39" fmla="*/ 1260020 h 1717040"/>
                <a:gd name="T40" fmla="*/ 2319133 w 4392582"/>
                <a:gd name="T41" fmla="*/ 1563639 h 1717040"/>
                <a:gd name="T42" fmla="*/ 2684920 w 4392582"/>
                <a:gd name="T43" fmla="*/ 1108210 h 1717040"/>
                <a:gd name="T44" fmla="*/ 2242933 w 4392582"/>
                <a:gd name="T45" fmla="*/ 1077849 h 1717040"/>
                <a:gd name="T46" fmla="*/ 2319133 w 4392582"/>
                <a:gd name="T47" fmla="*/ 728686 h 1717040"/>
                <a:gd name="T48" fmla="*/ 2075286 w 4392582"/>
                <a:gd name="T49" fmla="*/ 713505 h 1717040"/>
                <a:gd name="T50" fmla="*/ 2197213 w 4392582"/>
                <a:gd name="T51" fmla="*/ 106267 h 1717040"/>
                <a:gd name="T52" fmla="*/ 2532507 w 4392582"/>
                <a:gd name="T53" fmla="*/ 440247 h 1717040"/>
                <a:gd name="T54" fmla="*/ 2822081 w 4392582"/>
                <a:gd name="T55" fmla="*/ 288439 h 1717040"/>
                <a:gd name="T56" fmla="*/ 2928774 w 4392582"/>
                <a:gd name="T57" fmla="*/ 622420 h 1717040"/>
                <a:gd name="T58" fmla="*/ 3248828 w 4392582"/>
                <a:gd name="T59" fmla="*/ 327312 h 1717040"/>
                <a:gd name="T60" fmla="*/ 4392805 w 4392582"/>
                <a:gd name="T61" fmla="*/ 312132 h 17170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392582"/>
                <a:gd name="T94" fmla="*/ 0 h 1717040"/>
                <a:gd name="T95" fmla="*/ 4392582 w 4392582"/>
                <a:gd name="T96" fmla="*/ 1717040 h 17170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392582" h="1717040">
                  <a:moveTo>
                    <a:pt x="886460" y="0"/>
                  </a:moveTo>
                  <a:lnTo>
                    <a:pt x="383540" y="228600"/>
                  </a:lnTo>
                  <a:cubicBezTo>
                    <a:pt x="457200" y="312420"/>
                    <a:pt x="858520" y="662940"/>
                    <a:pt x="825500" y="731520"/>
                  </a:cubicBezTo>
                  <a:cubicBezTo>
                    <a:pt x="792480" y="800100"/>
                    <a:pt x="307340" y="530860"/>
                    <a:pt x="185420" y="640080"/>
                  </a:cubicBezTo>
                  <a:cubicBezTo>
                    <a:pt x="63500" y="749300"/>
                    <a:pt x="0" y="1308100"/>
                    <a:pt x="93980" y="1386840"/>
                  </a:cubicBezTo>
                  <a:cubicBezTo>
                    <a:pt x="187960" y="1465580"/>
                    <a:pt x="693420" y="1087120"/>
                    <a:pt x="749300" y="1112520"/>
                  </a:cubicBezTo>
                  <a:cubicBezTo>
                    <a:pt x="805180" y="1137920"/>
                    <a:pt x="375920" y="1493520"/>
                    <a:pt x="429260" y="1539240"/>
                  </a:cubicBezTo>
                  <a:cubicBezTo>
                    <a:pt x="482600" y="1584960"/>
                    <a:pt x="944880" y="1455420"/>
                    <a:pt x="1069340" y="1386840"/>
                  </a:cubicBezTo>
                  <a:cubicBezTo>
                    <a:pt x="1193800" y="1318260"/>
                    <a:pt x="1099820" y="1170940"/>
                    <a:pt x="1176020" y="1127760"/>
                  </a:cubicBezTo>
                  <a:cubicBezTo>
                    <a:pt x="1252220" y="1084580"/>
                    <a:pt x="1447800" y="1143000"/>
                    <a:pt x="1526540" y="1127760"/>
                  </a:cubicBezTo>
                  <a:cubicBezTo>
                    <a:pt x="1605280" y="1112520"/>
                    <a:pt x="1592580" y="1016000"/>
                    <a:pt x="1648460" y="1036320"/>
                  </a:cubicBezTo>
                  <a:cubicBezTo>
                    <a:pt x="1704340" y="1056640"/>
                    <a:pt x="1828800" y="1249680"/>
                    <a:pt x="1861820" y="1249680"/>
                  </a:cubicBezTo>
                  <a:cubicBezTo>
                    <a:pt x="1894840" y="1249680"/>
                    <a:pt x="1877060" y="1038860"/>
                    <a:pt x="1846580" y="1036320"/>
                  </a:cubicBezTo>
                  <a:cubicBezTo>
                    <a:pt x="1816100" y="1033780"/>
                    <a:pt x="1676400" y="1165860"/>
                    <a:pt x="1678940" y="1234440"/>
                  </a:cubicBezTo>
                  <a:cubicBezTo>
                    <a:pt x="1681480" y="1303020"/>
                    <a:pt x="1861820" y="1391920"/>
                    <a:pt x="1861820" y="1447800"/>
                  </a:cubicBezTo>
                  <a:cubicBezTo>
                    <a:pt x="1861820" y="1503680"/>
                    <a:pt x="1656080" y="1531620"/>
                    <a:pt x="1678940" y="1569720"/>
                  </a:cubicBezTo>
                  <a:cubicBezTo>
                    <a:pt x="1701800" y="1607820"/>
                    <a:pt x="1930400" y="1717040"/>
                    <a:pt x="1998980" y="1676400"/>
                  </a:cubicBezTo>
                  <a:cubicBezTo>
                    <a:pt x="2067560" y="1635760"/>
                    <a:pt x="2039620" y="1394460"/>
                    <a:pt x="2090420" y="1325880"/>
                  </a:cubicBezTo>
                  <a:cubicBezTo>
                    <a:pt x="2141220" y="1257300"/>
                    <a:pt x="2265680" y="1224280"/>
                    <a:pt x="2303780" y="1264920"/>
                  </a:cubicBezTo>
                  <a:cubicBezTo>
                    <a:pt x="2341880" y="1305560"/>
                    <a:pt x="2255520" y="1595120"/>
                    <a:pt x="2319020" y="1569720"/>
                  </a:cubicBezTo>
                  <a:cubicBezTo>
                    <a:pt x="2382520" y="1544320"/>
                    <a:pt x="2697480" y="1193800"/>
                    <a:pt x="2684780" y="1112520"/>
                  </a:cubicBezTo>
                  <a:cubicBezTo>
                    <a:pt x="2672080" y="1031240"/>
                    <a:pt x="2303780" y="1145540"/>
                    <a:pt x="2242820" y="1082040"/>
                  </a:cubicBezTo>
                  <a:cubicBezTo>
                    <a:pt x="2181860" y="1018540"/>
                    <a:pt x="2346960" y="792480"/>
                    <a:pt x="2319020" y="731520"/>
                  </a:cubicBezTo>
                  <a:cubicBezTo>
                    <a:pt x="2291080" y="670560"/>
                    <a:pt x="2095500" y="820420"/>
                    <a:pt x="2075180" y="716280"/>
                  </a:cubicBezTo>
                  <a:cubicBezTo>
                    <a:pt x="2054860" y="612140"/>
                    <a:pt x="2120900" y="152400"/>
                    <a:pt x="2197100" y="106680"/>
                  </a:cubicBezTo>
                  <a:cubicBezTo>
                    <a:pt x="2273300" y="60960"/>
                    <a:pt x="2428240" y="411480"/>
                    <a:pt x="2532380" y="441960"/>
                  </a:cubicBezTo>
                  <a:cubicBezTo>
                    <a:pt x="2636520" y="472440"/>
                    <a:pt x="2755900" y="259080"/>
                    <a:pt x="2821940" y="289560"/>
                  </a:cubicBezTo>
                  <a:cubicBezTo>
                    <a:pt x="2887980" y="320040"/>
                    <a:pt x="2857500" y="618336"/>
                    <a:pt x="2928620" y="624840"/>
                  </a:cubicBezTo>
                  <a:cubicBezTo>
                    <a:pt x="2999740" y="631344"/>
                    <a:pt x="3004666" y="380502"/>
                    <a:pt x="3248660" y="328586"/>
                  </a:cubicBezTo>
                  <a:cubicBezTo>
                    <a:pt x="3492654" y="276670"/>
                    <a:pt x="4237642" y="315886"/>
                    <a:pt x="4392582" y="313346"/>
                  </a:cubicBezTo>
                </a:path>
              </a:pathLst>
            </a:custGeom>
            <a:noFill/>
            <a:ln w="38100" algn="ctr">
              <a:solidFill>
                <a:srgbClr val="E4007F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ja-JP" altLang="en-US"/>
            </a:p>
          </p:txBody>
        </p:sp>
      </p:grpSp>
      <p:cxnSp>
        <p:nvCxnSpPr>
          <p:cNvPr id="12297" name="直線矢印コネクタ 34"/>
          <p:cNvCxnSpPr>
            <a:cxnSpLocks noChangeShapeType="1"/>
          </p:cNvCxnSpPr>
          <p:nvPr/>
        </p:nvCxnSpPr>
        <p:spPr bwMode="auto">
          <a:xfrm rot="10800000" flipV="1">
            <a:off x="2174871" y="4156095"/>
            <a:ext cx="571500" cy="3698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298" name="直線矢印コネクタ 34"/>
          <p:cNvCxnSpPr>
            <a:cxnSpLocks noChangeShapeType="1"/>
          </p:cNvCxnSpPr>
          <p:nvPr/>
        </p:nvCxnSpPr>
        <p:spPr bwMode="auto">
          <a:xfrm rot="16200000" flipH="1">
            <a:off x="1412077" y="4369614"/>
            <a:ext cx="369887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299" name="テキスト ボックス 36"/>
          <p:cNvSpPr txBox="1">
            <a:spLocks noChangeArrowheads="1"/>
          </p:cNvSpPr>
          <p:nvPr/>
        </p:nvSpPr>
        <p:spPr bwMode="auto">
          <a:xfrm>
            <a:off x="1214407" y="5578495"/>
            <a:ext cx="76991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>
                <a:ea typeface="HG創英角ﾎﾟｯﾌﾟ体" pitchFamily="49" charset="-128"/>
                <a:cs typeface="Arial" charset="0"/>
              </a:rPr>
              <a:t>ISM</a:t>
            </a:r>
            <a:br>
              <a:rPr lang="en-US" altLang="ja-JP" sz="2000" dirty="0">
                <a:ea typeface="HG創英角ﾎﾟｯﾌﾟ体" pitchFamily="49" charset="-128"/>
                <a:cs typeface="Arial" charset="0"/>
              </a:rPr>
            </a:br>
            <a:r>
              <a:rPr lang="en-US" altLang="ja-JP" sz="2000" dirty="0">
                <a:ea typeface="HG創英角ﾎﾟｯﾌﾟ体" pitchFamily="49" charset="-128"/>
                <a:cs typeface="Arial" charset="0"/>
              </a:rPr>
              <a:t>dust</a:t>
            </a:r>
          </a:p>
        </p:txBody>
      </p:sp>
      <p:sp>
        <p:nvSpPr>
          <p:cNvPr id="12300" name="正方形/長方形 80"/>
          <p:cNvSpPr>
            <a:spLocks noChangeArrowheads="1"/>
          </p:cNvSpPr>
          <p:nvPr/>
        </p:nvSpPr>
        <p:spPr bwMode="auto">
          <a:xfrm>
            <a:off x="4071972" y="4081033"/>
            <a:ext cx="4357680" cy="99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r>
              <a:rPr lang="en-US" altLang="ja-JP" sz="2000" dirty="0" smtClean="0"/>
              <a:t>‐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q </a:t>
            </a:r>
            <a:r>
              <a:rPr lang="en-US" altLang="ja-JP" sz="2000" dirty="0"/>
              <a:t>&gt;&gt; 1</a:t>
            </a:r>
            <a:r>
              <a:rPr lang="ja-JP" altLang="en-US" sz="2000" dirty="0"/>
              <a:t>：</a:t>
            </a:r>
            <a:r>
              <a:rPr lang="en-US" altLang="ja-JP" sz="2000" dirty="0"/>
              <a:t>homogeneous </a:t>
            </a:r>
            <a:r>
              <a:rPr lang="en-US" altLang="ja-JP" sz="2000" dirty="0" smtClean="0"/>
              <a:t>ISM</a:t>
            </a: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endParaRPr lang="en-US" altLang="ja-JP" sz="1000" dirty="0"/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r>
              <a:rPr lang="en-US" altLang="ja-JP" sz="2000" dirty="0" smtClean="0"/>
              <a:t>‐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q &lt;&lt; 1</a:t>
            </a:r>
            <a:r>
              <a:rPr lang="ja-JP" altLang="en-US" sz="2000" dirty="0" smtClean="0"/>
              <a:t>：</a:t>
            </a:r>
            <a:r>
              <a:rPr lang="en-US" altLang="ja-JP" sz="2000" dirty="0" smtClean="0"/>
              <a:t> clumpy interstellar dust</a:t>
            </a:r>
            <a:endParaRPr lang="en-US" altLang="ja-JP" sz="2000" dirty="0"/>
          </a:p>
        </p:txBody>
      </p:sp>
      <p:sp>
        <p:nvSpPr>
          <p:cNvPr id="32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Lyα </a:t>
            </a:r>
            <a:r>
              <a:rPr lang="ja-JP" altLang="en-US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と </a:t>
            </a:r>
            <a:r>
              <a:rPr lang="en-US" altLang="ja-JP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UV </a:t>
            </a:r>
            <a:r>
              <a:rPr lang="ja-JP" altLang="en-US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連続光の </a:t>
            </a:r>
            <a:r>
              <a:rPr lang="en-US" altLang="ja-JP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dust opacity</a:t>
            </a:r>
            <a:endParaRPr lang="ja-JP" alt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81" y="3033622"/>
            <a:ext cx="4643470" cy="378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006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71563"/>
            <a:ext cx="8964612" cy="1988237"/>
          </a:xfrm>
        </p:spPr>
        <p:txBody>
          <a:bodyPr>
            <a:spAutoFit/>
          </a:bodyPr>
          <a:lstStyle/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○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q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＝１　でなければ、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dust extinction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を受ける前後で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EW(Lyα)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は変わる：</a:t>
            </a:r>
            <a:r>
              <a:rPr lang="en-US" altLang="ja-JP" sz="2000" b="1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EW</a:t>
            </a:r>
            <a:r>
              <a:rPr lang="en-US" altLang="ja-JP" sz="2000" b="1" baseline="-25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dust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 / </a:t>
            </a:r>
            <a:r>
              <a:rPr lang="en-US" altLang="ja-JP" sz="2000" b="1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EW</a:t>
            </a:r>
            <a:r>
              <a:rPr lang="en-US" altLang="ja-JP" sz="2000" b="1" baseline="-25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int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 </a:t>
            </a: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≣ 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Γ(</a:t>
            </a:r>
            <a:r>
              <a:rPr lang="en-US" altLang="ja-JP" sz="2000" b="1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τ</a:t>
            </a:r>
            <a:r>
              <a:rPr lang="en-US" altLang="ja-JP" sz="2000" b="1" baseline="-25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c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)</a:t>
            </a:r>
          </a:p>
          <a:p>
            <a:pPr>
              <a:buClr>
                <a:schemeClr val="tx1"/>
              </a:buClr>
              <a:buSzTx/>
              <a:buNone/>
              <a:defRPr/>
            </a:pPr>
            <a:endParaRPr lang="en-US" altLang="ja-JP" sz="6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　　　　　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Γ(</a:t>
            </a:r>
            <a:r>
              <a:rPr lang="en-US" altLang="ja-JP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τ</a:t>
            </a:r>
            <a:r>
              <a:rPr lang="en-US" altLang="ja-JP" sz="2000" baseline="-25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c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)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＝（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f</a:t>
            </a:r>
            <a:r>
              <a:rPr lang="en-US" altLang="ja-JP" sz="2000" baseline="-25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0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/ q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）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× [1 - exp(-</a:t>
            </a:r>
            <a:r>
              <a:rPr lang="en-US" altLang="ja-JP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qτ</a:t>
            </a:r>
            <a:r>
              <a:rPr lang="en-US" altLang="ja-JP" sz="2000" baseline="-25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c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)] / [1 - exp(-</a:t>
            </a:r>
            <a:r>
              <a:rPr lang="en-US" altLang="ja-JP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τ</a:t>
            </a:r>
            <a:r>
              <a:rPr lang="en-US" altLang="ja-JP" sz="2000" baseline="-25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c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)]</a:t>
            </a:r>
          </a:p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　　　　　　　　　　　　　　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for quiescent and pre-outflow starburst</a:t>
            </a:r>
          </a:p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　　　　　　　　　  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f</a:t>
            </a:r>
            <a:r>
              <a:rPr lang="en-US" altLang="ja-JP" sz="2000" baseline="-25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0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     / q   for outflow starburst</a:t>
            </a:r>
          </a:p>
        </p:txBody>
      </p:sp>
      <p:sp>
        <p:nvSpPr>
          <p:cNvPr id="32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geometry parameter q </a:t>
            </a:r>
            <a:r>
              <a:rPr lang="ja-JP" altLang="en-US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と </a:t>
            </a:r>
            <a:r>
              <a:rPr lang="en-US" altLang="ja-JP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EW(Lyα)</a:t>
            </a:r>
            <a:endParaRPr lang="ja-JP" alt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25" name="テキスト ボックス 10"/>
          <p:cNvSpPr txBox="1">
            <a:spLocks noChangeArrowheads="1"/>
          </p:cNvSpPr>
          <p:nvPr/>
        </p:nvSpPr>
        <p:spPr bwMode="auto">
          <a:xfrm>
            <a:off x="3011514" y="2594318"/>
            <a:ext cx="5715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wind</a:t>
            </a:r>
            <a:endParaRPr lang="ja-JP" altLang="en-US" sz="1400" dirty="0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27" name="正方形/長方形 80"/>
          <p:cNvSpPr>
            <a:spLocks noChangeArrowheads="1"/>
          </p:cNvSpPr>
          <p:nvPr/>
        </p:nvSpPr>
        <p:spPr bwMode="auto">
          <a:xfrm>
            <a:off x="4643438" y="3445377"/>
            <a:ext cx="450056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‐best-fit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：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q = 0.15 &lt; 1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/>
            </a:r>
            <a:b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</a:b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</a:t>
            </a: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 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clumpy ISM</a:t>
            </a: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を示唆</a:t>
            </a:r>
            <a:endParaRPr lang="en-US" altLang="ja-JP" sz="2000" b="1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endParaRPr lang="en-US" altLang="ja-JP" sz="12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‐best-fit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：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q = 0.15</a:t>
            </a: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 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</a:t>
            </a: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 ダスト減光が大きいほど 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Γ</a:t>
            </a: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 大</a:t>
            </a:r>
            <a:endParaRPr lang="en-US" altLang="ja-JP" sz="2000" b="1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　　　</a:t>
            </a:r>
            <a:r>
              <a:rPr lang="en-US" altLang="ja-JP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Γ </a:t>
            </a:r>
            <a:r>
              <a:rPr lang="ja-JP" altLang="en-US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→ </a:t>
            </a:r>
            <a:r>
              <a:rPr lang="en-US" altLang="ja-JP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(f</a:t>
            </a:r>
            <a:r>
              <a:rPr lang="en-US" altLang="ja-JP" baseline="-25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0 </a:t>
            </a:r>
            <a:r>
              <a:rPr lang="en-US" altLang="ja-JP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/ q) = 1.5 </a:t>
            </a: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r>
              <a:rPr lang="ja-JP" altLang="en-US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　　</a:t>
            </a:r>
            <a:r>
              <a:rPr lang="en-US" altLang="ja-JP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for</a:t>
            </a:r>
            <a:r>
              <a:rPr lang="ja-JP" altLang="en-US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</a:t>
            </a:r>
            <a:r>
              <a:rPr lang="en-US" altLang="ja-JP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E(B-V) </a:t>
            </a:r>
            <a:r>
              <a:rPr lang="ja-JP" altLang="en-US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→</a:t>
            </a:r>
            <a:r>
              <a:rPr lang="en-US" altLang="ja-JP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 </a:t>
            </a:r>
            <a:r>
              <a:rPr lang="ja-JP" altLang="en-US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∞</a:t>
            </a:r>
            <a:endParaRPr lang="en-US" altLang="ja-JP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28" name="左中かっこ 27"/>
          <p:cNvSpPr/>
          <p:nvPr/>
        </p:nvSpPr>
        <p:spPr>
          <a:xfrm>
            <a:off x="2786114" y="1927700"/>
            <a:ext cx="142812" cy="1023464"/>
          </a:xfrm>
          <a:prstGeom prst="leftBrace">
            <a:avLst>
              <a:gd name="adj1" fmla="val 8333"/>
              <a:gd name="adj2" fmla="val 1570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71563"/>
            <a:ext cx="8964612" cy="1348061"/>
          </a:xfrm>
        </p:spPr>
        <p:txBody>
          <a:bodyPr>
            <a:spAutoFit/>
          </a:bodyPr>
          <a:lstStyle/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○　</a:t>
            </a:r>
            <a:r>
              <a:rPr lang="en-US" altLang="ja-JP" sz="24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τ</a:t>
            </a:r>
            <a:r>
              <a:rPr lang="en-US" altLang="ja-JP" sz="2400" baseline="-25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c</a:t>
            </a: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 大ほど </a:t>
            </a:r>
            <a:r>
              <a:rPr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Γ</a:t>
            </a: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 大</a:t>
            </a:r>
            <a:endParaRPr lang="en-US" altLang="ja-JP" sz="24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　</a:t>
            </a:r>
            <a:r>
              <a:rPr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</a:t>
            </a: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ダスト減光と </a:t>
            </a:r>
            <a:r>
              <a:rPr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EW(Lyα) </a:t>
            </a: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との相関が予言</a:t>
            </a:r>
            <a:endParaRPr lang="en-US" altLang="ja-JP" sz="2400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　　　：ダスト減光が強い </a:t>
            </a:r>
            <a:r>
              <a:rPr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LAE </a:t>
            </a: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ほど、</a:t>
            </a:r>
            <a:r>
              <a:rPr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EW(Lyα) </a:t>
            </a: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が大きくなる</a:t>
            </a:r>
            <a:endParaRPr lang="en-US" altLang="ja-JP" sz="24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32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Model Prediction</a:t>
            </a:r>
            <a:endParaRPr lang="ja-JP" alt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428868"/>
            <a:ext cx="7462858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971550"/>
            <a:ext cx="648652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964612" cy="519112"/>
          </a:xfrm>
        </p:spPr>
        <p:txBody>
          <a:bodyPr>
            <a:spAutoFit/>
          </a:bodyPr>
          <a:lstStyle/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u"/>
              <a:defRPr/>
            </a:pPr>
            <a:r>
              <a:rPr lang="en-US" altLang="ja-JP" sz="2800" dirty="0">
                <a:latin typeface="Arial" pitchFamily="34" charset="0"/>
                <a:cs typeface="Arial" pitchFamily="34" charset="0"/>
              </a:rPr>
              <a:t> Gunn-Peterson </a:t>
            </a:r>
            <a:r>
              <a:rPr lang="en-US" altLang="ja-JP" sz="2800" dirty="0" smtClean="0">
                <a:latin typeface="Arial" pitchFamily="34" charset="0"/>
                <a:cs typeface="Arial" pitchFamily="34" charset="0"/>
              </a:rPr>
              <a:t>test</a:t>
            </a:r>
            <a:r>
              <a:rPr lang="ja-JP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800" dirty="0" smtClean="0">
                <a:latin typeface="Arial" pitchFamily="34" charset="0"/>
                <a:cs typeface="Arial" pitchFamily="34" charset="0"/>
              </a:rPr>
              <a:t>(Gunn &amp; Peterson 1968)</a:t>
            </a:r>
            <a:endParaRPr lang="ja-JP" alt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13" descr="Lya-forest-60"/>
          <p:cNvPicPr>
            <a:picLocks noChangeAspect="1" noChangeArrowheads="1"/>
          </p:cNvPicPr>
          <p:nvPr/>
        </p:nvPicPr>
        <p:blipFill>
          <a:blip r:embed="rId2"/>
          <a:srcRect b="50017"/>
          <a:stretch>
            <a:fillRect/>
          </a:stretch>
        </p:blipFill>
        <p:spPr bwMode="auto">
          <a:xfrm>
            <a:off x="714375" y="1714500"/>
            <a:ext cx="7345363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15"/>
          <p:cNvSpPr txBox="1">
            <a:spLocks noChangeArrowheads="1"/>
          </p:cNvSpPr>
          <p:nvPr/>
        </p:nvSpPr>
        <p:spPr bwMode="auto">
          <a:xfrm>
            <a:off x="3022600" y="6276975"/>
            <a:ext cx="5510213" cy="366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>
                <a:latin typeface="Arial" pitchFamily="34" charset="0"/>
                <a:cs typeface="Arial" pitchFamily="34" charset="0"/>
              </a:rPr>
              <a:t>Bill Keel’s website</a:t>
            </a:r>
            <a:r>
              <a:rPr lang="ja-JP" altLang="en-US">
                <a:latin typeface="Arial" pitchFamily="34" charset="0"/>
                <a:cs typeface="Arial" pitchFamily="34" charset="0"/>
              </a:rPr>
              <a:t>：</a:t>
            </a:r>
            <a:r>
              <a:rPr lang="en-US" altLang="ja-JP">
                <a:latin typeface="Arial" pitchFamily="34" charset="0"/>
                <a:cs typeface="Arial" pitchFamily="34" charset="0"/>
              </a:rPr>
              <a:t>http://www.astr.ua.edu/keel/agn/</a:t>
            </a:r>
          </a:p>
        </p:txBody>
      </p:sp>
      <p:pic>
        <p:nvPicPr>
          <p:cNvPr id="24582" name="Picture 17" descr="Lya-forest-60"/>
          <p:cNvPicPr>
            <a:picLocks noChangeAspect="1" noChangeArrowheads="1"/>
          </p:cNvPicPr>
          <p:nvPr/>
        </p:nvPicPr>
        <p:blipFill>
          <a:blip r:embed="rId2"/>
          <a:srcRect t="50000"/>
          <a:stretch>
            <a:fillRect/>
          </a:stretch>
        </p:blipFill>
        <p:spPr bwMode="auto">
          <a:xfrm>
            <a:off x="714375" y="4143375"/>
            <a:ext cx="73453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kern="0" dirty="0">
                <a:latin typeface="Arial Black" pitchFamily="34" charset="0"/>
                <a:ea typeface="+mj-ea"/>
                <a:cs typeface="+mj-cs"/>
              </a:rPr>
              <a:t>Cosmic Reionization</a:t>
            </a:r>
            <a:endParaRPr lang="ja-JP" altLang="en-US" sz="4000" kern="0" dirty="0"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5"/>
          <p:cNvSpPr>
            <a:spLocks noChangeArrowheads="1"/>
          </p:cNvSpPr>
          <p:nvPr/>
        </p:nvSpPr>
        <p:spPr bwMode="auto">
          <a:xfrm>
            <a:off x="642938" y="5922963"/>
            <a:ext cx="1214437" cy="863600"/>
          </a:xfrm>
          <a:prstGeom prst="rightArrow">
            <a:avLst>
              <a:gd name="adj1" fmla="val 38231"/>
              <a:gd name="adj2" fmla="val 62116"/>
            </a:avLst>
          </a:prstGeom>
          <a:solidFill>
            <a:schemeClr val="bg2"/>
          </a:solidFill>
          <a:ln w="349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entury" pitchFamily="18" charset="0"/>
            </a:endParaRPr>
          </a:p>
        </p:txBody>
      </p:sp>
      <p:sp>
        <p:nvSpPr>
          <p:cNvPr id="45059" name="Text Box 7"/>
          <p:cNvSpPr txBox="1">
            <a:spLocks noChangeArrowheads="1"/>
          </p:cNvSpPr>
          <p:nvPr/>
        </p:nvSpPr>
        <p:spPr bwMode="auto">
          <a:xfrm>
            <a:off x="34925" y="1041400"/>
            <a:ext cx="8894763" cy="9540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>
                <a:cs typeface="Arial" charset="0"/>
              </a:rPr>
              <a:t>◆ </a:t>
            </a:r>
            <a:r>
              <a:rPr lang="en-US" altLang="ja-JP" sz="2800">
                <a:cs typeface="Arial" charset="0"/>
              </a:rPr>
              <a:t>Lya emission from LAE is attenuated in IGM where </a:t>
            </a:r>
            <a:br>
              <a:rPr lang="en-US" altLang="ja-JP" sz="2800">
                <a:cs typeface="Arial" charset="0"/>
              </a:rPr>
            </a:br>
            <a:r>
              <a:rPr lang="en-US" altLang="ja-JP" sz="2800">
                <a:cs typeface="Arial" charset="0"/>
              </a:rPr>
              <a:t>     IGM neutral fraction (x</a:t>
            </a:r>
            <a:r>
              <a:rPr lang="en-US" altLang="ja-JP" sz="2800" b="1" baseline="-25000">
                <a:cs typeface="Arial" charset="0"/>
              </a:rPr>
              <a:t>HI</a:t>
            </a:r>
            <a:r>
              <a:rPr lang="en-US" altLang="ja-JP" sz="2800">
                <a:cs typeface="Arial" charset="0"/>
              </a:rPr>
              <a:t>) &gt; 0.1 </a:t>
            </a:r>
            <a:r>
              <a:rPr lang="en-US" altLang="ja-JP" sz="2400">
                <a:cs typeface="Arial" charset="0"/>
              </a:rPr>
              <a:t>(Santos ’04)</a:t>
            </a:r>
            <a:endParaRPr lang="en-US" altLang="ja-JP" sz="2400" baseline="-25000">
              <a:cs typeface="Arial" charset="0"/>
            </a:endParaRPr>
          </a:p>
        </p:txBody>
      </p:sp>
      <p:pic>
        <p:nvPicPr>
          <p:cNvPr id="4506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2016125"/>
            <a:ext cx="6069012" cy="35004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45061" name="Text Box 10"/>
          <p:cNvSpPr txBox="1">
            <a:spLocks noChangeArrowheads="1"/>
          </p:cNvSpPr>
          <p:nvPr/>
        </p:nvSpPr>
        <p:spPr bwMode="auto">
          <a:xfrm>
            <a:off x="1928813" y="5857875"/>
            <a:ext cx="6858000" cy="954088"/>
          </a:xfrm>
          <a:prstGeom prst="rect">
            <a:avLst/>
          </a:prstGeom>
          <a:solidFill>
            <a:schemeClr val="bg2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>
                <a:cs typeface="Arial" charset="0"/>
              </a:rPr>
              <a:t>observed LAE Lya LF  will be dimmer @ z &gt; 6.5 than those at z &lt; 6</a:t>
            </a:r>
            <a:endParaRPr lang="ja-JP" altLang="en-US" sz="2800">
              <a:cs typeface="Arial" charset="0"/>
            </a:endParaRPr>
          </a:p>
        </p:txBody>
      </p:sp>
      <p:cxnSp>
        <p:nvCxnSpPr>
          <p:cNvPr id="45062" name="直線コネクタ 11"/>
          <p:cNvCxnSpPr>
            <a:cxnSpLocks noChangeShapeType="1"/>
          </p:cNvCxnSpPr>
          <p:nvPr/>
        </p:nvCxnSpPr>
        <p:spPr bwMode="auto">
          <a:xfrm flipV="1">
            <a:off x="2463800" y="2714625"/>
            <a:ext cx="5286375" cy="17463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45063" name="正方形/長方形 12"/>
          <p:cNvSpPr>
            <a:spLocks noChangeArrowheads="1"/>
          </p:cNvSpPr>
          <p:nvPr/>
        </p:nvSpPr>
        <p:spPr bwMode="auto">
          <a:xfrm>
            <a:off x="3817938" y="2068513"/>
            <a:ext cx="3968750" cy="3074987"/>
          </a:xfrm>
          <a:prstGeom prst="rect">
            <a:avLst/>
          </a:prstGeom>
          <a:solidFill>
            <a:srgbClr val="FF0000">
              <a:alpha val="50195"/>
            </a:srgbClr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kern="0" dirty="0">
                <a:latin typeface="Arial Black" pitchFamily="34" charset="0"/>
                <a:ea typeface="+mj-ea"/>
                <a:cs typeface="+mj-cs"/>
              </a:rPr>
              <a:t>Cosmic Reionization</a:t>
            </a:r>
            <a:endParaRPr lang="ja-JP" altLang="en-US" sz="4000" kern="0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500563" y="5500688"/>
            <a:ext cx="1285875" cy="36988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>
                <a:cs typeface="Arial" charset="0"/>
              </a:rPr>
              <a:t>redshift</a:t>
            </a:r>
          </a:p>
        </p:txBody>
      </p:sp>
      <p:sp>
        <p:nvSpPr>
          <p:cNvPr id="45066" name="Text Box 9"/>
          <p:cNvSpPr txBox="1">
            <a:spLocks noChangeArrowheads="1"/>
          </p:cNvSpPr>
          <p:nvPr/>
        </p:nvSpPr>
        <p:spPr bwMode="auto">
          <a:xfrm>
            <a:off x="2890838" y="5148263"/>
            <a:ext cx="428625" cy="369887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>
                <a:cs typeface="Arial" charset="0"/>
              </a:rPr>
              <a:t>5</a:t>
            </a:r>
          </a:p>
        </p:txBody>
      </p:sp>
      <p:sp>
        <p:nvSpPr>
          <p:cNvPr id="45067" name="Text Box 9"/>
          <p:cNvSpPr txBox="1">
            <a:spLocks noChangeArrowheads="1"/>
          </p:cNvSpPr>
          <p:nvPr/>
        </p:nvSpPr>
        <p:spPr bwMode="auto">
          <a:xfrm>
            <a:off x="4997450" y="5135563"/>
            <a:ext cx="428625" cy="369887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>
                <a:cs typeface="Arial" charset="0"/>
              </a:rPr>
              <a:t>10</a:t>
            </a:r>
          </a:p>
        </p:txBody>
      </p:sp>
      <p:sp>
        <p:nvSpPr>
          <p:cNvPr id="45068" name="Text Box 9"/>
          <p:cNvSpPr txBox="1">
            <a:spLocks noChangeArrowheads="1"/>
          </p:cNvSpPr>
          <p:nvPr/>
        </p:nvSpPr>
        <p:spPr bwMode="auto">
          <a:xfrm>
            <a:off x="7115175" y="5135563"/>
            <a:ext cx="428625" cy="369887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>
                <a:cs typeface="Arial" charset="0"/>
              </a:rPr>
              <a:t>20</a:t>
            </a:r>
          </a:p>
        </p:txBody>
      </p:sp>
      <p:sp>
        <p:nvSpPr>
          <p:cNvPr id="45069" name="Text Box 9"/>
          <p:cNvSpPr txBox="1">
            <a:spLocks noChangeArrowheads="1"/>
          </p:cNvSpPr>
          <p:nvPr/>
        </p:nvSpPr>
        <p:spPr bwMode="auto">
          <a:xfrm rot="-5400000">
            <a:off x="149226" y="3565525"/>
            <a:ext cx="2786062" cy="36988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>
                <a:cs typeface="Arial" charset="0"/>
              </a:rPr>
              <a:t>neutral fraction x</a:t>
            </a:r>
            <a:r>
              <a:rPr lang="en-US" altLang="ja-JP" sz="2400" baseline="-25000">
                <a:cs typeface="Arial" charset="0"/>
              </a:rPr>
              <a:t>HI</a:t>
            </a:r>
          </a:p>
        </p:txBody>
      </p:sp>
      <p:sp>
        <p:nvSpPr>
          <p:cNvPr id="45070" name="正方形/長方形 23"/>
          <p:cNvSpPr>
            <a:spLocks noChangeArrowheads="1"/>
          </p:cNvSpPr>
          <p:nvPr/>
        </p:nvSpPr>
        <p:spPr bwMode="auto">
          <a:xfrm>
            <a:off x="1822450" y="2071688"/>
            <a:ext cx="196850" cy="3392487"/>
          </a:xfrm>
          <a:prstGeom prst="rect">
            <a:avLst/>
          </a:prstGeom>
          <a:solidFill>
            <a:schemeClr val="bg1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5071" name="Text Box 9"/>
          <p:cNvSpPr txBox="1">
            <a:spLocks noChangeArrowheads="1"/>
          </p:cNvSpPr>
          <p:nvPr/>
        </p:nvSpPr>
        <p:spPr bwMode="auto">
          <a:xfrm>
            <a:off x="1946275" y="2009775"/>
            <a:ext cx="428625" cy="368300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>
                <a:cs typeface="Arial" charset="0"/>
              </a:rPr>
              <a:t>1</a:t>
            </a:r>
          </a:p>
        </p:txBody>
      </p:sp>
      <p:sp>
        <p:nvSpPr>
          <p:cNvPr id="45072" name="Text Box 9"/>
          <p:cNvSpPr txBox="1">
            <a:spLocks noChangeArrowheads="1"/>
          </p:cNvSpPr>
          <p:nvPr/>
        </p:nvSpPr>
        <p:spPr bwMode="auto">
          <a:xfrm>
            <a:off x="1947863" y="2552700"/>
            <a:ext cx="428625" cy="369888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>
                <a:cs typeface="Arial" charset="0"/>
              </a:rPr>
              <a:t>0.1</a:t>
            </a:r>
          </a:p>
        </p:txBody>
      </p:sp>
      <p:sp>
        <p:nvSpPr>
          <p:cNvPr id="45073" name="Text Box 9"/>
          <p:cNvSpPr txBox="1">
            <a:spLocks noChangeArrowheads="1"/>
          </p:cNvSpPr>
          <p:nvPr/>
        </p:nvSpPr>
        <p:spPr bwMode="auto">
          <a:xfrm>
            <a:off x="1843088" y="3143250"/>
            <a:ext cx="554037" cy="369888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>
                <a:cs typeface="Arial" charset="0"/>
              </a:rPr>
              <a:t>10</a:t>
            </a:r>
            <a:r>
              <a:rPr lang="en-US" altLang="ja-JP" sz="2400" baseline="30000">
                <a:cs typeface="Arial" charset="0"/>
              </a:rPr>
              <a:t>-2</a:t>
            </a:r>
          </a:p>
        </p:txBody>
      </p:sp>
      <p:sp>
        <p:nvSpPr>
          <p:cNvPr id="45074" name="Text Box 9"/>
          <p:cNvSpPr txBox="1">
            <a:spLocks noChangeArrowheads="1"/>
          </p:cNvSpPr>
          <p:nvPr/>
        </p:nvSpPr>
        <p:spPr bwMode="auto">
          <a:xfrm>
            <a:off x="1843088" y="3714750"/>
            <a:ext cx="554037" cy="369888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>
                <a:cs typeface="Arial" charset="0"/>
              </a:rPr>
              <a:t>10</a:t>
            </a:r>
            <a:r>
              <a:rPr lang="en-US" altLang="ja-JP" sz="2400" baseline="30000">
                <a:cs typeface="Arial" charset="0"/>
              </a:rPr>
              <a:t>-3</a:t>
            </a:r>
          </a:p>
        </p:txBody>
      </p:sp>
      <p:sp>
        <p:nvSpPr>
          <p:cNvPr id="45075" name="Text Box 9"/>
          <p:cNvSpPr txBox="1">
            <a:spLocks noChangeArrowheads="1"/>
          </p:cNvSpPr>
          <p:nvPr/>
        </p:nvSpPr>
        <p:spPr bwMode="auto">
          <a:xfrm>
            <a:off x="1839913" y="4357688"/>
            <a:ext cx="554037" cy="369887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>
                <a:cs typeface="Arial" charset="0"/>
              </a:rPr>
              <a:t>10</a:t>
            </a:r>
            <a:r>
              <a:rPr lang="en-US" altLang="ja-JP" sz="2400" baseline="30000">
                <a:cs typeface="Arial" charset="0"/>
              </a:rPr>
              <a:t>-4</a:t>
            </a:r>
          </a:p>
        </p:txBody>
      </p:sp>
      <p:sp>
        <p:nvSpPr>
          <p:cNvPr id="45076" name="Text Box 9"/>
          <p:cNvSpPr txBox="1">
            <a:spLocks noChangeArrowheads="1"/>
          </p:cNvSpPr>
          <p:nvPr/>
        </p:nvSpPr>
        <p:spPr bwMode="auto">
          <a:xfrm>
            <a:off x="1839913" y="4929188"/>
            <a:ext cx="554037" cy="369887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>
                <a:cs typeface="Arial" charset="0"/>
              </a:rPr>
              <a:t>10</a:t>
            </a:r>
            <a:r>
              <a:rPr lang="en-US" altLang="ja-JP" sz="2400" baseline="30000">
                <a:cs typeface="Arial" charset="0"/>
              </a:rPr>
              <a:t>-5</a:t>
            </a:r>
          </a:p>
        </p:txBody>
      </p:sp>
      <p:sp>
        <p:nvSpPr>
          <p:cNvPr id="45077" name="Text Box 9"/>
          <p:cNvSpPr txBox="1">
            <a:spLocks noChangeArrowheads="1"/>
          </p:cNvSpPr>
          <p:nvPr/>
        </p:nvSpPr>
        <p:spPr bwMode="auto">
          <a:xfrm>
            <a:off x="6357938" y="4572000"/>
            <a:ext cx="1928812" cy="4619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chemeClr val="bg1"/>
                </a:solidFill>
                <a:cs typeface="Arial" charset="0"/>
              </a:rPr>
              <a:t>Fan+ ’06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13" y="1062038"/>
            <a:ext cx="83343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4"/>
          <p:cNvSpPr txBox="1">
            <a:spLocks noChangeArrowheads="1"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kern="0" dirty="0">
                <a:latin typeface="Arial Black" pitchFamily="34" charset="0"/>
                <a:ea typeface="+mj-ea"/>
                <a:cs typeface="+mj-cs"/>
              </a:rPr>
              <a:t>Comparison with Lya LF: z &gt; 6</a:t>
            </a:r>
            <a:endParaRPr lang="ja-JP" altLang="en-US" sz="4000" kern="0" dirty="0"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813" y="1062038"/>
            <a:ext cx="83343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813" y="1071563"/>
            <a:ext cx="83343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フリーフォーム 8"/>
          <p:cNvSpPr>
            <a:spLocks noChangeArrowheads="1"/>
          </p:cNvSpPr>
          <p:nvPr/>
        </p:nvSpPr>
        <p:spPr bwMode="auto">
          <a:xfrm>
            <a:off x="1628775" y="2316163"/>
            <a:ext cx="3887788" cy="3486150"/>
          </a:xfrm>
          <a:custGeom>
            <a:avLst/>
            <a:gdLst>
              <a:gd name="T0" fmla="*/ 1058 w 4887310"/>
              <a:gd name="T1" fmla="*/ 65267 h 4272456"/>
              <a:gd name="T2" fmla="*/ 79451 w 4887310"/>
              <a:gd name="T3" fmla="*/ 76778 h 4272456"/>
              <a:gd name="T4" fmla="*/ 80091 w 4887310"/>
              <a:gd name="T5" fmla="*/ 76778 h 4272456"/>
              <a:gd name="T6" fmla="*/ 103157 w 4887310"/>
              <a:gd name="T7" fmla="*/ 83662 h 4272456"/>
              <a:gd name="T8" fmla="*/ 137116 w 4887310"/>
              <a:gd name="T9" fmla="*/ 101029 h 4272456"/>
              <a:gd name="T10" fmla="*/ 164026 w 4887310"/>
              <a:gd name="T11" fmla="*/ 125707 h 4272456"/>
              <a:gd name="T12" fmla="*/ 176841 w 4887310"/>
              <a:gd name="T13" fmla="*/ 145332 h 4272456"/>
              <a:gd name="T14" fmla="*/ 183889 w 4887310"/>
              <a:gd name="T15" fmla="*/ 247704 h 4272456"/>
              <a:gd name="T16" fmla="*/ 198626 w 4887310"/>
              <a:gd name="T17" fmla="*/ 247704 h 4272456"/>
              <a:gd name="T18" fmla="*/ 190937 w 4887310"/>
              <a:gd name="T19" fmla="*/ 159957 h 4272456"/>
              <a:gd name="T20" fmla="*/ 184530 w 4887310"/>
              <a:gd name="T21" fmla="*/ 124310 h 4272456"/>
              <a:gd name="T22" fmla="*/ 176841 w 4887310"/>
              <a:gd name="T23" fmla="*/ 104200 h 4272456"/>
              <a:gd name="T24" fmla="*/ 170434 w 4887310"/>
              <a:gd name="T25" fmla="*/ 98716 h 4272456"/>
              <a:gd name="T26" fmla="*/ 160822 w 4887310"/>
              <a:gd name="T27" fmla="*/ 82263 h 4272456"/>
              <a:gd name="T28" fmla="*/ 142241 w 4887310"/>
              <a:gd name="T29" fmla="*/ 58499 h 4272456"/>
              <a:gd name="T30" fmla="*/ 126865 w 4887310"/>
              <a:gd name="T31" fmla="*/ 39304 h 4272456"/>
              <a:gd name="T32" fmla="*/ 110847 w 4887310"/>
              <a:gd name="T33" fmla="*/ 22851 h 4272456"/>
              <a:gd name="T34" fmla="*/ 87139 w 4887310"/>
              <a:gd name="T35" fmla="*/ 18282 h 4272456"/>
              <a:gd name="T36" fmla="*/ 0 w 4887310"/>
              <a:gd name="T37" fmla="*/ 0 h 42724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887310"/>
              <a:gd name="T58" fmla="*/ 0 h 4272456"/>
              <a:gd name="T59" fmla="*/ 4887310 w 4887310"/>
              <a:gd name="T60" fmla="*/ 4272456 h 427245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887310" h="4272456">
                <a:moveTo>
                  <a:pt x="26034" y="1125731"/>
                </a:moveTo>
                <a:lnTo>
                  <a:pt x="1954924" y="1324304"/>
                </a:lnTo>
                <a:lnTo>
                  <a:pt x="1970689" y="1324304"/>
                </a:lnTo>
                <a:lnTo>
                  <a:pt x="2538248" y="1443014"/>
                </a:lnTo>
                <a:lnTo>
                  <a:pt x="3373821" y="1742559"/>
                </a:lnTo>
                <a:lnTo>
                  <a:pt x="4035972" y="2168228"/>
                </a:lnTo>
                <a:lnTo>
                  <a:pt x="4351283" y="2506718"/>
                </a:lnTo>
                <a:lnTo>
                  <a:pt x="4524703" y="4272456"/>
                </a:lnTo>
                <a:lnTo>
                  <a:pt x="4887310" y="4272456"/>
                </a:lnTo>
                <a:lnTo>
                  <a:pt x="4698124" y="2758966"/>
                </a:lnTo>
                <a:lnTo>
                  <a:pt x="4540469" y="2144111"/>
                </a:lnTo>
                <a:lnTo>
                  <a:pt x="4351283" y="1797269"/>
                </a:lnTo>
                <a:lnTo>
                  <a:pt x="4193627" y="1702676"/>
                </a:lnTo>
                <a:lnTo>
                  <a:pt x="3957145" y="1418897"/>
                </a:lnTo>
                <a:lnTo>
                  <a:pt x="3499945" y="1008993"/>
                </a:lnTo>
                <a:lnTo>
                  <a:pt x="3121572" y="677918"/>
                </a:lnTo>
                <a:lnTo>
                  <a:pt x="2727434" y="394138"/>
                </a:lnTo>
                <a:lnTo>
                  <a:pt x="2144110" y="315311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50195"/>
            </a:srgbClr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46087" name="Picture 5"/>
          <p:cNvPicPr>
            <a:picLocks noChangeAspect="1" noChangeArrowheads="1"/>
          </p:cNvPicPr>
          <p:nvPr/>
        </p:nvPicPr>
        <p:blipFill>
          <a:blip r:embed="rId6"/>
          <a:srcRect r="61221"/>
          <a:stretch>
            <a:fillRect/>
          </a:stretch>
        </p:blipFill>
        <p:spPr bwMode="auto">
          <a:xfrm>
            <a:off x="3433763" y="1916113"/>
            <a:ext cx="25003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円/楕円 18"/>
          <p:cNvSpPr>
            <a:spLocks noChangeArrowheads="1"/>
          </p:cNvSpPr>
          <p:nvPr/>
        </p:nvSpPr>
        <p:spPr bwMode="auto">
          <a:xfrm>
            <a:off x="5164138" y="1835150"/>
            <a:ext cx="857250" cy="68421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2" name="グループ化 10"/>
          <p:cNvGrpSpPr>
            <a:grpSpLocks/>
          </p:cNvGrpSpPr>
          <p:nvPr/>
        </p:nvGrpSpPr>
        <p:grpSpPr bwMode="auto">
          <a:xfrm>
            <a:off x="1785938" y="4308475"/>
            <a:ext cx="6643687" cy="977900"/>
            <a:chOff x="1785918" y="4307819"/>
            <a:chExt cx="6643734" cy="978569"/>
          </a:xfrm>
        </p:grpSpPr>
        <p:sp>
          <p:nvSpPr>
            <p:cNvPr id="46090" name="テキスト ボックス 19"/>
            <p:cNvSpPr txBox="1">
              <a:spLocks noChangeArrowheads="1"/>
            </p:cNvSpPr>
            <p:nvPr/>
          </p:nvSpPr>
          <p:spPr bwMode="auto">
            <a:xfrm>
              <a:off x="1785918" y="4332281"/>
              <a:ext cx="6643734" cy="954107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800">
                  <a:latin typeface="Arial Black" pitchFamily="34" charset="0"/>
                  <a:cs typeface="Arial" charset="0"/>
                </a:rPr>
                <a:t>requirement of T</a:t>
              </a:r>
              <a:r>
                <a:rPr lang="en-US" altLang="ja-JP" sz="2800" baseline="-25000">
                  <a:latin typeface="Arial Black" pitchFamily="34" charset="0"/>
                  <a:cs typeface="Arial" charset="0"/>
                </a:rPr>
                <a:t>Lya</a:t>
              </a:r>
              <a:r>
                <a:rPr lang="en-US" altLang="ja-JP" sz="2800">
                  <a:latin typeface="Arial Black" pitchFamily="34" charset="0"/>
                  <a:cs typeface="Arial" charset="0"/>
                </a:rPr>
                <a:t>  &lt; 1 implies that  x</a:t>
              </a:r>
              <a:r>
                <a:rPr lang="en-US" altLang="ja-JP" sz="2800" baseline="-25000">
                  <a:latin typeface="Arial Black" pitchFamily="34" charset="0"/>
                  <a:cs typeface="Arial" charset="0"/>
                </a:rPr>
                <a:t>HI</a:t>
              </a:r>
              <a:r>
                <a:rPr lang="en-US" altLang="ja-JP" sz="2800">
                  <a:latin typeface="Arial Black" pitchFamily="34" charset="0"/>
                  <a:cs typeface="Arial" charset="0"/>
                </a:rPr>
                <a:t> rapidly increases at z&gt;6</a:t>
              </a:r>
              <a:endParaRPr lang="ja-JP" altLang="en-US" sz="2800"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46091" name="テキスト ボックス 10"/>
            <p:cNvSpPr txBox="1">
              <a:spLocks noChangeArrowheads="1"/>
            </p:cNvSpPr>
            <p:nvPr/>
          </p:nvSpPr>
          <p:spPr bwMode="auto">
            <a:xfrm>
              <a:off x="5067128" y="4307819"/>
              <a:ext cx="7858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>
                  <a:latin typeface="Arial Black" pitchFamily="34" charset="0"/>
                  <a:cs typeface="Arial" charset="0"/>
                </a:rPr>
                <a:t>IGM</a:t>
              </a:r>
              <a:endParaRPr lang="ja-JP" altLang="en-US">
                <a:latin typeface="Arial Black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z &gt; 6 LBG </a:t>
            </a:r>
            <a:r>
              <a:rPr lang="en-US" altLang="ja-JP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UV </a:t>
            </a:r>
            <a:r>
              <a:rPr lang="ja-JP" altLang="en-US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光度関数</a:t>
            </a:r>
            <a:endParaRPr lang="ja-JP" alt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" y="938235"/>
            <a:ext cx="85534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直線矢印コネクタ 11"/>
          <p:cNvCxnSpPr/>
          <p:nvPr/>
        </p:nvCxnSpPr>
        <p:spPr>
          <a:xfrm>
            <a:off x="2571736" y="4786322"/>
            <a:ext cx="28575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2500298" y="4999048"/>
            <a:ext cx="128588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857232"/>
            <a:ext cx="5572132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572100" y="1477020"/>
            <a:ext cx="2919434" cy="52322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 2"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 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岩田さんの評価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/>
            </a:r>
            <a:b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</a:b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（山田さん、岩田さん講演）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/>
          <a:lstStyle/>
          <a:p>
            <a:pPr algn="ctr"/>
            <a:r>
              <a:rPr lang="en-US" altLang="ja-JP" sz="360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LAE Statistical Quantities @ z &gt; 6</a:t>
            </a:r>
            <a:endParaRPr lang="ja-JP" altLang="en-US" sz="3600" dirty="0" smtClean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9139"/>
            <a:ext cx="2500298" cy="618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714357"/>
            <a:ext cx="6572264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z &gt; 6 LBG Number Count</a:t>
            </a:r>
            <a:endParaRPr lang="ja-JP" alt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84"/>
            <a:ext cx="5500694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85884"/>
            <a:ext cx="5500694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線コネクタ 5"/>
          <p:cNvCxnSpPr/>
          <p:nvPr/>
        </p:nvCxnSpPr>
        <p:spPr>
          <a:xfrm rot="5400000">
            <a:off x="1921276" y="3101685"/>
            <a:ext cx="3301979" cy="7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5286380" y="1506668"/>
            <a:ext cx="3857620" cy="2074414"/>
          </a:xfr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○　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100 deg</a:t>
            </a:r>
            <a:r>
              <a:rPr lang="en-US" altLang="ja-JP" sz="2000" b="1" baseline="30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2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 </a:t>
            </a: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で </a:t>
            </a:r>
            <a:r>
              <a:rPr lang="en-US" altLang="ja-JP" sz="2000" b="1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m</a:t>
            </a:r>
            <a:r>
              <a:rPr lang="en-US" altLang="ja-JP" sz="2000" b="1" baseline="-25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UV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 &lt; 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27 </a:t>
            </a:r>
            <a:r>
              <a:rPr lang="en-US" altLang="ja-JP" sz="2000" b="1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mag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 </a:t>
            </a: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な 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LBG </a:t>
            </a: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検出数</a:t>
            </a:r>
            <a:endParaRPr lang="en-US" altLang="ja-JP" sz="2000" b="1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  <a:p>
            <a:pPr>
              <a:buClr>
                <a:schemeClr val="tx1"/>
              </a:buClr>
              <a:buSzTx/>
              <a:buNone/>
              <a:defRPr/>
            </a:pPr>
            <a:endParaRPr lang="en-US" altLang="ja-JP" sz="1000" b="1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‐z=7-8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：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163,422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個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‐z=8-11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：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57,646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個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‐z=11-14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：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1,014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個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6" y="5500702"/>
            <a:ext cx="5572132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072198" y="6120490"/>
            <a:ext cx="2919434" cy="52322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 2"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 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岩田さんの評価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/>
            </a:r>
            <a:b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</a:b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（山田さん、岩田さん講演）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z &gt; 6 LAE Lyα</a:t>
            </a:r>
            <a:r>
              <a:rPr lang="en-US" altLang="ja-JP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 </a:t>
            </a:r>
            <a:r>
              <a:rPr lang="ja-JP" altLang="en-US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光度関数</a:t>
            </a:r>
            <a:endParaRPr lang="ja-JP" alt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3" y="1009673"/>
            <a:ext cx="86010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z &gt; 6 LAE Number Count</a:t>
            </a:r>
            <a:endParaRPr lang="ja-JP" alt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785794"/>
            <a:ext cx="550069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785794"/>
            <a:ext cx="550069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785794"/>
            <a:ext cx="550069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5248192" y="1247672"/>
            <a:ext cx="3895808" cy="3354765"/>
          </a:xfr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○　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100 deg</a:t>
            </a:r>
            <a:r>
              <a:rPr lang="en-US" altLang="ja-JP" sz="2000" b="1" baseline="30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2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 </a:t>
            </a: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で </a:t>
            </a:r>
            <a:r>
              <a:rPr lang="en-US" altLang="ja-JP" sz="2000" b="1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m</a:t>
            </a:r>
            <a:r>
              <a:rPr lang="en-US" altLang="ja-JP" sz="2000" b="1" baseline="-25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NB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 &lt; 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27 </a:t>
            </a:r>
            <a:r>
              <a:rPr lang="en-US" altLang="ja-JP" sz="2000" b="1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mag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 </a:t>
            </a: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な 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LAE 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(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EW &gt; 20 A) </a:t>
            </a: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検出数</a:t>
            </a:r>
            <a:endParaRPr lang="en-US" altLang="ja-JP" sz="2000" b="1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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FHWM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大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ほど多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 </a:t>
            </a:r>
            <a:r>
              <a:rPr lang="ja-JP" altLang="en-US" sz="18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☆ </a:t>
            </a:r>
            <a:r>
              <a:rPr lang="en-US" altLang="ja-JP" sz="18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FWHM = 100 A  </a:t>
            </a:r>
            <a:r>
              <a:rPr lang="en-US" altLang="ja-JP" sz="18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Δz</a:t>
            </a:r>
            <a:r>
              <a:rPr lang="en-US" altLang="ja-JP" sz="18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 = ±0.04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  <a:p>
            <a:pPr>
              <a:buClr>
                <a:schemeClr val="tx1"/>
              </a:buClr>
              <a:buSzTx/>
              <a:buNone/>
              <a:defRPr/>
            </a:pPr>
            <a:endParaRPr lang="en-US" altLang="ja-JP" sz="1000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○　再電離の効果も加味した 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LAE (EW &gt; 20 A) </a:t>
            </a: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検出数</a:t>
            </a:r>
            <a:endParaRPr lang="en-US" altLang="ja-JP" sz="2000" b="1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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z=5.7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に比べた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Lyα </a:t>
            </a:r>
            <a:b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</a:b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　　透過率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T</a:t>
            </a:r>
            <a:r>
              <a:rPr lang="en-US" altLang="ja-JP" sz="2000" baseline="30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IGM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による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  <a:p>
            <a:pPr>
              <a:buClr>
                <a:schemeClr val="tx1"/>
              </a:buClr>
              <a:buSzTx/>
              <a:buNone/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　　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L</a:t>
            </a:r>
            <a:r>
              <a:rPr lang="en-US" altLang="ja-JP" sz="2000" baseline="30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obs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 = T</a:t>
            </a:r>
            <a:r>
              <a:rPr lang="en-US" altLang="ja-JP" sz="2000" baseline="30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IGM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 * </a:t>
            </a:r>
            <a:r>
              <a:rPr lang="en-US" altLang="ja-JP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L</a:t>
            </a:r>
            <a:r>
              <a:rPr lang="en-US" altLang="ja-JP" sz="2000" baseline="30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emit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 rot="5400000">
            <a:off x="2135194" y="2705908"/>
            <a:ext cx="2874145" cy="7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142844" y="4764759"/>
          <a:ext cx="8429685" cy="200023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653939"/>
                <a:gridCol w="1274887"/>
                <a:gridCol w="1214446"/>
                <a:gridCol w="1214446"/>
                <a:gridCol w="2000264"/>
                <a:gridCol w="2071703"/>
              </a:tblGrid>
              <a:tr h="5000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endParaRPr kumimoji="1" lang="ja-JP" alt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latin typeface="Arial" pitchFamily="34" charset="0"/>
                          <a:cs typeface="Arial" pitchFamily="34" charset="0"/>
                        </a:rPr>
                        <a:t>100 [A]</a:t>
                      </a:r>
                      <a:endParaRPr kumimoji="1" lang="ja-JP" alt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latin typeface="Arial" pitchFamily="34" charset="0"/>
                          <a:cs typeface="Arial" pitchFamily="34" charset="0"/>
                        </a:rPr>
                        <a:t>200 [A]</a:t>
                      </a:r>
                      <a:endParaRPr kumimoji="1" lang="ja-JP" alt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latin typeface="Arial" pitchFamily="34" charset="0"/>
                          <a:cs typeface="Arial" pitchFamily="34" charset="0"/>
                        </a:rPr>
                        <a:t>300 [A]</a:t>
                      </a:r>
                      <a:endParaRPr kumimoji="1" lang="ja-JP" alt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latin typeface="Arial" pitchFamily="34" charset="0"/>
                          <a:cs typeface="Arial" pitchFamily="34" charset="0"/>
                        </a:rPr>
                        <a:t>300 [A],</a:t>
                      </a:r>
                      <a:r>
                        <a:rPr kumimoji="1" lang="en-US" altLang="ja-JP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0.8</a:t>
                      </a:r>
                      <a:endParaRPr kumimoji="1" lang="ja-JP" alt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latin typeface="Arial" pitchFamily="34" charset="0"/>
                          <a:cs typeface="Arial" pitchFamily="34" charset="0"/>
                        </a:rPr>
                        <a:t>300 [A], 0.6</a:t>
                      </a:r>
                      <a:endParaRPr kumimoji="1" lang="ja-JP" alt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1" lang="ja-JP" alt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Arial" pitchFamily="34" charset="0"/>
                          <a:cs typeface="Arial" pitchFamily="34" charset="0"/>
                        </a:rPr>
                        <a:t>3,792</a:t>
                      </a:r>
                      <a:endParaRPr kumimoji="1" lang="ja-JP" alt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Arial" pitchFamily="34" charset="0"/>
                          <a:cs typeface="Arial" pitchFamily="34" charset="0"/>
                        </a:rPr>
                        <a:t>4,442</a:t>
                      </a:r>
                      <a:endParaRPr kumimoji="1" lang="ja-JP" alt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Arial" pitchFamily="34" charset="0"/>
                          <a:cs typeface="Arial" pitchFamily="34" charset="0"/>
                        </a:rPr>
                        <a:t>5,438</a:t>
                      </a:r>
                      <a:endParaRPr kumimoji="1" lang="ja-JP" alt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Arial" pitchFamily="34" charset="0"/>
                          <a:cs typeface="Arial" pitchFamily="34" charset="0"/>
                        </a:rPr>
                        <a:t>5,024</a:t>
                      </a:r>
                      <a:endParaRPr kumimoji="1" lang="ja-JP" alt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Arial" pitchFamily="34" charset="0"/>
                          <a:cs typeface="Arial" pitchFamily="34" charset="0"/>
                        </a:rPr>
                        <a:t>4,270</a:t>
                      </a:r>
                      <a:endParaRPr kumimoji="1" lang="ja-JP" alt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1" lang="ja-JP" alt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Arial" pitchFamily="34" charset="0"/>
                          <a:cs typeface="Arial" pitchFamily="34" charset="0"/>
                        </a:rPr>
                        <a:t>625</a:t>
                      </a:r>
                      <a:endParaRPr kumimoji="1" lang="ja-JP" alt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Arial" pitchFamily="34" charset="0"/>
                          <a:cs typeface="Arial" pitchFamily="34" charset="0"/>
                        </a:rPr>
                        <a:t>736</a:t>
                      </a:r>
                      <a:endParaRPr kumimoji="1" lang="ja-JP" alt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Arial" pitchFamily="34" charset="0"/>
                          <a:cs typeface="Arial" pitchFamily="34" charset="0"/>
                        </a:rPr>
                        <a:t>828</a:t>
                      </a:r>
                      <a:endParaRPr kumimoji="1" lang="ja-JP" alt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Arial" pitchFamily="34" charset="0"/>
                          <a:cs typeface="Arial" pitchFamily="34" charset="0"/>
                        </a:rPr>
                        <a:t>680</a:t>
                      </a:r>
                      <a:endParaRPr kumimoji="1" lang="ja-JP" alt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Arial" pitchFamily="34" charset="0"/>
                          <a:cs typeface="Arial" pitchFamily="34" charset="0"/>
                        </a:rPr>
                        <a:t>534</a:t>
                      </a:r>
                      <a:endParaRPr kumimoji="1" lang="ja-JP" alt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kumimoji="1" lang="ja-JP" alt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kumimoji="1" lang="ja-JP" alt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kumimoji="1" lang="ja-JP" alt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kumimoji="1" lang="ja-JP" alt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  <a:endParaRPr kumimoji="1" lang="ja-JP" alt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kumimoji="1" lang="ja-JP" alt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857232"/>
            <a:ext cx="5357818" cy="390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857232"/>
            <a:ext cx="5357818" cy="390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857232"/>
            <a:ext cx="5357818" cy="390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直線コネクタ 24"/>
          <p:cNvCxnSpPr/>
          <p:nvPr/>
        </p:nvCxnSpPr>
        <p:spPr>
          <a:xfrm rot="5400000">
            <a:off x="2110255" y="2714224"/>
            <a:ext cx="2714646" cy="7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6374575" y="4307819"/>
            <a:ext cx="500066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Arial" pitchFamily="34" charset="0"/>
                <a:cs typeface="Arial" pitchFamily="34" charset="0"/>
              </a:rPr>
              <a:t>Lyα</a:t>
            </a:r>
            <a:endParaRPr kumimoji="1" lang="ja-JP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110518" y="4319506"/>
            <a:ext cx="500066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Arial" pitchFamily="34" charset="0"/>
                <a:cs typeface="Arial" pitchFamily="34" charset="0"/>
              </a:rPr>
              <a:t>Lyα</a:t>
            </a:r>
            <a:endParaRPr kumimoji="1" lang="ja-JP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808273" y="4324444"/>
            <a:ext cx="500066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Arial" pitchFamily="34" charset="0"/>
                <a:cs typeface="Arial" pitchFamily="34" charset="0"/>
              </a:rPr>
              <a:t>Lyα</a:t>
            </a:r>
            <a:endParaRPr kumimoji="1" lang="ja-JP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270019" y="3934004"/>
            <a:ext cx="500066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Arial" pitchFamily="34" charset="0"/>
                <a:cs typeface="Arial" pitchFamily="34" charset="0"/>
              </a:rPr>
              <a:t>Lyα</a:t>
            </a:r>
            <a:endParaRPr kumimoji="1" lang="ja-JP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6500826" y="4680982"/>
            <a:ext cx="2428892" cy="2143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4500562" y="4697631"/>
            <a:ext cx="4429156" cy="2143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3286116" y="4697607"/>
            <a:ext cx="5643602" cy="2143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2071670" y="4697607"/>
            <a:ext cx="6858048" cy="2143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69139"/>
            <a:ext cx="2500298" cy="618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6470"/>
            <a:ext cx="9144032" cy="661720"/>
          </a:xfrm>
          <a:ln w="7620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 Black" pitchFamily="34" charset="0"/>
                <a:cs typeface="Arial" pitchFamily="34" charset="0"/>
              </a:rPr>
              <a:t>~</a:t>
            </a:r>
            <a:r>
              <a:rPr lang="ja-JP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 Black" pitchFamily="34" charset="0"/>
                <a:cs typeface="Arial" pitchFamily="34" charset="0"/>
              </a:rPr>
              <a:t>まとめ</a:t>
            </a:r>
            <a:r>
              <a:rPr lang="en-US" altLang="ja-JP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 Black" pitchFamily="34" charset="0"/>
                <a:cs typeface="Arial" pitchFamily="34" charset="0"/>
              </a:rPr>
              <a:t>~</a:t>
            </a:r>
            <a:endParaRPr lang="en-US" altLang="ja-JP" sz="4000" b="1" dirty="0"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857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071546"/>
            <a:ext cx="8929688" cy="5309146"/>
          </a:xfrm>
        </p:spPr>
        <p:txBody>
          <a:bodyPr>
            <a:spAutoFit/>
          </a:bodyPr>
          <a:lstStyle/>
          <a:p>
            <a:pPr marL="609600" indent="-609600">
              <a:buClr>
                <a:schemeClr val="tx1"/>
              </a:buClr>
              <a:buSzPct val="120000"/>
              <a:buFont typeface="Wingdings" pitchFamily="2" charset="2"/>
              <a:buNone/>
              <a:defRPr/>
            </a:pP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○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　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100 deg</a:t>
            </a:r>
            <a:r>
              <a:rPr lang="en-US" altLang="ja-JP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2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 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を 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27 </a:t>
            </a:r>
            <a:r>
              <a:rPr lang="en-US" altLang="ja-JP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mag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 </a:t>
            </a:r>
            <a:r>
              <a:rPr lang="ja-JP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まで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掃けば・・・</a:t>
            </a:r>
            <a:endParaRPr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609600" indent="-609600">
              <a:buClr>
                <a:schemeClr val="tx1"/>
              </a:buClr>
              <a:buSzPct val="120000"/>
              <a:buFont typeface="Wingdings" pitchFamily="2" charset="2"/>
              <a:buNone/>
              <a:defRPr/>
            </a:pPr>
            <a:endParaRPr lang="en-US" altLang="ja-JP" sz="10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609600" indent="-609600">
              <a:buClr>
                <a:schemeClr val="tx1"/>
              </a:buClr>
              <a:buSzPct val="120000"/>
              <a:buFont typeface="Wingdings" pitchFamily="2" charset="2"/>
              <a:buNone/>
              <a:defRPr/>
            </a:pP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　　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LBG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：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~ 160,000 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個（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z ~ 7-8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）、 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~ 60,000 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個（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z ~ 8-11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）、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/>
            </a:r>
            <a:b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</a:b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　　　 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~ 1,000 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個（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z ~ 11-14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）</a:t>
            </a:r>
            <a:endParaRPr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609600" indent="-609600">
              <a:buClr>
                <a:schemeClr val="tx1"/>
              </a:buClr>
              <a:buSzPct val="120000"/>
              <a:buFont typeface="Wingdings" pitchFamily="2" charset="2"/>
              <a:buNone/>
              <a:defRPr/>
            </a:pP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　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　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LAE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：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~ 4,000 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個（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z ~ 8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）、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~ 700 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個（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z ~ 10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）、</a:t>
            </a:r>
            <a:endParaRPr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609600" indent="-609600">
              <a:buClr>
                <a:schemeClr val="tx1"/>
              </a:buClr>
              <a:buSzPct val="120000"/>
              <a:buFont typeface="Wingdings" pitchFamily="2" charset="2"/>
              <a:buNone/>
              <a:defRPr/>
            </a:pP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　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　　　　 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~ 80 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個（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z ~ 12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）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 </a:t>
            </a:r>
            <a:b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</a:b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　　　</a:t>
            </a:r>
            <a:r>
              <a:rPr lang="ja-JP" altLang="en-US" sz="24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↑ </a:t>
            </a:r>
            <a:r>
              <a:rPr lang="en-US" altLang="ja-JP" sz="24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Lyα </a:t>
            </a:r>
            <a:r>
              <a:rPr lang="ja-JP" altLang="en-US" sz="24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の </a:t>
            </a:r>
            <a:r>
              <a:rPr lang="en-US" altLang="ja-JP" sz="24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IGM </a:t>
            </a:r>
            <a:r>
              <a:rPr lang="ja-JP" altLang="en-US" sz="24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吸収が </a:t>
            </a:r>
            <a:r>
              <a:rPr lang="en-US" altLang="ja-JP" sz="24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z=5.7 </a:t>
            </a:r>
            <a:r>
              <a:rPr lang="ja-JP" altLang="en-US" sz="24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と同じ場合</a:t>
            </a:r>
            <a:endParaRPr lang="en-US" altLang="ja-JP" sz="2400" b="1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609600" indent="-609600">
              <a:buClr>
                <a:schemeClr val="tx1"/>
              </a:buClr>
              <a:buSzPct val="120000"/>
              <a:buFont typeface="Wingdings" pitchFamily="2" charset="2"/>
              <a:buNone/>
              <a:defRPr/>
            </a:pPr>
            <a:endParaRPr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609600" indent="-609600">
              <a:buClr>
                <a:schemeClr val="tx1"/>
              </a:buClr>
              <a:buSzPct val="120000"/>
              <a:buFont typeface="Wingdings" pitchFamily="2" charset="2"/>
              <a:buNone/>
              <a:defRPr/>
            </a:pP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○　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IMF</a:t>
            </a:r>
            <a:r>
              <a:rPr lang="ja-JP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、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ダスト減光曲線の不定性もあるが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、これらによってこの評価より少なくなることは多分ない</a:t>
            </a:r>
            <a:endParaRPr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609600" indent="-609600">
              <a:buClr>
                <a:schemeClr val="tx1"/>
              </a:buClr>
              <a:buSzPct val="120000"/>
              <a:buFont typeface="Wingdings" pitchFamily="2" charset="2"/>
              <a:buNone/>
              <a:defRPr/>
            </a:pPr>
            <a:endParaRPr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609600" indent="-609600">
              <a:buClr>
                <a:schemeClr val="tx1"/>
              </a:buClr>
              <a:buSzPct val="120000"/>
              <a:buFont typeface="Wingdings" pitchFamily="2" charset="2"/>
              <a:buNone/>
              <a:defRPr/>
            </a:pP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○　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LAE @ z &gt; 8 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の実際の検出数がこれより少なければ、</a:t>
            </a:r>
            <a:endParaRPr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609600" indent="-609600">
              <a:buClr>
                <a:schemeClr val="tx1"/>
              </a:buClr>
              <a:buSzPct val="120000"/>
              <a:buFont typeface="Wingdings" pitchFamily="2" charset="2"/>
              <a:buNone/>
              <a:defRPr/>
            </a:pP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　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　再電離の効果と考えられる</a:t>
            </a:r>
            <a:endParaRPr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37427</TotalTime>
  <Words>1024</Words>
  <Application>Microsoft PowerPoint</Application>
  <PresentationFormat>画面に合わせる (4:3)</PresentationFormat>
  <Paragraphs>325</Paragraphs>
  <Slides>40</Slides>
  <Notes>26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1" baseType="lpstr">
      <vt:lpstr>リゾート</vt:lpstr>
      <vt:lpstr>期待される LBG・LAE 検出数 ：準解析的モデルからの見積り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~まとめ~</vt:lpstr>
      <vt:lpstr>スライド 9</vt:lpstr>
      <vt:lpstr>スライド 10</vt:lpstr>
      <vt:lpstr>スライド 11</vt:lpstr>
      <vt:lpstr>Physical properties of LAEs@high-z</vt:lpstr>
      <vt:lpstr>Lyα Emission from low-z galaxies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Calculate Lya Line Luminosity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Characteristics in LAE UVLF </vt:lpstr>
      <vt:lpstr>スライド 30</vt:lpstr>
      <vt:lpstr>スライド 31</vt:lpstr>
      <vt:lpstr>Redshift Evolution of LAE UVLF</vt:lpstr>
      <vt:lpstr>Nature of LAEs with EW &gt; 240 A</vt:lpstr>
      <vt:lpstr>スライド 34</vt:lpstr>
      <vt:lpstr>スライド 35</vt:lpstr>
      <vt:lpstr>スライド 36</vt:lpstr>
      <vt:lpstr>スライド 37</vt:lpstr>
      <vt:lpstr>スライド 38</vt:lpstr>
      <vt:lpstr>スライド 39</vt:lpstr>
      <vt:lpstr>LAE Statistical Quantities @ z &gt;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Lyα Emitters とは何か？階層的構造形成における理論モデルの構築</dc:title>
  <dc:creator>京都大学大学院 理学研究科 宇宙物理学教室 D2 小林正和</dc:creator>
  <cp:lastModifiedBy>kobayasi</cp:lastModifiedBy>
  <cp:revision>1249</cp:revision>
  <dcterms:created xsi:type="dcterms:W3CDTF">2003-02-15T07:42:19Z</dcterms:created>
  <dcterms:modified xsi:type="dcterms:W3CDTF">2009-04-08T05:14:38Z</dcterms:modified>
</cp:coreProperties>
</file>