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26"/>
  </p:notesMasterIdLst>
  <p:handoutMasterIdLst>
    <p:handoutMasterId r:id="rId27"/>
  </p:handoutMasterIdLst>
  <p:sldIdLst>
    <p:sldId id="596" r:id="rId2"/>
    <p:sldId id="597" r:id="rId3"/>
    <p:sldId id="598" r:id="rId4"/>
    <p:sldId id="572" r:id="rId5"/>
    <p:sldId id="600" r:id="rId6"/>
    <p:sldId id="566" r:id="rId7"/>
    <p:sldId id="599" r:id="rId8"/>
    <p:sldId id="573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87" r:id="rId17"/>
    <p:sldId id="579" r:id="rId18"/>
    <p:sldId id="594" r:id="rId19"/>
    <p:sldId id="595" r:id="rId20"/>
    <p:sldId id="591" r:id="rId21"/>
    <p:sldId id="592" r:id="rId22"/>
    <p:sldId id="593" r:id="rId23"/>
    <p:sldId id="578" r:id="rId24"/>
    <p:sldId id="574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33"/>
    <a:srgbClr val="FFCCFF"/>
    <a:srgbClr val="00FF00"/>
    <a:srgbClr val="9900CC"/>
    <a:srgbClr val="FF9999"/>
    <a:srgbClr val="FFFFCC"/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3667" autoAdjust="0"/>
  </p:normalViewPr>
  <p:slideViewPr>
    <p:cSldViewPr>
      <p:cViewPr varScale="1">
        <p:scale>
          <a:sx n="56" d="100"/>
          <a:sy n="56" d="100"/>
        </p:scale>
        <p:origin x="-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9D49D7C-1D74-435C-BECF-E6C41C5390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09B08B4-1ADC-41A3-9D90-A7250BBC0A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A0A66-C248-44F7-88FB-A0EF1AC08A87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46AE-AB56-449B-80AB-41F2634345A1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6F79-7883-44CC-BFE1-6E5A61C50D03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7980-C0E9-4312-9287-41E7CEFE13E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84917-4155-4763-99DB-6CCAAFBF0FA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E30E-A0DC-4CA9-8205-28E882D4EC3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A3C77-7894-47A6-815C-62E1A2183FC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BE911-0978-4365-AF32-5EF52B021D7D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FFBB2-F1B2-4684-B8CE-D1B1F965255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F5875-D577-4A3A-8995-997F11E5AB5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7550-CB3C-47E9-89EC-CD4D8716C03F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81AE-F9CE-4DCE-A973-0A47ADAD354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92E99-A12B-433B-8B81-9905FCE554D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2A1497DB-1886-4515-8618-8103368A529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05E507B-4DA1-4DAB-AA8E-541FC7BF7C3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3116"/>
            <a:ext cx="7715304" cy="1785950"/>
          </a:xfrm>
          <a:solidFill>
            <a:srgbClr val="000080"/>
          </a:solidFill>
          <a:ln w="76200">
            <a:solidFill>
              <a:srgbClr val="FF0000"/>
            </a:solidFill>
          </a:ln>
        </p:spPr>
        <p:txBody>
          <a:bodyPr wrap="square" anchor="ctr" anchorCtr="1">
            <a:noAutofit/>
          </a:bodyPr>
          <a:lstStyle/>
          <a:p>
            <a:pPr algn="ctr">
              <a:defRPr/>
            </a:pP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期待される 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AE 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検出数</a:t>
            </a:r>
            <a: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：準解析的モデルからの見積り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07938"/>
            <a:ext cx="9144000" cy="430887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小林</a:t>
            </a:r>
            <a:r>
              <a:rPr lang="ja-JP" altLang="en-US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正和 </a:t>
            </a:r>
            <a:r>
              <a:rPr lang="en-US" altLang="ja-JP" sz="28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(MARK) </a:t>
            </a:r>
            <a:endParaRPr lang="en-US" altLang="ja-JP" sz="28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34925" y="7938"/>
            <a:ext cx="9109075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cs typeface="Arial" charset="0"/>
              </a:rPr>
              <a:t>[WISH Science Workshop @ </a:t>
            </a:r>
            <a:r>
              <a:rPr lang="ja-JP" altLang="en-US" sz="2000" b="1" dirty="0" smtClean="0">
                <a:cs typeface="Arial" charset="0"/>
              </a:rPr>
              <a:t>国立天文台三鷹</a:t>
            </a:r>
            <a:r>
              <a:rPr lang="en-US" altLang="ja-JP" sz="2000" b="1" dirty="0" smtClean="0">
                <a:cs typeface="Arial" charset="0"/>
              </a:rPr>
              <a:t> </a:t>
            </a:r>
            <a:r>
              <a:rPr lang="ja-JP" altLang="en-US" sz="2000" b="1" dirty="0" smtClean="0">
                <a:cs typeface="Arial" charset="0"/>
              </a:rPr>
              <a:t>　</a:t>
            </a:r>
            <a:r>
              <a:rPr lang="en-US" altLang="ja-JP" sz="2000" b="1" dirty="0" smtClean="0">
                <a:cs typeface="Arial" charset="0"/>
              </a:rPr>
              <a:t>2010/03/10]</a:t>
            </a:r>
            <a:endParaRPr lang="en-US" altLang="ja-JP" sz="2000" b="1" dirty="0"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58578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国立天文台　光赤外研究部</a:t>
            </a:r>
            <a:endParaRPr lang="en-US" altLang="ja-JP" sz="2400" b="1" kern="0" dirty="0" smtClean="0">
              <a:solidFill>
                <a:srgbClr val="FFFFFF"/>
              </a:solidFill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algn="ctr">
              <a:defRPr/>
            </a:pP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学振特別研究員（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PD</a:t>
            </a:r>
            <a:r>
              <a:rPr lang="ja-JP" altLang="en-US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r>
              <a:rPr lang="en-US" altLang="ja-JP" sz="2400" b="1" kern="0" dirty="0" smtClean="0">
                <a:solidFill>
                  <a:srgbClr val="FFFFFF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endParaRPr lang="ja-JP" altLang="en-US" sz="2400" b="1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42984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Mock Catalog for High-z Galaxies</a:t>
            </a:r>
            <a:endParaRPr lang="en-US" altLang="ja-JP" sz="3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487323"/>
            <a:ext cx="9144000" cy="4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ベース＝準解析銀河形成モデル（三鷹モデル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Nagashima &amp; Yoshii 04</a:t>
            </a: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・任意の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の銀河の物理量</a:t>
            </a:r>
            <a:r>
              <a:rPr lang="ja-JP" altLang="en-US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（星形成史、金属量、星・ガス質量など）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計算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最新の種族合成モデル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</a:t>
            </a:r>
            <a:r>
              <a:rPr lang="en-US" altLang="ja-JP" sz="20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03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低金属量星（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&lt; 10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-4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）の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進化トラックの最新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モデル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三鷹モデルの星形成史と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convolve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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LyC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Lyα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-25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1500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など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  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離脱率の現象論的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モデル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（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MARK+ 07, 10</a:t>
            </a:r>
            <a:r>
              <a:rPr lang="ja-JP" altLang="en-US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）</a:t>
            </a:r>
            <a:endParaRPr lang="en-US" altLang="ja-JP" sz="20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輻射輸送の理論計算・近傍銀河の観測からの示唆を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考慮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z=3-7 LAE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UV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光度関数、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Lyα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等価幅分布を再現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＋　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nebular emission 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sz="2000" b="1" dirty="0" err="1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Schaerer</a:t>
            </a:r>
            <a:r>
              <a:rPr lang="en-US" altLang="ja-JP" sz="2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 &amp; de Barros 09)</a:t>
            </a:r>
            <a:endParaRPr lang="en-US" altLang="ja-JP" sz="2400" b="1" dirty="0" smtClean="0"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continuum + lines (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H, He, C, N, O, S, etc.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：金属量に依存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714479" y="1000108"/>
            <a:ext cx="6786611" cy="785818"/>
          </a:xfrm>
          <a:prstGeom prst="rightArrow">
            <a:avLst>
              <a:gd name="adj1" fmla="val 50000"/>
              <a:gd name="adj2" fmla="val 153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FWHM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右矢印 12"/>
          <p:cNvSpPr/>
          <p:nvPr/>
        </p:nvSpPr>
        <p:spPr>
          <a:xfrm rot="16200000">
            <a:off x="-1785986" y="3769283"/>
            <a:ext cx="4357696" cy="785787"/>
          </a:xfrm>
          <a:prstGeom prst="rightArrow">
            <a:avLst>
              <a:gd name="adj1" fmla="val 50000"/>
              <a:gd name="adj2" fmla="val 153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EW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42" y="214074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320" y="3571876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320" y="4998241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8216" y="214074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8216" y="356950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8216" y="499826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1290" y="2143116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1290" y="356950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61290" y="499826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04364" y="2143116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4364" y="356950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04364" y="499826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47438" y="214074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3648" y="356950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47438" y="4998265"/>
            <a:ext cx="1625156" cy="14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直線コネクタ 49"/>
          <p:cNvCxnSpPr/>
          <p:nvPr/>
        </p:nvCxnSpPr>
        <p:spPr>
          <a:xfrm rot="5400000">
            <a:off x="-203340" y="4265100"/>
            <a:ext cx="392909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142976" y="2906427"/>
            <a:ext cx="7858180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5400000">
            <a:off x="1436255" y="4265098"/>
            <a:ext cx="392909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088471" y="4335188"/>
            <a:ext cx="7841247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16200000" flipH="1">
            <a:off x="3070452" y="4265097"/>
            <a:ext cx="3929091" cy="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108606" y="5754290"/>
            <a:ext cx="778674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rot="16200000" flipH="1">
            <a:off x="6353122" y="4258919"/>
            <a:ext cx="3929091" cy="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rot="16200000" flipH="1">
            <a:off x="4710045" y="4258921"/>
            <a:ext cx="3929091" cy="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16441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number count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の評価には、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波長付近の連続光の情報が必要</a:t>
            </a:r>
            <a:endParaRPr lang="en-US" altLang="ja-JP" sz="2200" b="1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… KTN07,09 LAE model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ではこの波長付近の連続光の情報はない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ひとまず 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・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 = 10, 100, 1000Å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で全銀河一定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・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continuum slope β =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－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2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（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f</a:t>
            </a:r>
            <a:r>
              <a:rPr lang="en-US" altLang="ja-JP" sz="2000" baseline="-25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λ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∝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λ</a:t>
            </a:r>
            <a:r>
              <a:rPr lang="en-US" altLang="ja-JP" sz="2000" baseline="30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β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）で全銀河一定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と仮定して評価</a:t>
            </a:r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61121"/>
            <a:ext cx="3786214" cy="379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15008" y="6173036"/>
            <a:ext cx="2071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ja-JP" sz="1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Bruzual &amp; Charlot (2003)</a:t>
            </a:r>
          </a:p>
        </p:txBody>
      </p:sp>
      <p:cxnSp>
        <p:nvCxnSpPr>
          <p:cNvPr id="16" name="直線コネクタ 15"/>
          <p:cNvCxnSpPr/>
          <p:nvPr/>
        </p:nvCxnSpPr>
        <p:spPr>
          <a:xfrm rot="5400000">
            <a:off x="6445650" y="4750603"/>
            <a:ext cx="3357586" cy="0"/>
          </a:xfrm>
          <a:prstGeom prst="line">
            <a:avLst/>
          </a:pr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Mock Catalog </a:t>
            </a:r>
            <a:r>
              <a:rPr lang="ja-JP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の補足</a:t>
            </a:r>
            <a:endParaRPr lang="en-US" altLang="ja-JP" sz="3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487323"/>
            <a:ext cx="9144000" cy="50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近傍銀河で得られた星形成などの経験則を、そのまま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high-z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に適用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・ダスト減光曲線＝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MW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metal-to-dust mass ratio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＝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MW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high-z 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での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星形成が本質的に変わる場合もありうる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個々の銀河は、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個数ではなく個数密度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サーベイ体積を与えれば、その中の銀河の個数が求まる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・銀河 “１つ” の個数密度はホストハローの質量に依存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2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計算した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redshift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が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z=0-25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で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Δz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= 1</a:t>
            </a: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Hβ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用の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NB filter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として、各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での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Hβ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が中心波長となる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FWHM = 100A, 300A, 500A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の三種類をそれぞれ考慮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(e.g.) z = 5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NB(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 = 3.94 um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NB(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Hβ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 = 2.92 um</a:t>
            </a: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z = 6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4.59 um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              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3.40 um</a:t>
            </a: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　　　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z = 7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：　　　　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5.25 um</a:t>
            </a:r>
            <a:r>
              <a:rPr lang="ja-JP" altLang="en-US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、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               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3.89 um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</a:t>
            </a:r>
            <a:r>
              <a:rPr lang="en-US" altLang="ja-JP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光度関数の評価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28736"/>
            <a:ext cx="9144000" cy="217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case B rec.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</a:t>
            </a:r>
            <a:r>
              <a:rPr lang="en-US" altLang="ja-JP" sz="22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(Lyα)/L</a:t>
            </a:r>
            <a:r>
              <a:rPr lang="en-US" altLang="ja-JP" sz="22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 = 8.7 for intrinsic 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lum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1000" dirty="0" smtClean="0">
              <a:solidFill>
                <a:prstClr val="black"/>
              </a:solidFill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○　全ての水素電離光子は銀河内で吸収：</a:t>
            </a:r>
            <a:r>
              <a:rPr lang="en-US" altLang="ja-JP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200" b="1" baseline="-25000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esc</a:t>
            </a:r>
            <a:r>
              <a:rPr lang="en-US" altLang="ja-JP" sz="2200" b="1" dirty="0" smtClean="0">
                <a:solidFill>
                  <a:prstClr val="black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altLang="ja-JP" sz="1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L</a:t>
            </a:r>
            <a:r>
              <a:rPr lang="en-US" altLang="ja-JP" sz="22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obs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 = L</a:t>
            </a:r>
            <a:r>
              <a:rPr lang="en-US" altLang="ja-JP" sz="22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int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 × [1-exp(-</a:t>
            </a:r>
            <a:r>
              <a:rPr lang="en-US" altLang="ja-JP" sz="2200" b="1" dirty="0" smtClean="0">
                <a:latin typeface="Century" pitchFamily="18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)]/</a:t>
            </a:r>
            <a:r>
              <a:rPr lang="en-US" altLang="ja-JP" sz="2200" b="1" dirty="0" smtClean="0">
                <a:latin typeface="Century" pitchFamily="18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Century" pitchFamily="18" charset="0"/>
                <a:ea typeface="メイリオ" pitchFamily="50" charset="-128"/>
                <a:cs typeface="Arial" pitchFamily="34" charset="0"/>
              </a:rPr>
              <a:t>τ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6543Å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における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dust opacity</a:t>
            </a:r>
          </a:p>
          <a:p>
            <a:pPr>
              <a:spcBef>
                <a:spcPct val="50000"/>
              </a:spcBef>
            </a:pP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　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個々の銀河の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</a:t>
            </a:r>
            <a:r>
              <a:rPr lang="en-US" altLang="ja-JP" sz="20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obs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(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    </a:t>
            </a:r>
            <a:r>
              <a:rPr lang="en-US" altLang="ja-JP" sz="20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0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光度関数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2184"/>
            <a:ext cx="4786314" cy="32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57752" y="3534304"/>
            <a:ext cx="4286248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●  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z = 3.1-8.8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まで </a:t>
            </a:r>
            <a:r>
              <a:rPr lang="en-US" altLang="ja-JP" sz="2200" b="1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光度関数はそれほど </a:t>
            </a:r>
            <a:r>
              <a:rPr lang="en-US" altLang="ja-JP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redshift-evolution </a:t>
            </a:r>
            <a:r>
              <a:rPr lang="ja-JP" altLang="en-US" sz="2200" b="1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しない</a:t>
            </a:r>
            <a:endParaRPr lang="en-US" altLang="ja-JP" sz="2200" b="1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 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</a:t>
            </a: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銀河の星質量の進化と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ちょうど打ち消しあう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　ようダスト減光は進化？</a:t>
            </a:r>
            <a:endParaRPr lang="en-US" altLang="ja-JP" sz="22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number count </a:t>
            </a: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の違いは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/>
            </a:r>
            <a:b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</a:b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2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lum</a:t>
            </a:r>
            <a:r>
              <a:rPr lang="en-US" altLang="ja-JP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. distance </a:t>
            </a:r>
            <a:r>
              <a:rPr lang="ja-JP" altLang="en-US" sz="22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の違いだけに</a:t>
            </a:r>
            <a:endParaRPr lang="en-US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NB Number Count</a:t>
            </a:r>
            <a:endParaRPr lang="ja-JP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3" y="1571612"/>
            <a:ext cx="6748483" cy="50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3" y="1571612"/>
            <a:ext cx="6748483" cy="50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03" y="1571612"/>
            <a:ext cx="6748483" cy="50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コネクタ 20"/>
          <p:cNvCxnSpPr/>
          <p:nvPr/>
        </p:nvCxnSpPr>
        <p:spPr>
          <a:xfrm rot="16200000" flipH="1">
            <a:off x="1928793" y="4071941"/>
            <a:ext cx="4143406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H="1">
            <a:off x="2285981" y="4071942"/>
            <a:ext cx="4143406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16200000" flipH="1">
            <a:off x="2786047" y="4071942"/>
            <a:ext cx="4143406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2117"/>
            <a:ext cx="9144032" cy="707886"/>
          </a:xfrm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メイリオ" pitchFamily="50" charset="-128"/>
                <a:ea typeface="メイリオ" pitchFamily="50" charset="-128"/>
                <a:cs typeface="Arial" pitchFamily="34" charset="0"/>
              </a:rPr>
              <a:t>~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メイリオ" pitchFamily="50" charset="-128"/>
                <a:ea typeface="メイリオ" pitchFamily="50" charset="-128"/>
                <a:cs typeface="Arial" pitchFamily="34" charset="0"/>
              </a:rPr>
              <a:t>まとめ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メイリオ" pitchFamily="50" charset="-128"/>
                <a:ea typeface="メイリオ" pitchFamily="50" charset="-128"/>
                <a:cs typeface="Arial" pitchFamily="34" charset="0"/>
              </a:rPr>
              <a:t>~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144000" cy="3385542"/>
          </a:xfr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○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FWHM = 100-300A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では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Hα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NB Number Count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に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/>
            </a:r>
            <a:b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</a:b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全く差は見られなかった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EW(</a:t>
            </a:r>
            <a:r>
              <a:rPr lang="en-US" altLang="ja-JP" sz="2400" dirty="0" err="1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Hα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)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が非常に大きい？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or 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  <a:sym typeface="Wingdings" pitchFamily="2" charset="2"/>
              </a:rPr>
              <a:t>バグ？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○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&gt; 1 deg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-2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となるのは、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f</a:t>
            </a:r>
            <a:r>
              <a:rPr lang="en-US" altLang="ja-JP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esc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 = 0 </a:t>
            </a: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　　という最大の見積もりで、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 = 5 (3.9 um): NB = 25.8 </a:t>
            </a:r>
            <a:r>
              <a:rPr lang="en-US" altLang="ja-JP" sz="2400" dirty="0" err="1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ABmag</a:t>
            </a:r>
            <a:endParaRPr lang="en-US" altLang="ja-JP" sz="24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           6 (4.6 um):           26.4</a:t>
            </a: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          7 (5.3 um):           27.2</a:t>
            </a:r>
          </a:p>
          <a:p>
            <a:pPr marL="609600" indent="-609600">
              <a:buClr>
                <a:schemeClr val="tx1"/>
              </a:buClr>
              <a:buSzPct val="120000"/>
              <a:buFont typeface="Wingdings" pitchFamily="2" charset="2"/>
              <a:buNone/>
              <a:defRPr/>
            </a:pPr>
            <a:endParaRPr lang="en-US" altLang="ja-JP" sz="5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31" y="1928836"/>
            <a:ext cx="37433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428860" y="64886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矢部くんの発表スライドより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133499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0" y="-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altLang="ja-JP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メイリオ" pitchFamily="50" charset="-128"/>
                <a:cs typeface="Arial" pitchFamily="34" charset="0"/>
              </a:rPr>
              <a:t>high-z HAE Number Count</a:t>
            </a:r>
            <a:endParaRPr lang="ja-JP" altLang="en-US" sz="4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695826" y="3893347"/>
            <a:ext cx="4357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85852" y="4180952"/>
            <a:ext cx="721523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40306</TotalTime>
  <Words>179</Words>
  <Application>Microsoft Office PowerPoint</Application>
  <PresentationFormat>画面に合わせる (4:3)</PresentationFormat>
  <Paragraphs>105</Paragraphs>
  <Slides>24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モジュール</vt:lpstr>
      <vt:lpstr>期待される HAE 検出数 ：準解析的モデルからの見積り</vt:lpstr>
      <vt:lpstr>スライド 2</vt:lpstr>
      <vt:lpstr>スライド 3</vt:lpstr>
      <vt:lpstr>スライド 4</vt:lpstr>
      <vt:lpstr>スライド 5</vt:lpstr>
      <vt:lpstr>~まとめ~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期待される HAE 検出数</dc:title>
  <dc:creator>国立天文台　光赤外研究部 小林正和</dc:creator>
  <cp:lastModifiedBy>kobayasi</cp:lastModifiedBy>
  <cp:revision>1278</cp:revision>
  <dcterms:created xsi:type="dcterms:W3CDTF">2003-02-15T07:42:19Z</dcterms:created>
  <dcterms:modified xsi:type="dcterms:W3CDTF">2010-03-10T06:14:31Z</dcterms:modified>
</cp:coreProperties>
</file>