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59C4BA-BBF1-4248-A6C6-53291C86CE6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0600F0-B43A-4EE1-8E15-6614D05563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WISH</a:t>
            </a:r>
            <a:r>
              <a:rPr kumimoji="1"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 探査案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100" dirty="0" smtClean="0"/>
              <a:t> </a:t>
            </a:r>
            <a:br>
              <a:rPr lang="en-US" altLang="ja-JP" sz="1100" dirty="0" smtClean="0"/>
            </a:br>
            <a:r>
              <a:rPr lang="en-US" altLang="ja-JP" sz="2000" dirty="0" smtClean="0"/>
              <a:t>WISH Science Meeting (10 Mar. 2010) </a:t>
            </a:r>
            <a:r>
              <a:rPr lang="en-US" altLang="ja-JP" sz="2000" dirty="0" smtClean="0"/>
              <a:t>@ </a:t>
            </a:r>
            <a:r>
              <a:rPr lang="ja-JP" altLang="en-US" sz="2000" dirty="0" smtClean="0"/>
              <a:t>三鷹</a:t>
            </a:r>
            <a:endParaRPr kumimoji="1"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松岡 良樹（名古屋大学）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探査の見積もり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発見期待数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2000" dirty="0" smtClean="0"/>
              <a:t>　　     </a:t>
            </a:r>
            <a:r>
              <a:rPr lang="en-US" altLang="ja-JP" sz="2000" dirty="0" smtClean="0"/>
              <a:t>f[n] – f[n+1] &gt; 1.0 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QSOs</a:t>
            </a:r>
            <a:r>
              <a:rPr lang="ja-JP" altLang="en-US" sz="2000" dirty="0" smtClean="0"/>
              <a:t>のみ探査可能と仮定</a:t>
            </a:r>
            <a:endParaRPr lang="en-US" altLang="ja-JP" sz="2000" dirty="0" smtClean="0"/>
          </a:p>
          <a:p>
            <a:r>
              <a:rPr lang="en-US" altLang="ja-JP" dirty="0" smtClean="0"/>
              <a:t>UDS, MBS (&lt; 28 AB </a:t>
            </a:r>
            <a:r>
              <a:rPr lang="en-US" altLang="ja-JP" dirty="0" err="1" smtClean="0"/>
              <a:t>mag</a:t>
            </a:r>
            <a:r>
              <a:rPr lang="en-US" altLang="ja-JP" dirty="0" smtClean="0"/>
              <a:t>) / 100 deg</a:t>
            </a:r>
            <a:r>
              <a:rPr lang="en-US" altLang="ja-JP" baseline="30000" dirty="0" smtClean="0"/>
              <a:t>2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00034" y="2643182"/>
          <a:ext cx="8143929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</a:tblGrid>
              <a:tr h="660564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Set 3</a:t>
                      </a:r>
                    </a:p>
                    <a:p>
                      <a:r>
                        <a:rPr kumimoji="1" lang="en-US" altLang="ja-JP" dirty="0" smtClean="0"/>
                        <a:t>f0</a:t>
                      </a:r>
                      <a:r>
                        <a:rPr kumimoji="1" lang="en-US" altLang="ja-JP" baseline="0" dirty="0" smtClean="0"/>
                        <a:t> – f1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f1</a:t>
                      </a:r>
                      <a:r>
                        <a:rPr kumimoji="1" lang="en-US" altLang="ja-JP" baseline="0" dirty="0" smtClean="0"/>
                        <a:t> – 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f2 – f3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f3</a:t>
                      </a:r>
                      <a:r>
                        <a:rPr kumimoji="1" lang="en-US" altLang="ja-JP" baseline="0" dirty="0" smtClean="0"/>
                        <a:t> – f4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Set</a:t>
                      </a:r>
                      <a:r>
                        <a:rPr kumimoji="1" lang="en-US" altLang="ja-JP" baseline="0" dirty="0" smtClean="0"/>
                        <a:t> 4 </a:t>
                      </a:r>
                    </a:p>
                    <a:p>
                      <a:r>
                        <a:rPr kumimoji="1" lang="en-US" altLang="ja-JP" baseline="0" dirty="0" smtClean="0"/>
                        <a:t>f0 – f1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f1 – 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f2</a:t>
                      </a:r>
                      <a:r>
                        <a:rPr kumimoji="1" lang="en-US" altLang="ja-JP" baseline="0" dirty="0" smtClean="0"/>
                        <a:t> – f3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f3 – f4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8 - 10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190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10 - 12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12 - 14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- 16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16 - 18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18 - 20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探査の見積もり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発見</a:t>
            </a:r>
            <a:r>
              <a:rPr lang="ja-JP" altLang="en-US" dirty="0" smtClean="0"/>
              <a:t>期待数</a:t>
            </a:r>
            <a:endParaRPr lang="en-US" altLang="ja-JP" dirty="0" smtClean="0"/>
          </a:p>
          <a:p>
            <a:pPr>
              <a:buNone/>
            </a:pPr>
            <a:r>
              <a:rPr lang="ja-JP" altLang="en-US" sz="2000" dirty="0" smtClean="0"/>
              <a:t>　　     </a:t>
            </a:r>
            <a:r>
              <a:rPr lang="en-US" altLang="ja-JP" sz="2000" dirty="0" smtClean="0"/>
              <a:t>f[n] – f[n+1] &gt; 1.0 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QSOs</a:t>
            </a:r>
            <a:r>
              <a:rPr lang="ja-JP" altLang="en-US" sz="2000" dirty="0" smtClean="0"/>
              <a:t>のみ探査可能と</a:t>
            </a:r>
            <a:r>
              <a:rPr lang="ja-JP" altLang="en-US" sz="2000" dirty="0" smtClean="0"/>
              <a:t>仮定</a:t>
            </a:r>
            <a:endParaRPr lang="en-US" altLang="ja-JP" sz="2000" dirty="0" smtClean="0"/>
          </a:p>
          <a:p>
            <a:r>
              <a:rPr lang="en-US" altLang="ja-JP" dirty="0" smtClean="0"/>
              <a:t>UWS (&lt; 25 AB </a:t>
            </a:r>
            <a:r>
              <a:rPr lang="en-US" altLang="ja-JP" dirty="0" err="1" smtClean="0"/>
              <a:t>mag</a:t>
            </a:r>
            <a:r>
              <a:rPr lang="en-US" altLang="ja-JP" dirty="0" smtClean="0"/>
              <a:t>) / 1000 deg</a:t>
            </a:r>
            <a:r>
              <a:rPr lang="en-US" altLang="ja-JP" baseline="30000" dirty="0" smtClean="0"/>
              <a:t>2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00034" y="2643182"/>
          <a:ext cx="8143929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  <a:gridCol w="904881"/>
              </a:tblGrid>
              <a:tr h="660564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Set 3</a:t>
                      </a:r>
                    </a:p>
                    <a:p>
                      <a:r>
                        <a:rPr kumimoji="1" lang="en-US" altLang="ja-JP" dirty="0" smtClean="0"/>
                        <a:t>f0</a:t>
                      </a:r>
                      <a:r>
                        <a:rPr kumimoji="1" lang="en-US" altLang="ja-JP" baseline="0" dirty="0" smtClean="0"/>
                        <a:t> – f1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f1</a:t>
                      </a:r>
                      <a:r>
                        <a:rPr kumimoji="1" lang="en-US" altLang="ja-JP" baseline="0" dirty="0" smtClean="0"/>
                        <a:t> – 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f2 – f3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f3</a:t>
                      </a:r>
                      <a:r>
                        <a:rPr kumimoji="1" lang="en-US" altLang="ja-JP" baseline="0" dirty="0" smtClean="0"/>
                        <a:t> – f4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Set</a:t>
                      </a:r>
                      <a:r>
                        <a:rPr kumimoji="1" lang="en-US" altLang="ja-JP" baseline="0" dirty="0" smtClean="0"/>
                        <a:t> 4 </a:t>
                      </a:r>
                    </a:p>
                    <a:p>
                      <a:r>
                        <a:rPr kumimoji="1" lang="en-US" altLang="ja-JP" baseline="0" dirty="0" smtClean="0"/>
                        <a:t>f0 – f1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f1 – f2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f2</a:t>
                      </a:r>
                      <a:r>
                        <a:rPr kumimoji="1" lang="en-US" altLang="ja-JP" baseline="0" dirty="0" smtClean="0"/>
                        <a:t> – f3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f3 – f4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8 - 10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260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10 - 12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12 - 14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- 16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16 - 18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284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18 - 20</a:t>
                      </a:r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</a:t>
                      </a:r>
                      <a:r>
                        <a:rPr kumimoji="1" lang="en-US" altLang="ja-JP" sz="2400" baseline="0" dirty="0" smtClean="0"/>
                        <a:t>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&lt; 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まとめ（雑感）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現在までのサーベイで、</a:t>
            </a:r>
            <a:r>
              <a:rPr lang="en-US" altLang="ja-JP" dirty="0" smtClean="0"/>
              <a:t>z &lt; 6.4</a:t>
            </a:r>
            <a:r>
              <a:rPr lang="ja-JP" altLang="en-US" dirty="0" smtClean="0"/>
              <a:t>のクエーサーが発見されてきている。これらは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IGM</a:t>
            </a:r>
            <a:r>
              <a:rPr lang="ja-JP" altLang="en-US" dirty="0" smtClean="0">
                <a:solidFill>
                  <a:schemeClr val="accent1"/>
                </a:solidFill>
              </a:rPr>
              <a:t>の</a:t>
            </a:r>
            <a:r>
              <a:rPr lang="en-US" altLang="ja-JP" dirty="0" smtClean="0">
                <a:solidFill>
                  <a:schemeClr val="accent1"/>
                </a:solidFill>
              </a:rPr>
              <a:t>H I</a:t>
            </a:r>
            <a:r>
              <a:rPr lang="ja-JP" altLang="en-US" dirty="0" smtClean="0">
                <a:solidFill>
                  <a:schemeClr val="accent1"/>
                </a:solidFill>
              </a:rPr>
              <a:t>吸収測定を通じた宇宙再電離調査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</a:t>
            </a:r>
            <a:r>
              <a:rPr lang="ja-JP" altLang="en-US" dirty="0" smtClean="0">
                <a:solidFill>
                  <a:schemeClr val="accent1"/>
                </a:solidFill>
              </a:rPr>
              <a:t>超大質量ブラックホールの形成、銀河との共進化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</a:t>
            </a:r>
            <a:r>
              <a:rPr lang="ja-JP" altLang="en-US" dirty="0" smtClean="0">
                <a:solidFill>
                  <a:schemeClr val="accent1"/>
                </a:solidFill>
              </a:rPr>
              <a:t>初期宇宙の星形成史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</a:t>
            </a:r>
            <a:r>
              <a:rPr lang="ja-JP" altLang="en-US" dirty="0" smtClean="0"/>
              <a:t>などの研究を通じた初期宇宙の強力なプローブ</a:t>
            </a:r>
            <a:r>
              <a:rPr lang="ja-JP" altLang="en-US" dirty="0" smtClean="0"/>
              <a:t>である。</a:t>
            </a:r>
            <a:endParaRPr lang="en-US" altLang="ja-JP" dirty="0" smtClean="0"/>
          </a:p>
          <a:p>
            <a:r>
              <a:rPr lang="ja-JP" altLang="en-US" dirty="0" smtClean="0"/>
              <a:t>今後数年で、</a:t>
            </a:r>
            <a:r>
              <a:rPr lang="en-US" altLang="ja-JP" dirty="0" smtClean="0"/>
              <a:t>z ~ </a:t>
            </a:r>
            <a:r>
              <a:rPr lang="en-US" altLang="ja-JP" dirty="0" smtClean="0"/>
              <a:t>8</a:t>
            </a:r>
            <a:r>
              <a:rPr lang="ja-JP" altLang="en-US" dirty="0" smtClean="0"/>
              <a:t> 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クエーサーは発見されるか</a:t>
            </a:r>
            <a:r>
              <a:rPr lang="ja-JP" altLang="en-US" dirty="0" smtClean="0"/>
              <a:t>もしれない。</a:t>
            </a:r>
            <a:endParaRPr lang="en-US" altLang="ja-JP" dirty="0" smtClean="0"/>
          </a:p>
          <a:p>
            <a:r>
              <a:rPr lang="en-US" altLang="ja-JP" dirty="0" smtClean="0"/>
              <a:t>WISH</a:t>
            </a:r>
            <a:r>
              <a:rPr lang="ja-JP" altLang="en-US" dirty="0" smtClean="0"/>
              <a:t>に</a:t>
            </a:r>
            <a:r>
              <a:rPr lang="ja-JP" altLang="en-US" dirty="0" smtClean="0"/>
              <a:t>よる</a:t>
            </a:r>
            <a:r>
              <a:rPr lang="ja-JP" altLang="en-US" dirty="0" smtClean="0"/>
              <a:t>「</a:t>
            </a:r>
            <a:r>
              <a:rPr lang="ja-JP" altLang="en-US" dirty="0" smtClean="0"/>
              <a:t>深く</a:t>
            </a:r>
            <a:r>
              <a:rPr lang="ja-JP" altLang="en-US" dirty="0" smtClean="0"/>
              <a:t>広い</a:t>
            </a:r>
            <a:r>
              <a:rPr lang="ja-JP" altLang="en-US" dirty="0" smtClean="0"/>
              <a:t>」近赤外線サーベイ</a:t>
            </a:r>
            <a:r>
              <a:rPr lang="ja-JP" altLang="en-US" dirty="0" smtClean="0"/>
              <a:t>は、クエーサー探査には非常に適したパラメータ設定のプロジェクトと言える。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chemeClr val="accent1"/>
                </a:solidFill>
              </a:rPr>
              <a:t>使用するフィルターの選択によって </a:t>
            </a:r>
            <a:r>
              <a:rPr lang="en-US" altLang="ja-JP" dirty="0" smtClean="0">
                <a:solidFill>
                  <a:schemeClr val="accent1"/>
                </a:solidFill>
              </a:rPr>
              <a:t>z = 8 – 20</a:t>
            </a:r>
            <a:r>
              <a:rPr lang="ja-JP" altLang="en-US" dirty="0" smtClean="0">
                <a:solidFill>
                  <a:schemeClr val="accent1"/>
                </a:solidFill>
              </a:rPr>
              <a:t>のクエーサーを</a:t>
            </a:r>
            <a:r>
              <a:rPr lang="en-US" altLang="ja-JP" dirty="0" smtClean="0">
                <a:solidFill>
                  <a:schemeClr val="accent1"/>
                </a:solidFill>
              </a:rPr>
              <a:t>100</a:t>
            </a:r>
            <a:r>
              <a:rPr lang="ja-JP" altLang="en-US" dirty="0" smtClean="0">
                <a:solidFill>
                  <a:schemeClr val="accent1"/>
                </a:solidFill>
              </a:rPr>
              <a:t>天体のオーダー</a:t>
            </a:r>
            <a:r>
              <a:rPr lang="ja-JP" altLang="en-US" dirty="0" smtClean="0">
                <a:solidFill>
                  <a:schemeClr val="accent1"/>
                </a:solidFill>
              </a:rPr>
              <a:t>で</a:t>
            </a:r>
            <a:r>
              <a:rPr lang="en-US" altLang="ja-JP" dirty="0" smtClean="0">
                <a:solidFill>
                  <a:schemeClr val="accent1"/>
                </a:solidFill>
              </a:rPr>
              <a:t>”</a:t>
            </a:r>
            <a:r>
              <a:rPr lang="ja-JP" altLang="en-US" dirty="0" smtClean="0">
                <a:solidFill>
                  <a:schemeClr val="accent1"/>
                </a:solidFill>
              </a:rPr>
              <a:t>発見可能</a:t>
            </a:r>
            <a:r>
              <a:rPr lang="en-US" altLang="ja-JP" dirty="0" smtClean="0">
                <a:solidFill>
                  <a:schemeClr val="accent1"/>
                </a:solidFill>
              </a:rPr>
              <a:t>”</a:t>
            </a:r>
            <a:r>
              <a:rPr lang="ja-JP" altLang="en-US" dirty="0" smtClean="0">
                <a:solidFill>
                  <a:schemeClr val="accent1"/>
                </a:solidFill>
              </a:rPr>
              <a:t>で</a:t>
            </a:r>
            <a:r>
              <a:rPr lang="ja-JP" altLang="en-US" dirty="0" smtClean="0">
                <a:solidFill>
                  <a:schemeClr val="accent1"/>
                </a:solidFill>
              </a:rPr>
              <a:t>あり、これらは暗黒時代に迫る貴重なターゲットと</a:t>
            </a:r>
            <a:r>
              <a:rPr lang="ja-JP" altLang="en-US" dirty="0" smtClean="0">
                <a:solidFill>
                  <a:schemeClr val="accent1"/>
                </a:solidFill>
              </a:rPr>
              <a:t>なる。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kumimoji="1" lang="ja-JP" altLang="en-US" dirty="0" smtClean="0"/>
              <a:t>分光同定</a:t>
            </a:r>
            <a:r>
              <a:rPr lang="ja-JP" altLang="en-US" dirty="0" smtClean="0"/>
              <a:t>をどうするか</a:t>
            </a:r>
            <a:r>
              <a:rPr kumimoji="1" lang="ja-JP" altLang="en-US" dirty="0" smtClean="0"/>
              <a:t>？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 z </a:t>
            </a:r>
            <a:r>
              <a:rPr lang="en-US" altLang="ja-JP" dirty="0" smtClean="0"/>
              <a:t>~ J ~ 24.5 AB </a:t>
            </a:r>
            <a:r>
              <a:rPr lang="en-US" altLang="ja-JP" dirty="0" err="1" smtClean="0"/>
              <a:t>mag</a:t>
            </a:r>
            <a:r>
              <a:rPr lang="ja-JP" altLang="en-US" dirty="0" smtClean="0"/>
              <a:t>の場合</a:t>
            </a:r>
            <a:r>
              <a:rPr lang="ja-JP" altLang="en-US" dirty="0" smtClean="0"/>
              <a:t>、</a:t>
            </a:r>
            <a:r>
              <a:rPr lang="en-US" altLang="ja-JP" dirty="0" smtClean="0"/>
              <a:t>8m</a:t>
            </a:r>
            <a:r>
              <a:rPr lang="ja-JP" altLang="en-US" dirty="0" smtClean="0"/>
              <a:t>望遠鏡</a:t>
            </a:r>
            <a:r>
              <a:rPr lang="ja-JP" altLang="en-US" dirty="0" smtClean="0"/>
              <a:t>で</a:t>
            </a:r>
            <a:r>
              <a:rPr lang="en-US" altLang="ja-JP" dirty="0" smtClean="0"/>
              <a:t>4 – 5</a:t>
            </a:r>
            <a:r>
              <a:rPr lang="ja-JP" altLang="en-US" dirty="0" smtClean="0"/>
              <a:t>時間</a:t>
            </a:r>
            <a:r>
              <a:rPr lang="ja-JP" altLang="en-US" dirty="0" smtClean="0"/>
              <a:t>程度の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/>
              <a:t>積分が</a:t>
            </a:r>
            <a:r>
              <a:rPr lang="ja-JP" altLang="en-US" dirty="0" smtClean="0"/>
              <a:t>必要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 </a:t>
            </a:r>
            <a:r>
              <a:rPr lang="ja-JP" altLang="en-US" dirty="0" smtClean="0"/>
              <a:t>    </a:t>
            </a:r>
            <a:r>
              <a:rPr lang="en-US" altLang="ja-JP" dirty="0" smtClean="0"/>
              <a:t>- </a:t>
            </a:r>
            <a:r>
              <a:rPr kumimoji="1" lang="ja-JP" altLang="en-US" dirty="0" smtClean="0"/>
              <a:t>近</a:t>
            </a:r>
            <a:r>
              <a:rPr kumimoji="1" lang="ja-JP" altLang="en-US" dirty="0" smtClean="0"/>
              <a:t>赤外線で</a:t>
            </a:r>
            <a:r>
              <a:rPr lang="en-US" altLang="ja-JP" dirty="0" smtClean="0"/>
              <a:t>24-27</a:t>
            </a:r>
            <a:r>
              <a:rPr lang="ja-JP" altLang="en-US" dirty="0" smtClean="0"/>
              <a:t> </a:t>
            </a:r>
            <a:r>
              <a:rPr lang="en-US" altLang="ja-JP" dirty="0" smtClean="0"/>
              <a:t>AB </a:t>
            </a:r>
            <a:r>
              <a:rPr lang="en-US" altLang="ja-JP" dirty="0" err="1" smtClean="0"/>
              <a:t>mag</a:t>
            </a:r>
            <a:r>
              <a:rPr lang="ja-JP" altLang="en-US" dirty="0" smtClean="0"/>
              <a:t> →</a:t>
            </a:r>
            <a:r>
              <a:rPr lang="en-US" altLang="ja-JP" dirty="0" smtClean="0"/>
              <a:t> TMT</a:t>
            </a:r>
            <a:r>
              <a:rPr lang="ja-JP" altLang="en-US" dirty="0" smtClean="0"/>
              <a:t>のターゲット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High-z QSOs</a:t>
            </a:r>
            <a:r>
              <a:rPr kumimoji="1" lang="ja-JP" altLang="en-US" dirty="0" smtClean="0"/>
              <a:t>探査の意義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u="sng" dirty="0" smtClean="0"/>
              <a:t>１．宇宙再電離の探索</a:t>
            </a:r>
            <a:endParaRPr kumimoji="1" lang="en-US" altLang="ja-JP" u="sng" dirty="0" smtClean="0"/>
          </a:p>
          <a:p>
            <a:pPr>
              <a:buNone/>
            </a:pPr>
            <a:r>
              <a:rPr lang="ja-JP" altLang="en-US" dirty="0" smtClean="0"/>
              <a:t>    </a:t>
            </a:r>
            <a:r>
              <a:rPr lang="ja-JP" altLang="en-US" dirty="0" smtClean="0"/>
              <a:t>なぜ</a:t>
            </a:r>
            <a:r>
              <a:rPr lang="en-US" altLang="ja-JP" dirty="0" smtClean="0"/>
              <a:t>QSOs</a:t>
            </a:r>
            <a:r>
              <a:rPr lang="ja-JP" altLang="en-US" dirty="0" smtClean="0"/>
              <a:t>か？</a:t>
            </a:r>
            <a:r>
              <a:rPr lang="ja-JP" altLang="en-US" dirty="0" smtClean="0"/>
              <a:t>： 明るさ</a:t>
            </a:r>
            <a:r>
              <a:rPr lang="ja-JP" altLang="en-US" dirty="0" smtClean="0"/>
              <a:t>、強く</a:t>
            </a:r>
            <a:r>
              <a:rPr lang="en-US" altLang="ja-JP" dirty="0" smtClean="0"/>
              <a:t>featureless</a:t>
            </a:r>
            <a:r>
              <a:rPr lang="ja-JP" altLang="en-US" dirty="0" smtClean="0"/>
              <a:t>な</a:t>
            </a:r>
            <a:r>
              <a:rPr lang="en-US" altLang="ja-JP" dirty="0" smtClean="0"/>
              <a:t>continuum</a:t>
            </a:r>
          </a:p>
          <a:p>
            <a:pPr>
              <a:buNone/>
            </a:pPr>
            <a:r>
              <a:rPr lang="ja-JP" altLang="en-US" dirty="0" smtClean="0"/>
              <a:t>   </a:t>
            </a:r>
            <a:r>
              <a:rPr lang="ja-JP" altLang="en-US" dirty="0" smtClean="0">
                <a:solidFill>
                  <a:schemeClr val="bg2">
                    <a:lumMod val="75000"/>
                  </a:schemeClr>
                </a:solidFill>
              </a:rPr>
              <a:t>→</a:t>
            </a:r>
            <a:r>
              <a:rPr lang="en-US" altLang="ja-JP" dirty="0" smtClean="0">
                <a:solidFill>
                  <a:schemeClr val="bg2">
                    <a:lumMod val="75000"/>
                  </a:schemeClr>
                </a:solidFill>
              </a:rPr>
              <a:t> H I</a:t>
            </a:r>
            <a:r>
              <a:rPr lang="ja-JP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2">
                    <a:lumMod val="75000"/>
                  </a:schemeClr>
                </a:solidFill>
              </a:rPr>
              <a:t>absorption</a:t>
            </a:r>
            <a:r>
              <a:rPr lang="ja-JP" altLang="en-US" dirty="0" smtClean="0">
                <a:solidFill>
                  <a:schemeClr val="bg2">
                    <a:lumMod val="75000"/>
                  </a:schemeClr>
                </a:solidFill>
              </a:rPr>
              <a:t>を利用した銀河間空間の中性度測定</a:t>
            </a:r>
            <a:endParaRPr lang="en-US" altLang="ja-JP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fan06_fig4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b="8443"/>
          <a:stretch>
            <a:fillRect/>
          </a:stretch>
        </p:blipFill>
        <p:spPr>
          <a:xfrm>
            <a:off x="5072066" y="2786058"/>
            <a:ext cx="3695693" cy="3643338"/>
          </a:xfrm>
          <a:prstGeom prst="rect">
            <a:avLst/>
          </a:prstGeom>
        </p:spPr>
      </p:pic>
      <p:pic>
        <p:nvPicPr>
          <p:cNvPr id="5" name="図 4" descr="fan06_fi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516" y="3596233"/>
            <a:ext cx="3905674" cy="3047477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428596" y="2857496"/>
            <a:ext cx="3714776" cy="1357322"/>
            <a:chOff x="3571868" y="642918"/>
            <a:chExt cx="4951625" cy="1785926"/>
          </a:xfrm>
        </p:grpSpPr>
        <p:pic>
          <p:nvPicPr>
            <p:cNvPr id="6" name="図 5" descr="fan04_fg1.gif"/>
            <p:cNvPicPr>
              <a:picLocks noChangeAspect="1"/>
            </p:cNvPicPr>
            <p:nvPr/>
          </p:nvPicPr>
          <p:blipFill>
            <a:blip r:embed="rId4" cstate="print">
              <a:lum bright="-10000" contrast="20000"/>
            </a:blip>
            <a:srcRect t="37500" b="43750"/>
            <a:stretch>
              <a:fillRect/>
            </a:stretch>
          </p:blipFill>
          <p:spPr>
            <a:xfrm>
              <a:off x="3571868" y="642918"/>
              <a:ext cx="4951625" cy="1285884"/>
            </a:xfrm>
            <a:prstGeom prst="rect">
              <a:avLst/>
            </a:prstGeom>
          </p:spPr>
        </p:pic>
        <p:pic>
          <p:nvPicPr>
            <p:cNvPr id="7" name="図 6" descr="fan04_fg1.gif"/>
            <p:cNvPicPr>
              <a:picLocks noChangeAspect="1"/>
            </p:cNvPicPr>
            <p:nvPr/>
          </p:nvPicPr>
          <p:blipFill>
            <a:blip r:embed="rId4" cstate="print">
              <a:lum bright="-10000" contrast="20000"/>
            </a:blip>
            <a:srcRect t="92709"/>
            <a:stretch>
              <a:fillRect/>
            </a:stretch>
          </p:blipFill>
          <p:spPr>
            <a:xfrm>
              <a:off x="3571868" y="1928802"/>
              <a:ext cx="4951625" cy="500042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7000892" y="6286520"/>
            <a:ext cx="179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Fan et al. (2006b)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71604" y="4500570"/>
            <a:ext cx="177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Fan et al. (2006a)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図 11" descr="reioniz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714620"/>
            <a:ext cx="3697869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High-z QSOs</a:t>
            </a:r>
            <a:r>
              <a:rPr lang="ja-JP" altLang="en-US" dirty="0" smtClean="0"/>
              <a:t>探査の意義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u="sng" dirty="0" smtClean="0"/>
              <a:t>２．ブラックホール形成</a:t>
            </a:r>
            <a:r>
              <a:rPr lang="ja-JP" altLang="en-US" u="sng" dirty="0" smtClean="0"/>
              <a:t>、</a:t>
            </a:r>
            <a:r>
              <a:rPr kumimoji="1" lang="ja-JP" altLang="en-US" u="sng" dirty="0" smtClean="0"/>
              <a:t>銀河との共進化</a:t>
            </a:r>
            <a:endParaRPr kumimoji="1" lang="en-US" altLang="ja-JP" u="sng" dirty="0" smtClean="0"/>
          </a:p>
          <a:p>
            <a:pPr>
              <a:buNone/>
            </a:pPr>
            <a:r>
              <a:rPr lang="ja-JP" altLang="en-US" dirty="0" smtClean="0"/>
              <a:t>    なぜ</a:t>
            </a:r>
            <a:r>
              <a:rPr lang="en-US" altLang="ja-JP" dirty="0" smtClean="0"/>
              <a:t>QSOs</a:t>
            </a:r>
            <a:r>
              <a:rPr lang="ja-JP" altLang="en-US" dirty="0" smtClean="0"/>
              <a:t>か？： </a:t>
            </a:r>
            <a:r>
              <a:rPr lang="en-US" altLang="ja-JP" dirty="0" smtClean="0"/>
              <a:t>energy source, </a:t>
            </a:r>
            <a:r>
              <a:rPr lang="ja-JP" altLang="en-US" dirty="0" smtClean="0"/>
              <a:t>強い</a:t>
            </a:r>
            <a:r>
              <a:rPr lang="en-US" altLang="ja-JP" dirty="0" smtClean="0"/>
              <a:t>emission lines, </a:t>
            </a:r>
          </a:p>
          <a:p>
            <a:pPr>
              <a:buNone/>
            </a:pPr>
            <a:r>
              <a:rPr lang="en-US" altLang="ja-JP" dirty="0" smtClean="0"/>
              <a:t>      </a:t>
            </a:r>
            <a:r>
              <a:rPr lang="ja-JP" altLang="en-US" dirty="0" smtClean="0">
                <a:solidFill>
                  <a:schemeClr val="accent2"/>
                </a:solidFill>
              </a:rPr>
              <a:t>→ </a:t>
            </a:r>
            <a:r>
              <a:rPr lang="en-US" altLang="ja-JP" dirty="0" smtClean="0">
                <a:solidFill>
                  <a:schemeClr val="accent2"/>
                </a:solidFill>
              </a:rPr>
              <a:t>Emission lines</a:t>
            </a:r>
            <a:r>
              <a:rPr lang="ja-JP" altLang="en-US" dirty="0" smtClean="0">
                <a:solidFill>
                  <a:schemeClr val="accent2"/>
                </a:solidFill>
              </a:rPr>
              <a:t>による中心</a:t>
            </a:r>
            <a:r>
              <a:rPr lang="en-US" altLang="ja-JP" dirty="0" smtClean="0">
                <a:solidFill>
                  <a:schemeClr val="accent2"/>
                </a:solidFill>
              </a:rPr>
              <a:t>SMBH</a:t>
            </a:r>
            <a:r>
              <a:rPr lang="ja-JP" altLang="en-US" dirty="0" smtClean="0">
                <a:solidFill>
                  <a:schemeClr val="accent2"/>
                </a:solidFill>
              </a:rPr>
              <a:t>の質量推定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図 3" descr="kurk07_fig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68332"/>
            <a:ext cx="3286148" cy="23467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46869" y="6274378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Kurk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 et al. (2007)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図 5" descr="haring04_fg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714876" y="3286124"/>
            <a:ext cx="3957576" cy="33575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29454" y="5774312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Haring &amp; 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Rix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 (2004)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5008" y="2786058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Black Hole Mass –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kumimoji="1" lang="en-US" altLang="ja-JP" dirty="0" smtClean="0"/>
              <a:t>Bulge Mass Relation</a:t>
            </a:r>
            <a:endParaRPr kumimoji="1" lang="ja-JP" altLang="en-US" dirty="0"/>
          </a:p>
        </p:txBody>
      </p:sp>
      <p:pic>
        <p:nvPicPr>
          <p:cNvPr id="9" name="図 8" descr="kauffmann_fig5.gif"/>
          <p:cNvPicPr>
            <a:picLocks noChangeAspect="1"/>
          </p:cNvPicPr>
          <p:nvPr/>
        </p:nvPicPr>
        <p:blipFill>
          <a:blip r:embed="rId4" cstate="print"/>
          <a:srcRect r="50000" b="68519"/>
          <a:stretch>
            <a:fillRect/>
          </a:stretch>
        </p:blipFill>
        <p:spPr>
          <a:xfrm>
            <a:off x="1785918" y="2714620"/>
            <a:ext cx="2928958" cy="17925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14546" y="4416990"/>
            <a:ext cx="23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Kauffmann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 et al. (2003)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High-z QSOs</a:t>
            </a:r>
            <a:r>
              <a:rPr lang="ja-JP" altLang="en-US" dirty="0" smtClean="0"/>
              <a:t>探査の意義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u="sng" dirty="0" smtClean="0"/>
              <a:t>３．初期宇宙の星</a:t>
            </a:r>
            <a:r>
              <a:rPr lang="ja-JP" altLang="en-US" u="sng" dirty="0" smtClean="0"/>
              <a:t>形成史</a:t>
            </a:r>
            <a:endParaRPr lang="en-US" altLang="ja-JP" u="sng" dirty="0" smtClean="0"/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なぜ</a:t>
            </a:r>
            <a:r>
              <a:rPr lang="en-US" altLang="ja-JP" dirty="0" smtClean="0"/>
              <a:t>QSOs</a:t>
            </a:r>
            <a:r>
              <a:rPr lang="ja-JP" altLang="en-US" dirty="0" smtClean="0"/>
              <a:t>か？：様々な重元素の強い</a:t>
            </a:r>
            <a:r>
              <a:rPr lang="en-US" altLang="ja-JP" dirty="0" smtClean="0"/>
              <a:t>emission lines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    </a:t>
            </a:r>
            <a:r>
              <a:rPr lang="ja-JP" altLang="en-US" dirty="0" smtClean="0">
                <a:solidFill>
                  <a:schemeClr val="accent2"/>
                </a:solidFill>
              </a:rPr>
              <a:t>→ </a:t>
            </a:r>
            <a:r>
              <a:rPr lang="en-US" altLang="ja-JP" dirty="0" err="1" smtClean="0">
                <a:solidFill>
                  <a:schemeClr val="accent2"/>
                </a:solidFill>
              </a:rPr>
              <a:t>metallicity</a:t>
            </a:r>
            <a:r>
              <a:rPr lang="ja-JP" altLang="en-US" dirty="0" smtClean="0">
                <a:solidFill>
                  <a:schemeClr val="accent2"/>
                </a:solidFill>
              </a:rPr>
              <a:t>進化から示唆される星形成の履歴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kumimoji="1" lang="ja-JP" altLang="en-US" dirty="0">
              <a:solidFill>
                <a:schemeClr val="accent2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42909" y="2786058"/>
            <a:ext cx="8275063" cy="3786214"/>
            <a:chOff x="642909" y="2786058"/>
            <a:chExt cx="8275063" cy="3786214"/>
          </a:xfrm>
        </p:grpSpPr>
        <p:pic>
          <p:nvPicPr>
            <p:cNvPr id="4" name="図 3" descr="kurk07_fig4.bmp"/>
            <p:cNvPicPr>
              <a:picLocks noChangeAspect="1"/>
            </p:cNvPicPr>
            <p:nvPr/>
          </p:nvPicPr>
          <p:blipFill>
            <a:blip r:embed="rId2" cstate="print"/>
            <a:srcRect t="21220" b="20330"/>
            <a:stretch>
              <a:fillRect/>
            </a:stretch>
          </p:blipFill>
          <p:spPr>
            <a:xfrm>
              <a:off x="642909" y="2857496"/>
              <a:ext cx="5100673" cy="3643338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715008" y="4857760"/>
              <a:ext cx="1810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chemeClr val="bg1">
                      <a:lumMod val="65000"/>
                    </a:schemeClr>
                  </a:solidFill>
                </a:rPr>
                <a:t>Kurk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et al. (2007)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6" name="図 5" descr="jiang07_fig5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7818" y="2786058"/>
              <a:ext cx="3143272" cy="1680489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6143636" y="5429264"/>
              <a:ext cx="2571768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latin typeface="Times New Roman"/>
                  <a:cs typeface="Times New Roman"/>
                </a:rPr>
                <a:t>→</a:t>
              </a:r>
              <a:r>
                <a:rPr lang="ja-JP" altLang="en-US" sz="2400" dirty="0">
                  <a:latin typeface="Times New Roman"/>
                  <a:cs typeface="Times New Roman"/>
                </a:rPr>
                <a:t> </a:t>
              </a:r>
              <a:r>
                <a:rPr lang="en-US" altLang="ja-JP" sz="2400" dirty="0" smtClean="0"/>
                <a:t>Star formation</a:t>
              </a:r>
            </a:p>
            <a:p>
              <a:pPr algn="ctr"/>
              <a:r>
                <a:rPr lang="en-US" altLang="ja-JP" sz="2400" dirty="0"/>
                <a:t>a</a:t>
              </a:r>
              <a:r>
                <a:rPr kumimoji="1" lang="en-US" altLang="ja-JP" sz="2400" dirty="0" smtClean="0"/>
                <a:t>t z &gt; 8 ?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143768" y="4429132"/>
              <a:ext cx="1774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Jiang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et al. (2007)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85786" y="2787298"/>
            <a:ext cx="5000628" cy="3713536"/>
            <a:chOff x="357190" y="2928934"/>
            <a:chExt cx="5000628" cy="3713536"/>
          </a:xfrm>
        </p:grpSpPr>
        <p:pic>
          <p:nvPicPr>
            <p:cNvPr id="10" name="図 9" descr="vandenberk01_fig3.bmp"/>
            <p:cNvPicPr>
              <a:picLocks noChangeAspect="1"/>
            </p:cNvPicPr>
            <p:nvPr/>
          </p:nvPicPr>
          <p:blipFill>
            <a:blip r:embed="rId4" cstate="print">
              <a:lum bright="-10000" contrast="20000"/>
            </a:blip>
            <a:stretch>
              <a:fillRect/>
            </a:stretch>
          </p:blipFill>
          <p:spPr>
            <a:xfrm>
              <a:off x="357190" y="2928934"/>
              <a:ext cx="5000628" cy="3713536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714612" y="3000372"/>
              <a:ext cx="254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schemeClr val="bg1">
                      <a:lumMod val="65000"/>
                    </a:schemeClr>
                  </a:solidFill>
                </a:rPr>
                <a:t>Vanden</a:t>
              </a:r>
              <a:r>
                <a:rPr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ja-JP" dirty="0" err="1" smtClean="0">
                  <a:solidFill>
                    <a:schemeClr val="bg1">
                      <a:lumMod val="65000"/>
                    </a:schemeClr>
                  </a:solidFill>
                </a:rPr>
                <a:t>Berk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et al. (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2001)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High-z QSOs</a:t>
            </a:r>
            <a:r>
              <a:rPr lang="ja-JP" altLang="en-US" dirty="0" smtClean="0"/>
              <a:t>探査のフロンティア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/>
              <a:t>Redshift</a:t>
            </a:r>
            <a:r>
              <a:rPr lang="en-US" altLang="ja-JP" dirty="0" smtClean="0"/>
              <a:t> range </a:t>
            </a:r>
            <a:r>
              <a:rPr lang="en-US" altLang="ja-JP" i="1" u="sng" dirty="0" smtClean="0">
                <a:solidFill>
                  <a:schemeClr val="accent1"/>
                </a:solidFill>
              </a:rPr>
              <a:t>5.7 </a:t>
            </a:r>
            <a:r>
              <a:rPr lang="en-US" altLang="ja-JP" i="1" u="sng" dirty="0" smtClean="0">
                <a:solidFill>
                  <a:schemeClr val="accent1"/>
                </a:solidFill>
              </a:rPr>
              <a:t>&lt; z &lt; </a:t>
            </a:r>
            <a:r>
              <a:rPr lang="en-US" altLang="ja-JP" i="1" u="sng" dirty="0" smtClean="0">
                <a:solidFill>
                  <a:schemeClr val="accent1"/>
                </a:solidFill>
              </a:rPr>
              <a:t>6.5</a:t>
            </a:r>
            <a:endParaRPr lang="en-US" altLang="ja-JP" i="1" u="sng" dirty="0" smtClean="0">
              <a:solidFill>
                <a:schemeClr val="accent1"/>
              </a:solidFill>
            </a:endParaRPr>
          </a:p>
          <a:p>
            <a:r>
              <a:rPr lang="en-US" altLang="ja-JP" dirty="0" smtClean="0"/>
              <a:t>SDSS group (Fan et al.)</a:t>
            </a:r>
            <a:endParaRPr kumimoji="1" lang="en-US" altLang="ja-JP" dirty="0" smtClean="0"/>
          </a:p>
          <a:p>
            <a:r>
              <a:rPr lang="en-US" altLang="ja-JP" dirty="0" smtClean="0"/>
              <a:t>CFHT group (</a:t>
            </a:r>
            <a:r>
              <a:rPr lang="en-US" altLang="ja-JP" dirty="0" err="1" smtClean="0"/>
              <a:t>Willott</a:t>
            </a:r>
            <a:r>
              <a:rPr lang="en-US" altLang="ja-JP" dirty="0" smtClean="0"/>
              <a:t> et al.)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sz="1000" dirty="0" smtClean="0"/>
          </a:p>
          <a:p>
            <a:r>
              <a:rPr lang="en-US" altLang="ja-JP" dirty="0" smtClean="0"/>
              <a:t>I - z (Y) - J selection</a:t>
            </a:r>
            <a:endParaRPr kumimoji="1" lang="ja-JP" altLang="en-US" dirty="0"/>
          </a:p>
        </p:txBody>
      </p:sp>
      <p:pic>
        <p:nvPicPr>
          <p:cNvPr id="5" name="図 4" descr="CFHT-Dome-Cuillandre-1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2357454" cy="157163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42910" y="4786322"/>
            <a:ext cx="8001056" cy="1928826"/>
            <a:chOff x="558796" y="4572008"/>
            <a:chExt cx="8085170" cy="2143140"/>
          </a:xfrm>
        </p:grpSpPr>
        <p:pic>
          <p:nvPicPr>
            <p:cNvPr id="8" name="図 7" descr="fan2004.gif"/>
            <p:cNvPicPr>
              <a:picLocks noChangeAspect="1"/>
            </p:cNvPicPr>
            <p:nvPr/>
          </p:nvPicPr>
          <p:blipFill>
            <a:blip r:embed="rId3" cstate="print">
              <a:lum bright="-20000" contrast="30000"/>
            </a:blip>
            <a:srcRect t="73958"/>
            <a:stretch>
              <a:fillRect/>
            </a:stretch>
          </p:blipFill>
          <p:spPr>
            <a:xfrm>
              <a:off x="558796" y="4572008"/>
              <a:ext cx="5942030" cy="2143140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1670" y="4572008"/>
              <a:ext cx="1714512" cy="1571636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err="1" smtClean="0">
                  <a:solidFill>
                    <a:schemeClr val="tx1"/>
                  </a:solidFill>
                </a:rPr>
                <a:t>i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357686" y="4572008"/>
              <a:ext cx="1785950" cy="157163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solidFill>
                    <a:schemeClr val="tx1"/>
                  </a:solidFill>
                </a:rPr>
                <a:t>z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6500826" y="5929330"/>
              <a:ext cx="2143140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6786578" y="4572008"/>
              <a:ext cx="1785950" cy="1571636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solidFill>
                    <a:schemeClr val="tx1"/>
                  </a:solidFill>
                </a:rPr>
                <a:t>J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786446" y="1428736"/>
            <a:ext cx="3071834" cy="3214710"/>
            <a:chOff x="5786446" y="1428736"/>
            <a:chExt cx="3071834" cy="3214710"/>
          </a:xfrm>
        </p:grpSpPr>
        <p:pic>
          <p:nvPicPr>
            <p:cNvPr id="6" name="図 5" descr="Fan2003.gif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786446" y="1428736"/>
              <a:ext cx="2928958" cy="2946711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181859" y="4274114"/>
              <a:ext cx="1676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Fan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et al. (2003)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714744" y="2714620"/>
            <a:ext cx="2000264" cy="1928826"/>
            <a:chOff x="3857620" y="2714620"/>
            <a:chExt cx="2071702" cy="1928826"/>
          </a:xfrm>
        </p:grpSpPr>
        <p:pic>
          <p:nvPicPr>
            <p:cNvPr id="15" name="図 14" descr="willott09_fig2.gif"/>
            <p:cNvPicPr>
              <a:picLocks noChangeAspect="1"/>
            </p:cNvPicPr>
            <p:nvPr/>
          </p:nvPicPr>
          <p:blipFill>
            <a:blip r:embed="rId5" cstate="print"/>
            <a:srcRect t="51042" r="34543" b="35416"/>
            <a:stretch>
              <a:fillRect/>
            </a:stretch>
          </p:blipFill>
          <p:spPr>
            <a:xfrm>
              <a:off x="4000496" y="3012953"/>
              <a:ext cx="1857388" cy="760470"/>
            </a:xfrm>
            <a:prstGeom prst="rect">
              <a:avLst/>
            </a:prstGeom>
          </p:spPr>
        </p:pic>
        <p:pic>
          <p:nvPicPr>
            <p:cNvPr id="16" name="図 15" descr="willott09_fig2.gif"/>
            <p:cNvPicPr>
              <a:picLocks noChangeAspect="1"/>
            </p:cNvPicPr>
            <p:nvPr/>
          </p:nvPicPr>
          <p:blipFill>
            <a:blip r:embed="rId5" cstate="print"/>
            <a:srcRect l="68574" t="51042" b="35416"/>
            <a:stretch>
              <a:fillRect/>
            </a:stretch>
          </p:blipFill>
          <p:spPr>
            <a:xfrm>
              <a:off x="4000496" y="3831921"/>
              <a:ext cx="857256" cy="731053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332869" y="2714620"/>
              <a:ext cx="252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err="1" smtClean="0">
                  <a:solidFill>
                    <a:srgbClr val="FFC000"/>
                  </a:solidFill>
                </a:rPr>
                <a:t>i</a:t>
              </a:r>
              <a:endParaRPr kumimoji="1" lang="ja-JP" altLang="en-US" b="1" i="1" dirty="0">
                <a:solidFill>
                  <a:srgbClr val="FFC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3620" y="2714620"/>
              <a:ext cx="203261" cy="22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z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57752" y="4214818"/>
              <a:ext cx="225703" cy="22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C00000"/>
                  </a:solidFill>
                </a:rPr>
                <a:t>J</a:t>
              </a:r>
              <a:endParaRPr kumimoji="1" lang="ja-JP" alt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857620" y="2714620"/>
              <a:ext cx="2071702" cy="19288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High-z QSOs</a:t>
            </a:r>
            <a:r>
              <a:rPr lang="ja-JP" altLang="en-US" dirty="0" smtClean="0"/>
              <a:t>探査のフロンティア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90638"/>
            <a:ext cx="8229600" cy="5067320"/>
          </a:xfrm>
        </p:spPr>
        <p:txBody>
          <a:bodyPr>
            <a:normAutofit/>
          </a:bodyPr>
          <a:lstStyle/>
          <a:p>
            <a:r>
              <a:rPr lang="ja-JP" altLang="en-US" sz="2200" dirty="0" smtClean="0"/>
              <a:t>先行探査で</a:t>
            </a:r>
            <a:r>
              <a:rPr lang="ja-JP" altLang="en-US" sz="2200" dirty="0" smtClean="0"/>
              <a:t>は</a:t>
            </a:r>
            <a:r>
              <a:rPr lang="en-US" altLang="ja-JP" sz="2200" dirty="0" smtClean="0"/>
              <a:t>z &gt; 6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QSOs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30</a:t>
            </a:r>
            <a:r>
              <a:rPr lang="ja-JP" altLang="en-US" sz="2200" dirty="0" smtClean="0"/>
              <a:t>天体ほど</a:t>
            </a:r>
            <a:r>
              <a:rPr lang="ja-JP" altLang="en-US" sz="2200" dirty="0" smtClean="0"/>
              <a:t>を</a:t>
            </a:r>
            <a:r>
              <a:rPr lang="ja-JP" altLang="en-US" sz="2200" dirty="0" smtClean="0"/>
              <a:t>発見 </a:t>
            </a:r>
            <a:r>
              <a:rPr lang="en-US" altLang="ja-JP" sz="2200" dirty="0" smtClean="0"/>
              <a:t>(</a:t>
            </a:r>
            <a:r>
              <a:rPr lang="ja-JP" altLang="en-US" sz="2200" dirty="0" smtClean="0"/>
              <a:t>最遠 </a:t>
            </a:r>
            <a:r>
              <a:rPr lang="en-US" altLang="ja-JP" sz="2200" dirty="0" smtClean="0"/>
              <a:t>@ z = 6.43)</a:t>
            </a:r>
            <a:endParaRPr lang="en-US" altLang="ja-JP" sz="2200" dirty="0" smtClean="0"/>
          </a:p>
          <a:p>
            <a:pPr>
              <a:buNone/>
            </a:pPr>
            <a:endParaRPr kumimoji="1" lang="en-US" altLang="ja-JP" sz="800" dirty="0" smtClean="0"/>
          </a:p>
          <a:p>
            <a:r>
              <a:rPr lang="ja-JP" altLang="en-US" sz="2200" dirty="0" smtClean="0">
                <a:solidFill>
                  <a:srgbClr val="FFC000"/>
                </a:solidFill>
              </a:rPr>
              <a:t>今後の見通し</a:t>
            </a:r>
            <a:endParaRPr lang="en-US" altLang="ja-JP" sz="2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ja-JP" altLang="en-US" sz="2200" dirty="0" smtClean="0"/>
              <a:t>   </a:t>
            </a:r>
            <a:r>
              <a:rPr lang="en-US" altLang="ja-JP" sz="2200" dirty="0" smtClean="0"/>
              <a:t>- </a:t>
            </a:r>
            <a:r>
              <a:rPr kumimoji="1" lang="en-US" altLang="ja-JP" sz="2200" u="sng" dirty="0" smtClean="0"/>
              <a:t>SDSS Deep</a:t>
            </a:r>
            <a:r>
              <a:rPr lang="en-US" altLang="ja-JP" sz="2200" dirty="0" smtClean="0"/>
              <a:t>:</a:t>
            </a:r>
            <a:r>
              <a:rPr kumimoji="1" lang="en-US" altLang="ja-JP" sz="2200" dirty="0" smtClean="0"/>
              <a:t>  </a:t>
            </a:r>
            <a:r>
              <a:rPr kumimoji="1" lang="en-US" altLang="ja-JP" sz="2200" dirty="0" err="1" smtClean="0"/>
              <a:t>z</a:t>
            </a:r>
            <a:r>
              <a:rPr kumimoji="1" lang="en-US" altLang="ja-JP" sz="2200" baseline="-25000" dirty="0" err="1" smtClean="0"/>
              <a:t>AB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smtClean="0"/>
              <a:t>&lt; 21.5 </a:t>
            </a:r>
            <a:r>
              <a:rPr kumimoji="1" lang="en-US" altLang="ja-JP" sz="2200" dirty="0" err="1" smtClean="0"/>
              <a:t>mag</a:t>
            </a:r>
            <a:r>
              <a:rPr kumimoji="1" lang="en-US" altLang="ja-JP" sz="2200" dirty="0" smtClean="0"/>
              <a:t> @ 300 deg</a:t>
            </a:r>
            <a:r>
              <a:rPr kumimoji="1" lang="en-US" altLang="ja-JP" sz="2200" baseline="30000" dirty="0" smtClean="0"/>
              <a:t>2</a:t>
            </a:r>
          </a:p>
          <a:p>
            <a:pPr>
              <a:buNone/>
            </a:pPr>
            <a:r>
              <a:rPr lang="ja-JP" altLang="en-US" sz="2200" dirty="0" smtClean="0"/>
              <a:t>   </a:t>
            </a:r>
            <a:r>
              <a:rPr lang="en-US" altLang="ja-JP" sz="2200" dirty="0" smtClean="0"/>
              <a:t>- </a:t>
            </a:r>
            <a:r>
              <a:rPr lang="en-US" altLang="ja-JP" sz="2200" u="sng" dirty="0" smtClean="0"/>
              <a:t>CFHTQS</a:t>
            </a:r>
            <a:r>
              <a:rPr lang="en-US" altLang="ja-JP" sz="2200" dirty="0" smtClean="0"/>
              <a:t>:  </a:t>
            </a:r>
            <a:r>
              <a:rPr lang="en-US" altLang="ja-JP" sz="2200" dirty="0" err="1" smtClean="0"/>
              <a:t>z</a:t>
            </a:r>
            <a:r>
              <a:rPr lang="en-US" altLang="ja-JP" sz="2200" baseline="-25000" dirty="0" err="1" smtClean="0"/>
              <a:t>AB</a:t>
            </a:r>
            <a:r>
              <a:rPr lang="en-US" altLang="ja-JP" sz="2200" dirty="0" smtClean="0"/>
              <a:t> </a:t>
            </a:r>
            <a:r>
              <a:rPr lang="en-US" altLang="ja-JP" sz="2200" dirty="0" smtClean="0"/>
              <a:t>&lt; 22.5 </a:t>
            </a:r>
            <a:r>
              <a:rPr lang="en-US" altLang="ja-JP" sz="2200" dirty="0" err="1" smtClean="0"/>
              <a:t>mag</a:t>
            </a:r>
            <a:r>
              <a:rPr lang="en-US" altLang="ja-JP" sz="2200" dirty="0" smtClean="0"/>
              <a:t> @ 900 deg</a:t>
            </a:r>
            <a:r>
              <a:rPr lang="en-US" altLang="ja-JP" sz="2200" baseline="30000" dirty="0" smtClean="0"/>
              <a:t>2</a:t>
            </a:r>
          </a:p>
          <a:p>
            <a:pPr>
              <a:buNone/>
            </a:pPr>
            <a:r>
              <a:rPr lang="en-US" altLang="ja-JP" sz="2200" dirty="0" smtClean="0"/>
              <a:t> </a:t>
            </a:r>
            <a:r>
              <a:rPr lang="en-US" altLang="ja-JP" sz="2200" dirty="0" smtClean="0"/>
              <a:t>  - </a:t>
            </a:r>
            <a:r>
              <a:rPr lang="en-US" altLang="ja-JP" sz="2200" u="sng" dirty="0" smtClean="0"/>
              <a:t>HSC </a:t>
            </a:r>
            <a:r>
              <a:rPr lang="en-US" altLang="ja-JP" sz="2200" u="sng" dirty="0" smtClean="0"/>
              <a:t>survey </a:t>
            </a:r>
            <a:r>
              <a:rPr lang="en-US" altLang="ja-JP" sz="2200" u="sng" dirty="0" smtClean="0"/>
              <a:t>wide</a:t>
            </a:r>
            <a:r>
              <a:rPr lang="en-US" altLang="ja-JP" sz="2200" dirty="0" smtClean="0"/>
              <a:t>: </a:t>
            </a:r>
            <a:r>
              <a:rPr lang="ja-JP" altLang="en-US" sz="2200" dirty="0" smtClean="0">
                <a:solidFill>
                  <a:schemeClr val="accent1"/>
                </a:solidFill>
              </a:rPr>
              <a:t> </a:t>
            </a:r>
            <a:r>
              <a:rPr lang="en-US" altLang="ja-JP" sz="2200" dirty="0" err="1" smtClean="0"/>
              <a:t>z</a:t>
            </a:r>
            <a:r>
              <a:rPr lang="en-US" altLang="ja-JP" sz="2200" baseline="-25000" dirty="0" err="1" smtClean="0"/>
              <a:t>AB</a:t>
            </a:r>
            <a:r>
              <a:rPr lang="en-US" altLang="ja-JP" sz="2200" dirty="0" smtClean="0"/>
              <a:t> </a:t>
            </a:r>
            <a:r>
              <a:rPr lang="en-US" altLang="ja-JP" sz="2200" dirty="0" smtClean="0"/>
              <a:t>&lt;~ 25 </a:t>
            </a:r>
            <a:r>
              <a:rPr lang="en-US" altLang="ja-JP" sz="2200" dirty="0" err="1" smtClean="0"/>
              <a:t>mag</a:t>
            </a:r>
            <a:r>
              <a:rPr lang="en-US" altLang="ja-JP" sz="2200" dirty="0" smtClean="0"/>
              <a:t> @ ~1000 </a:t>
            </a:r>
            <a:r>
              <a:rPr lang="en-US" altLang="ja-JP" sz="2200" dirty="0" smtClean="0"/>
              <a:t>deg</a:t>
            </a:r>
            <a:r>
              <a:rPr lang="en-US" altLang="ja-JP" sz="2200" baseline="30000" dirty="0" smtClean="0"/>
              <a:t>2</a:t>
            </a:r>
            <a:endParaRPr kumimoji="1" lang="en-US" altLang="ja-JP" sz="2200" dirty="0" smtClean="0"/>
          </a:p>
          <a:p>
            <a:pPr>
              <a:buNone/>
            </a:pPr>
            <a:r>
              <a:rPr lang="ja-JP" altLang="en-US" sz="2200" dirty="0" smtClean="0"/>
              <a:t> </a:t>
            </a:r>
            <a:r>
              <a:rPr kumimoji="1" lang="en-US" altLang="ja-JP" sz="2200" dirty="0" smtClean="0"/>
              <a:t> </a:t>
            </a:r>
            <a:r>
              <a:rPr lang="ja-JP" altLang="en-US" sz="2200" dirty="0" smtClean="0"/>
              <a:t>→ </a:t>
            </a:r>
            <a:r>
              <a:rPr lang="ja-JP" altLang="en-US" sz="2200" dirty="0" smtClean="0"/>
              <a:t> </a:t>
            </a:r>
            <a:r>
              <a:rPr kumimoji="1" lang="en-US" altLang="ja-JP" sz="2200" dirty="0" smtClean="0"/>
              <a:t>UKIDSS</a:t>
            </a:r>
            <a:r>
              <a:rPr kumimoji="1" lang="en-US" altLang="ja-JP" sz="2200" dirty="0" smtClean="0"/>
              <a:t>,  VISTA</a:t>
            </a:r>
            <a:r>
              <a:rPr kumimoji="1" lang="ja-JP" altLang="en-US" sz="2200" dirty="0" smtClean="0"/>
              <a:t>などの近赤外線測光と組み合わせる</a:t>
            </a:r>
            <a:endParaRPr kumimoji="1" lang="ja-JP" altLang="en-US" sz="2200" dirty="0"/>
          </a:p>
        </p:txBody>
      </p:sp>
      <p:pic>
        <p:nvPicPr>
          <p:cNvPr id="16" name="図 15" descr="willott10_fig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71942"/>
            <a:ext cx="6967845" cy="24288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715272" y="5643578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Willott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et 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al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. (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2010)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643570" y="1785926"/>
            <a:ext cx="3143272" cy="1214446"/>
            <a:chOff x="3571868" y="642918"/>
            <a:chExt cx="4951625" cy="1785926"/>
          </a:xfrm>
        </p:grpSpPr>
        <p:pic>
          <p:nvPicPr>
            <p:cNvPr id="19" name="図 18" descr="fan04_fg1.gif"/>
            <p:cNvPicPr>
              <a:picLocks noChangeAspect="1"/>
            </p:cNvPicPr>
            <p:nvPr/>
          </p:nvPicPr>
          <p:blipFill>
            <a:blip r:embed="rId3" cstate="print">
              <a:lum bright="-10000" contrast="20000"/>
            </a:blip>
            <a:srcRect t="37500" b="43750"/>
            <a:stretch>
              <a:fillRect/>
            </a:stretch>
          </p:blipFill>
          <p:spPr>
            <a:xfrm>
              <a:off x="3571868" y="642918"/>
              <a:ext cx="4951625" cy="1285884"/>
            </a:xfrm>
            <a:prstGeom prst="rect">
              <a:avLst/>
            </a:prstGeom>
          </p:spPr>
        </p:pic>
        <p:pic>
          <p:nvPicPr>
            <p:cNvPr id="20" name="図 19" descr="fan04_fg1.gif"/>
            <p:cNvPicPr>
              <a:picLocks noChangeAspect="1"/>
            </p:cNvPicPr>
            <p:nvPr/>
          </p:nvPicPr>
          <p:blipFill>
            <a:blip r:embed="rId3" cstate="print">
              <a:lum bright="-10000" contrast="20000"/>
            </a:blip>
            <a:srcRect t="92709"/>
            <a:stretch>
              <a:fillRect/>
            </a:stretch>
          </p:blipFill>
          <p:spPr>
            <a:xfrm>
              <a:off x="3571868" y="1928802"/>
              <a:ext cx="4951625" cy="5000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探査の見積もり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1019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u="sng" dirty="0" smtClean="0"/>
              <a:t>High-z QSOs</a:t>
            </a:r>
            <a:r>
              <a:rPr lang="ja-JP" altLang="en-US" u="sng" dirty="0" smtClean="0"/>
              <a:t>探査における</a:t>
            </a:r>
            <a:r>
              <a:rPr lang="en-US" altLang="ja-JP" u="sng" dirty="0" smtClean="0"/>
              <a:t>WISH</a:t>
            </a:r>
            <a:r>
              <a:rPr lang="ja-JP" altLang="en-US" u="sng" dirty="0" smtClean="0"/>
              <a:t>の活躍舞台</a:t>
            </a:r>
            <a:endParaRPr kumimoji="1" lang="en-US" altLang="ja-JP" u="sng" dirty="0" smtClean="0"/>
          </a:p>
          <a:p>
            <a:pPr>
              <a:buNone/>
            </a:pPr>
            <a:r>
              <a:rPr lang="ja-JP" altLang="en-US" dirty="0" smtClean="0"/>
              <a:t>    　</a:t>
            </a:r>
            <a:r>
              <a:rPr lang="en-US" altLang="ja-JP" dirty="0" smtClean="0"/>
              <a:t>… </a:t>
            </a:r>
            <a:r>
              <a:rPr lang="ja-JP" altLang="en-US" dirty="0" smtClean="0">
                <a:solidFill>
                  <a:srgbClr val="FF0000"/>
                </a:solidFill>
              </a:rPr>
              <a:t>近赤外線</a:t>
            </a:r>
            <a:r>
              <a:rPr lang="en-US" altLang="ja-JP" dirty="0" smtClean="0">
                <a:solidFill>
                  <a:srgbClr val="FF0000"/>
                </a:solidFill>
              </a:rPr>
              <a:t>drop out</a:t>
            </a:r>
            <a:r>
              <a:rPr lang="ja-JP" altLang="en-US" dirty="0" smtClean="0">
                <a:solidFill>
                  <a:srgbClr val="FF0000"/>
                </a:solidFill>
              </a:rPr>
              <a:t>法による </a:t>
            </a:r>
            <a:r>
              <a:rPr lang="en-US" altLang="ja-JP" dirty="0" smtClean="0">
                <a:solidFill>
                  <a:srgbClr val="FF0000"/>
                </a:solidFill>
              </a:rPr>
              <a:t>z &gt; 10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QSOs</a:t>
            </a:r>
            <a:r>
              <a:rPr lang="ja-JP" altLang="en-US" dirty="0" smtClean="0">
                <a:solidFill>
                  <a:srgbClr val="FF0000"/>
                </a:solidFill>
              </a:rPr>
              <a:t>の探索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以下</a:t>
            </a:r>
            <a:r>
              <a:rPr lang="ja-JP" altLang="en-US" dirty="0" smtClean="0"/>
              <a:t>では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z &lt; 6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観測に基づく</a:t>
            </a:r>
            <a:r>
              <a:rPr lang="en-US" altLang="ja-JP" dirty="0" smtClean="0"/>
              <a:t>WISH</a:t>
            </a:r>
            <a:r>
              <a:rPr lang="ja-JP" altLang="en-US" dirty="0" err="1" smtClean="0"/>
              <a:t>での</a:t>
            </a:r>
            <a:r>
              <a:rPr lang="en-US" altLang="ja-JP" dirty="0" smtClean="0"/>
              <a:t>QSOs</a:t>
            </a:r>
            <a:r>
              <a:rPr lang="ja-JP" altLang="en-US" dirty="0" smtClean="0"/>
              <a:t>探査手法案と発見期待数を示す。</a:t>
            </a:r>
            <a:endParaRPr lang="en-US" altLang="ja-JP" dirty="0" smtClean="0"/>
          </a:p>
          <a:p>
            <a:r>
              <a:rPr lang="en-US" altLang="ja-JP" dirty="0" smtClean="0"/>
              <a:t>Assumptions: </a:t>
            </a:r>
          </a:p>
          <a:p>
            <a:pPr>
              <a:buNone/>
            </a:pPr>
            <a:r>
              <a:rPr lang="en-US" altLang="ja-JP" sz="2400" dirty="0" smtClean="0"/>
              <a:t>     - SDSS composite spectrum by </a:t>
            </a:r>
            <a:r>
              <a:rPr lang="en-US" altLang="ja-JP" sz="2400" dirty="0" err="1" smtClean="0"/>
              <a:t>Vanden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Berk</a:t>
            </a:r>
            <a:r>
              <a:rPr lang="en-US" altLang="ja-JP" sz="2400" dirty="0" smtClean="0"/>
              <a:t> et al. (2001)</a:t>
            </a:r>
          </a:p>
          <a:p>
            <a:pPr>
              <a:buNone/>
            </a:pPr>
            <a:r>
              <a:rPr lang="en-US" altLang="ja-JP" sz="2400" dirty="0" smtClean="0"/>
              <a:t> </a:t>
            </a:r>
            <a:r>
              <a:rPr lang="en-US" altLang="ja-JP" sz="2400" dirty="0" smtClean="0"/>
              <a:t>    - IGM H I absorption by </a:t>
            </a:r>
            <a:r>
              <a:rPr lang="en-US" altLang="ja-JP" sz="2400" dirty="0" err="1" smtClean="0"/>
              <a:t>Songaila</a:t>
            </a:r>
            <a:r>
              <a:rPr lang="en-US" altLang="ja-JP" sz="2400" dirty="0" smtClean="0"/>
              <a:t> (2004)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</a:t>
            </a:r>
            <a:r>
              <a:rPr lang="en-US" altLang="ja-JP" sz="2400" dirty="0" smtClean="0"/>
              <a:t>    - Luminosity function by </a:t>
            </a:r>
            <a:r>
              <a:rPr lang="en-US" altLang="ja-JP" sz="2400" dirty="0" err="1" smtClean="0"/>
              <a:t>Willott</a:t>
            </a:r>
            <a:r>
              <a:rPr lang="en-US" altLang="ja-JP" sz="2400" dirty="0" smtClean="0"/>
              <a:t> et al. (2010)</a:t>
            </a:r>
          </a:p>
          <a:p>
            <a:pPr>
              <a:buNone/>
            </a:pPr>
            <a:r>
              <a:rPr lang="en-US" altLang="ja-JP" sz="2400" dirty="0" smtClean="0"/>
              <a:t>     - Number density evolution by Fan et al. (2001)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 descr="reionization.jpg"/>
          <p:cNvPicPr>
            <a:picLocks noChangeAspect="1"/>
          </p:cNvPicPr>
          <p:nvPr/>
        </p:nvPicPr>
        <p:blipFill>
          <a:blip r:embed="rId2" cstate="print"/>
          <a:srcRect t="21441" b="57976"/>
          <a:stretch>
            <a:fillRect/>
          </a:stretch>
        </p:blipFill>
        <p:spPr>
          <a:xfrm>
            <a:off x="1293036" y="2071678"/>
            <a:ext cx="677942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WISH</a:t>
            </a:r>
            <a:r>
              <a:rPr kumimoji="1"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探査の見積もり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Filter Set 3</a:t>
            </a:r>
            <a:endParaRPr kumimoji="1" lang="en-US" altLang="ja-JP" dirty="0" smtClean="0"/>
          </a:p>
          <a:p>
            <a:r>
              <a:rPr lang="en-US" altLang="ja-JP" dirty="0" smtClean="0"/>
              <a:t> 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9" name="図 8" descr="simulate_qso_page4.jpg"/>
          <p:cNvPicPr>
            <a:picLocks noChangeAspect="1"/>
          </p:cNvPicPr>
          <p:nvPr/>
        </p:nvPicPr>
        <p:blipFill>
          <a:blip r:embed="rId2" cstate="print"/>
          <a:srcRect l="9821" r="3125" b="3125"/>
          <a:stretch>
            <a:fillRect/>
          </a:stretch>
        </p:blipFill>
        <p:spPr>
          <a:xfrm>
            <a:off x="500034" y="4071942"/>
            <a:ext cx="4143404" cy="2634771"/>
          </a:xfrm>
          <a:prstGeom prst="rect">
            <a:avLst/>
          </a:prstGeom>
        </p:spPr>
      </p:pic>
      <p:pic>
        <p:nvPicPr>
          <p:cNvPr id="11" name="図 10" descr="simulate_qso_page6.jpg"/>
          <p:cNvPicPr>
            <a:picLocks noChangeAspect="1"/>
          </p:cNvPicPr>
          <p:nvPr/>
        </p:nvPicPr>
        <p:blipFill>
          <a:blip r:embed="rId3" cstate="print"/>
          <a:srcRect l="9821" r="3125" b="3125"/>
          <a:stretch>
            <a:fillRect/>
          </a:stretch>
        </p:blipFill>
        <p:spPr>
          <a:xfrm>
            <a:off x="4691277" y="4071942"/>
            <a:ext cx="4238441" cy="2695204"/>
          </a:xfrm>
          <a:prstGeom prst="rect">
            <a:avLst/>
          </a:prstGeom>
        </p:spPr>
      </p:pic>
      <p:pic>
        <p:nvPicPr>
          <p:cNvPr id="8" name="図 7" descr="simulate_qso_page3.jpg"/>
          <p:cNvPicPr>
            <a:picLocks noChangeAspect="1"/>
          </p:cNvPicPr>
          <p:nvPr/>
        </p:nvPicPr>
        <p:blipFill>
          <a:blip r:embed="rId4" cstate="print"/>
          <a:srcRect l="9821" r="3125" b="3125"/>
          <a:stretch>
            <a:fillRect/>
          </a:stretch>
        </p:blipFill>
        <p:spPr>
          <a:xfrm>
            <a:off x="500034" y="1696913"/>
            <a:ext cx="4071966" cy="2589343"/>
          </a:xfrm>
          <a:prstGeom prst="rect">
            <a:avLst/>
          </a:prstGeom>
        </p:spPr>
      </p:pic>
      <p:pic>
        <p:nvPicPr>
          <p:cNvPr id="10" name="図 9" descr="simulate_qso_page5.jpg"/>
          <p:cNvPicPr>
            <a:picLocks noChangeAspect="1"/>
          </p:cNvPicPr>
          <p:nvPr/>
        </p:nvPicPr>
        <p:blipFill>
          <a:blip r:embed="rId5" cstate="print"/>
          <a:srcRect l="9821" r="3125" b="3125"/>
          <a:stretch>
            <a:fillRect/>
          </a:stretch>
        </p:blipFill>
        <p:spPr>
          <a:xfrm>
            <a:off x="4701610" y="1643050"/>
            <a:ext cx="41566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high-z QSOs</a:t>
            </a:r>
            <a:r>
              <a:rPr lang="ja-JP" altLang="en-US" dirty="0" smtClean="0"/>
              <a:t>探査の見積もり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Filter Set 4</a:t>
            </a:r>
            <a:endParaRPr kumimoji="1" lang="ja-JP" altLang="en-US" dirty="0"/>
          </a:p>
        </p:txBody>
      </p:sp>
      <p:pic>
        <p:nvPicPr>
          <p:cNvPr id="8" name="図 7" descr="simulate_qso_page8.jpg"/>
          <p:cNvPicPr>
            <a:picLocks noChangeAspect="1"/>
          </p:cNvPicPr>
          <p:nvPr/>
        </p:nvPicPr>
        <p:blipFill>
          <a:blip r:embed="rId2" cstate="print"/>
          <a:srcRect l="9821" r="3125" b="3125"/>
          <a:stretch>
            <a:fillRect/>
          </a:stretch>
        </p:blipFill>
        <p:spPr>
          <a:xfrm>
            <a:off x="428596" y="4000504"/>
            <a:ext cx="4156669" cy="2643206"/>
          </a:xfrm>
          <a:prstGeom prst="rect">
            <a:avLst/>
          </a:prstGeom>
        </p:spPr>
      </p:pic>
      <p:pic>
        <p:nvPicPr>
          <p:cNvPr id="10" name="図 9" descr="simulate_qso_page10.jpg"/>
          <p:cNvPicPr>
            <a:picLocks noChangeAspect="1"/>
          </p:cNvPicPr>
          <p:nvPr/>
        </p:nvPicPr>
        <p:blipFill>
          <a:blip r:embed="rId3" cstate="print"/>
          <a:srcRect l="9821" r="3125" b="3125"/>
          <a:stretch>
            <a:fillRect/>
          </a:stretch>
        </p:blipFill>
        <p:spPr>
          <a:xfrm>
            <a:off x="4633068" y="4000504"/>
            <a:ext cx="4153774" cy="2641365"/>
          </a:xfrm>
          <a:prstGeom prst="rect">
            <a:avLst/>
          </a:prstGeom>
        </p:spPr>
      </p:pic>
      <p:pic>
        <p:nvPicPr>
          <p:cNvPr id="9" name="図 8" descr="simulate_qso_page9.jpg"/>
          <p:cNvPicPr>
            <a:picLocks noChangeAspect="1"/>
          </p:cNvPicPr>
          <p:nvPr/>
        </p:nvPicPr>
        <p:blipFill>
          <a:blip r:embed="rId4" cstate="print"/>
          <a:srcRect l="9821" r="3125" b="3125"/>
          <a:stretch>
            <a:fillRect/>
          </a:stretch>
        </p:blipFill>
        <p:spPr>
          <a:xfrm>
            <a:off x="4602534" y="1571612"/>
            <a:ext cx="4184308" cy="2660781"/>
          </a:xfrm>
          <a:prstGeom prst="rect">
            <a:avLst/>
          </a:prstGeom>
        </p:spPr>
      </p:pic>
      <p:pic>
        <p:nvPicPr>
          <p:cNvPr id="7" name="図 6" descr="simulate_qso_page7.jpg"/>
          <p:cNvPicPr>
            <a:picLocks noChangeAspect="1"/>
          </p:cNvPicPr>
          <p:nvPr/>
        </p:nvPicPr>
        <p:blipFill>
          <a:blip r:embed="rId5" cstate="print"/>
          <a:srcRect l="9821" r="3125" b="3125"/>
          <a:stretch>
            <a:fillRect/>
          </a:stretch>
        </p:blipFill>
        <p:spPr>
          <a:xfrm>
            <a:off x="500034" y="1625475"/>
            <a:ext cx="4071966" cy="258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997</TotalTime>
  <Words>790</Words>
  <Application>Microsoft Office PowerPoint</Application>
  <PresentationFormat>画面に合わせる (4:3)</PresentationFormat>
  <Paragraphs>239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アース</vt:lpstr>
      <vt:lpstr>WISHによるhigh-z QSOs 探査案   WISH Science Meeting (10 Mar. 2010) @ 三鷹</vt:lpstr>
      <vt:lpstr>High-z QSOs探査の意義</vt:lpstr>
      <vt:lpstr>High-z QSOs探査の意義</vt:lpstr>
      <vt:lpstr>High-z QSOs探査の意義</vt:lpstr>
      <vt:lpstr>High-z QSOs探査のフロンティア</vt:lpstr>
      <vt:lpstr>High-z QSOs探査のフロンティア</vt:lpstr>
      <vt:lpstr>WISHによるhigh-z QSOs探査の見積もり</vt:lpstr>
      <vt:lpstr>WISHによるhigh-z QSOs探査の見積もり</vt:lpstr>
      <vt:lpstr>WISHによるhigh-z QSOs探査の見積もり</vt:lpstr>
      <vt:lpstr>WISHによるhigh-z QSOs探査の見積もり</vt:lpstr>
      <vt:lpstr>WISHによるhigh-z QSOs探査の見積もり</vt:lpstr>
      <vt:lpstr>まとめ（雑感）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WISHによるhigh-z QSOs探査案</dc:title>
  <dc:creator>Y. Matsuoka</dc:creator>
  <cp:lastModifiedBy>Y. Matsuoka</cp:lastModifiedBy>
  <cp:revision>84</cp:revision>
  <dcterms:created xsi:type="dcterms:W3CDTF">2010-02-23T05:45:50Z</dcterms:created>
  <dcterms:modified xsi:type="dcterms:W3CDTF">2010-03-09T05:30:28Z</dcterms:modified>
</cp:coreProperties>
</file>