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6" r:id="rId3"/>
    <p:sldId id="455" r:id="rId4"/>
    <p:sldId id="423" r:id="rId5"/>
    <p:sldId id="458" r:id="rId6"/>
    <p:sldId id="465" r:id="rId7"/>
    <p:sldId id="447" r:id="rId8"/>
    <p:sldId id="461" r:id="rId9"/>
    <p:sldId id="463" r:id="rId10"/>
    <p:sldId id="464" r:id="rId11"/>
    <p:sldId id="462" r:id="rId12"/>
    <p:sldId id="432" r:id="rId13"/>
    <p:sldId id="433" r:id="rId14"/>
    <p:sldId id="459" r:id="rId15"/>
    <p:sldId id="460" r:id="rId16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00"/>
    <a:srgbClr val="FF99FF"/>
    <a:srgbClr val="99FF99"/>
    <a:srgbClr val="CC00FF"/>
    <a:srgbClr val="FFFFCC"/>
    <a:srgbClr val="FF00FF"/>
    <a:srgbClr val="00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6" autoAdjust="0"/>
    <p:restoredTop sz="94701" autoAdjust="0"/>
  </p:normalViewPr>
  <p:slideViewPr>
    <p:cSldViewPr>
      <p:cViewPr>
        <p:scale>
          <a:sx n="50" d="100"/>
          <a:sy n="50" d="100"/>
        </p:scale>
        <p:origin x="-53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4"/>
    </p:cViewPr>
  </p:sorterViewPr>
  <p:notesViewPr>
    <p:cSldViewPr>
      <p:cViewPr varScale="1">
        <p:scale>
          <a:sx n="55" d="100"/>
          <a:sy n="55" d="100"/>
        </p:scale>
        <p:origin x="-2622" y="-10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E8E3617-BC5E-4C3D-ADA4-FFCB1A1006B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B22F5D1-EEBE-47AE-80E3-D7F4529DFE2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5FEE1-3DA8-4209-9FBE-1B732BABD31B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D64D-C7EE-40B7-9DA9-1563A60480A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32F2-FDD1-4CF1-AF51-FD93A4FB3F9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2357-8905-423E-8470-64DCBCFCAC6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942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CF7CB-AA9E-4391-A95E-5DC921AC3A7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E0E2-C8E4-4D54-AEF1-FF1FF1BF52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B755-1979-45E1-BBEA-85364FA3EA5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CB26-B314-42BB-8B34-0CEE1B2F76B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47B2-3B94-4A93-A6FC-D89514D40D0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AA00-EFF5-4C30-B354-B6B7492B08F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9192-E4C5-4A84-9D7C-0429B4D0DAE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4185-7572-4115-8C4E-C3754F793D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D841-A07C-43EB-9FC6-283605EE1B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04D-550D-4EA5-ABCF-CD0814C59D7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64C4-5DE0-48BE-AD72-8E8E097E636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BC3A-9CB4-492F-9D9F-104FC5EFD92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B3E8-7469-45C2-A27C-3E0F8259B05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D8D5-2FDE-4213-9502-28212A3A129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F1DA-0F03-4C1D-A7D5-4646216BDAA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24A9-CD3C-4A26-BDB9-69123633B19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10D8-5679-4AB3-8A95-EB0C12AD7A1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D79D-B38F-4D40-854B-60A0673E4FA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30C9-B71C-494B-9CA1-58E16230C2E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803131BA-898A-4396-B5CE-4D7E4ADC891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71111BEE-8737-4EAF-B5F7-209890009ED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1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31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31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931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1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93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29196" y="1418570"/>
            <a:ext cx="8929718" cy="193899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6000" b="1" dirty="0" smtClean="0">
                <a:solidFill>
                  <a:schemeClr val="bg2"/>
                </a:solidFill>
                <a:latin typeface="+mn-ea"/>
              </a:rPr>
              <a:t>WISH </a:t>
            </a:r>
            <a:r>
              <a:rPr lang="ja-JP" altLang="en-US" sz="6000" b="1" dirty="0" smtClean="0">
                <a:solidFill>
                  <a:schemeClr val="bg2"/>
                </a:solidFill>
                <a:latin typeface="+mn-ea"/>
              </a:rPr>
              <a:t>による</a:t>
            </a:r>
            <a:endParaRPr lang="en-US" altLang="ja-JP" sz="6000" b="1" dirty="0" smtClean="0">
              <a:solidFill>
                <a:schemeClr val="bg2"/>
              </a:solidFill>
              <a:latin typeface="+mn-ea"/>
            </a:endParaRPr>
          </a:p>
          <a:p>
            <a:pPr algn="ctr">
              <a:defRPr/>
            </a:pPr>
            <a:r>
              <a:rPr lang="ja-JP" altLang="en-US" sz="6000" b="1" dirty="0" smtClean="0">
                <a:solidFill>
                  <a:schemeClr val="bg2"/>
                </a:solidFill>
                <a:latin typeface="+mn-ea"/>
              </a:rPr>
              <a:t>ガンマ線バースト観測</a:t>
            </a:r>
            <a:endParaRPr lang="en-US" altLang="ja-JP" sz="6000" b="1" dirty="0" smtClean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53783" y="6386476"/>
            <a:ext cx="43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yonetoku@astro.s.kanazawa-u.ac.jp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3174" y="378619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bg2"/>
                </a:solidFill>
              </a:rPr>
              <a:t>米徳大輔 </a:t>
            </a:r>
            <a:r>
              <a:rPr lang="en-US" altLang="ja-JP" sz="3200" dirty="0" smtClean="0">
                <a:solidFill>
                  <a:schemeClr val="bg2"/>
                </a:solidFill>
              </a:rPr>
              <a:t>(</a:t>
            </a:r>
            <a:r>
              <a:rPr kumimoji="1" lang="ja-JP" altLang="en-US" sz="3200" dirty="0" smtClean="0">
                <a:solidFill>
                  <a:schemeClr val="bg2"/>
                </a:solidFill>
              </a:rPr>
              <a:t>金沢大学</a:t>
            </a:r>
            <a:r>
              <a:rPr lang="en-US" altLang="ja-JP" sz="3200" dirty="0" smtClean="0">
                <a:solidFill>
                  <a:schemeClr val="bg2"/>
                </a:solidFill>
              </a:rPr>
              <a:t>)</a:t>
            </a:r>
          </a:p>
          <a:p>
            <a:r>
              <a:rPr lang="ja-JP" altLang="en-US" sz="3200" dirty="0" smtClean="0">
                <a:solidFill>
                  <a:schemeClr val="bg2"/>
                </a:solidFill>
              </a:rPr>
              <a:t>河合誠之 </a:t>
            </a:r>
            <a:r>
              <a:rPr lang="en-US" altLang="ja-JP" sz="3200" dirty="0" smtClean="0">
                <a:solidFill>
                  <a:schemeClr val="bg2"/>
                </a:solidFill>
              </a:rPr>
              <a:t>(</a:t>
            </a:r>
            <a:r>
              <a:rPr lang="ja-JP" altLang="en-US" sz="3200" dirty="0" smtClean="0">
                <a:solidFill>
                  <a:schemeClr val="bg2"/>
                </a:solidFill>
              </a:rPr>
              <a:t>東工大</a:t>
            </a:r>
            <a:r>
              <a:rPr lang="en-US" altLang="ja-JP" sz="3200" dirty="0" smtClean="0">
                <a:solidFill>
                  <a:schemeClr val="bg2"/>
                </a:solidFill>
              </a:rPr>
              <a:t>)</a:t>
            </a:r>
          </a:p>
          <a:p>
            <a:r>
              <a:rPr lang="ja-JP" altLang="en-US" sz="3200" dirty="0" smtClean="0">
                <a:solidFill>
                  <a:schemeClr val="bg2"/>
                </a:solidFill>
              </a:rPr>
              <a:t>筒井亮 </a:t>
            </a:r>
            <a:r>
              <a:rPr lang="en-US" altLang="ja-JP" sz="3200" dirty="0" smtClean="0">
                <a:solidFill>
                  <a:schemeClr val="bg2"/>
                </a:solidFill>
              </a:rPr>
              <a:t>(</a:t>
            </a:r>
            <a:r>
              <a:rPr lang="ja-JP" altLang="en-US" sz="3200" dirty="0" smtClean="0">
                <a:solidFill>
                  <a:schemeClr val="bg2"/>
                </a:solidFill>
              </a:rPr>
              <a:t>京都大学</a:t>
            </a:r>
            <a:r>
              <a:rPr lang="en-US" altLang="ja-JP" sz="3200" dirty="0" smtClean="0">
                <a:solidFill>
                  <a:schemeClr val="bg2"/>
                </a:solidFill>
              </a:rPr>
              <a:t>)</a:t>
            </a:r>
            <a:endParaRPr lang="en-US" altLang="ja-JP" sz="3200" dirty="0" smtClean="0">
              <a:solidFill>
                <a:schemeClr val="bg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46" y="6386476"/>
            <a:ext cx="477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2"/>
                </a:solidFill>
              </a:rPr>
              <a:t>2010/03/10  WISH </a:t>
            </a:r>
            <a:r>
              <a:rPr kumimoji="1" lang="ja-JP" altLang="en-US" dirty="0" smtClean="0">
                <a:solidFill>
                  <a:schemeClr val="bg2"/>
                </a:solidFill>
              </a:rPr>
              <a:t>サイエンスミーティング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15"/>
          <p:cNvGrpSpPr/>
          <p:nvPr/>
        </p:nvGrpSpPr>
        <p:grpSpPr>
          <a:xfrm>
            <a:off x="4286248" y="-7528"/>
            <a:ext cx="4929222" cy="6774867"/>
            <a:chOff x="4286248" y="-7528"/>
            <a:chExt cx="4929222" cy="677486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-7528"/>
              <a:ext cx="4929222" cy="677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4572000" y="207167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Ω</a:t>
              </a:r>
              <a:r>
                <a:rPr lang="en-US" altLang="ja-JP" baseline="-25000" dirty="0" smtClean="0"/>
                <a:t>Λ</a:t>
              </a:r>
              <a:endParaRPr lang="ja-JP" altLang="en-US" dirty="0"/>
            </a:p>
          </p:txBody>
        </p:sp>
      </p:grp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1" y="500042"/>
            <a:ext cx="45168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4"/>
          <p:cNvSpPr txBox="1">
            <a:spLocks noChangeArrowheads="1"/>
          </p:cNvSpPr>
          <p:nvPr/>
        </p:nvSpPr>
        <p:spPr bwMode="auto">
          <a:xfrm>
            <a:off x="500034" y="142875"/>
            <a:ext cx="4487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GRB </a:t>
            </a:r>
            <a:r>
              <a:rPr lang="ja-JP" altLang="en-US" dirty="0"/>
              <a:t>によるダークエネルギーの測定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71410" y="2143125"/>
            <a:ext cx="5000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 rot="16200000">
            <a:off x="-1261244" y="2097267"/>
            <a:ext cx="3152212" cy="369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ダークエネルギーの割合（</a:t>
            </a:r>
            <a:r>
              <a:rPr lang="en-US" altLang="ja-JP" dirty="0"/>
              <a:t>Ω</a:t>
            </a:r>
            <a:r>
              <a:rPr lang="en-US" altLang="ja-JP" baseline="-25000" dirty="0"/>
              <a:t>Λ</a:t>
            </a:r>
            <a:r>
              <a:rPr lang="ja-JP" altLang="en-US" dirty="0"/>
              <a:t>）</a:t>
            </a:r>
          </a:p>
        </p:txBody>
      </p:sp>
      <p:sp>
        <p:nvSpPr>
          <p:cNvPr id="6" name="テキスト ボックス 28"/>
          <p:cNvSpPr txBox="1">
            <a:spLocks noChangeArrowheads="1"/>
          </p:cNvSpPr>
          <p:nvPr/>
        </p:nvSpPr>
        <p:spPr bwMode="auto">
          <a:xfrm>
            <a:off x="1656167" y="4429636"/>
            <a:ext cx="205857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物質の</a:t>
            </a:r>
            <a:r>
              <a:rPr lang="ja-JP" altLang="en-US" dirty="0"/>
              <a:t>割合（</a:t>
            </a:r>
            <a:r>
              <a:rPr lang="en-US" altLang="ja-JP" dirty="0" err="1"/>
              <a:t>Ω</a:t>
            </a:r>
            <a:r>
              <a:rPr lang="en-US" altLang="ja-JP" baseline="-25000" dirty="0" err="1"/>
              <a:t>m</a:t>
            </a:r>
            <a:r>
              <a:rPr lang="ja-JP" altLang="en-US" dirty="0"/>
              <a:t>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571500" y="1500188"/>
            <a:ext cx="214313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5" name="グループ化 62"/>
          <p:cNvGrpSpPr>
            <a:grpSpLocks/>
          </p:cNvGrpSpPr>
          <p:nvPr/>
        </p:nvGrpSpPr>
        <p:grpSpPr bwMode="auto">
          <a:xfrm>
            <a:off x="428596" y="4884983"/>
            <a:ext cx="4000528" cy="401337"/>
            <a:chOff x="-285784" y="5143512"/>
            <a:chExt cx="3999904" cy="401575"/>
          </a:xfrm>
        </p:grpSpPr>
        <p:sp>
          <p:nvSpPr>
            <p:cNvPr id="9" name="テキスト ボックス 55"/>
            <p:cNvSpPr txBox="1">
              <a:spLocks noChangeArrowheads="1"/>
            </p:cNvSpPr>
            <p:nvPr/>
          </p:nvSpPr>
          <p:spPr bwMode="auto">
            <a:xfrm>
              <a:off x="928662" y="5143518"/>
              <a:ext cx="1442799" cy="40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( </a:t>
              </a:r>
              <a:r>
                <a:rPr lang="en-US" altLang="ja-JP" sz="2000" dirty="0" smtClean="0"/>
                <a:t>0.24</a:t>
              </a:r>
              <a:r>
                <a:rPr lang="en-US" altLang="ja-JP" sz="1600" dirty="0" smtClean="0"/>
                <a:t>±0.10</a:t>
              </a:r>
              <a:endParaRPr lang="ja-JP" altLang="en-US" sz="1600" dirty="0"/>
            </a:p>
          </p:txBody>
        </p:sp>
        <p:sp>
          <p:nvSpPr>
            <p:cNvPr id="10" name="テキスト ボックス 56"/>
            <p:cNvSpPr txBox="1">
              <a:spLocks noChangeArrowheads="1"/>
            </p:cNvSpPr>
            <p:nvPr/>
          </p:nvSpPr>
          <p:spPr bwMode="auto">
            <a:xfrm>
              <a:off x="2200800" y="5144740"/>
              <a:ext cx="1513320" cy="40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, </a:t>
              </a:r>
              <a:r>
                <a:rPr lang="en-US" altLang="ja-JP" sz="2000" dirty="0" smtClean="0"/>
                <a:t>0.76</a:t>
              </a:r>
              <a:r>
                <a:rPr lang="en-US" altLang="ja-JP" sz="1600" dirty="0" smtClean="0"/>
                <a:t>±0.10</a:t>
              </a:r>
              <a:r>
                <a:rPr lang="en-US" altLang="ja-JP" sz="2000" dirty="0" smtClean="0"/>
                <a:t>)</a:t>
              </a:r>
              <a:endParaRPr lang="ja-JP" altLang="en-US" sz="2000" dirty="0"/>
            </a:p>
          </p:txBody>
        </p:sp>
        <p:sp>
          <p:nvSpPr>
            <p:cNvPr id="11" name="テキスト ボックス 61"/>
            <p:cNvSpPr txBox="1">
              <a:spLocks noChangeArrowheads="1"/>
            </p:cNvSpPr>
            <p:nvPr/>
          </p:nvSpPr>
          <p:spPr bwMode="auto">
            <a:xfrm>
              <a:off x="-285784" y="5143512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(</a:t>
              </a:r>
              <a:r>
                <a:rPr lang="en-US" altLang="ja-JP" sz="2000" dirty="0" err="1"/>
                <a:t>Ω</a:t>
              </a:r>
              <a:r>
                <a:rPr lang="en-US" altLang="ja-JP" sz="2000" baseline="-25000" dirty="0" err="1"/>
                <a:t>m</a:t>
              </a:r>
              <a:r>
                <a:rPr lang="en-US" altLang="ja-JP" sz="2000" dirty="0"/>
                <a:t>, Ω</a:t>
              </a:r>
              <a:r>
                <a:rPr lang="en-US" altLang="ja-JP" sz="2000" baseline="-25000" dirty="0"/>
                <a:t>Λ</a:t>
              </a:r>
              <a:r>
                <a:rPr lang="en-US" altLang="ja-JP" sz="2000" dirty="0"/>
                <a:t>) = 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87311" y="5884151"/>
            <a:ext cx="391325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b="1" dirty="0"/>
              <a:t>世界で</a:t>
            </a:r>
            <a:r>
              <a:rPr lang="ja-JP" altLang="en-US" sz="2400" b="1" dirty="0" smtClean="0"/>
              <a:t>初めて </a:t>
            </a:r>
            <a:r>
              <a:rPr lang="en-US" altLang="ja-JP" sz="2400" b="1" dirty="0"/>
              <a:t>z &gt; 2 </a:t>
            </a:r>
            <a:r>
              <a:rPr lang="ja-JP" altLang="en-US" sz="2400" b="1" dirty="0" smtClean="0"/>
              <a:t>における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ダークエネルギー量を</a:t>
            </a:r>
            <a:r>
              <a:rPr lang="ja-JP" altLang="en-US" sz="2400" b="1" dirty="0" smtClean="0"/>
              <a:t>測定</a:t>
            </a:r>
            <a:endParaRPr lang="en-US" altLang="ja-JP" sz="2400" b="1" dirty="0"/>
          </a:p>
        </p:txBody>
      </p:sp>
      <p:sp>
        <p:nvSpPr>
          <p:cNvPr id="13" name="テキスト ボックス 66"/>
          <p:cNvSpPr txBox="1">
            <a:spLocks noChangeArrowheads="1"/>
          </p:cNvSpPr>
          <p:nvPr/>
        </p:nvSpPr>
        <p:spPr bwMode="auto">
          <a:xfrm>
            <a:off x="428596" y="5357826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Tsutsui</a:t>
            </a:r>
            <a:r>
              <a:rPr lang="en-US" altLang="ja-JP" sz="2000" dirty="0" smtClean="0"/>
              <a:t>, DY + (2009)</a:t>
            </a: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8926" y="5357826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 flat universe]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8450563" cy="67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1"/>
          <p:cNvGrpSpPr/>
          <p:nvPr/>
        </p:nvGrpSpPr>
        <p:grpSpPr>
          <a:xfrm>
            <a:off x="1643042" y="853843"/>
            <a:ext cx="6786610" cy="4575421"/>
            <a:chOff x="1643042" y="853843"/>
            <a:chExt cx="6786610" cy="457542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162" t="16934" r="12309" b="13242"/>
            <a:stretch>
              <a:fillRect/>
            </a:stretch>
          </p:blipFill>
          <p:spPr bwMode="auto">
            <a:xfrm>
              <a:off x="1643042" y="1071546"/>
              <a:ext cx="5643602" cy="3929090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</p:pic>
        <p:sp>
          <p:nvSpPr>
            <p:cNvPr id="5" name="十字形 4"/>
            <p:cNvSpPr/>
            <p:nvPr/>
          </p:nvSpPr>
          <p:spPr>
            <a:xfrm>
              <a:off x="7500958" y="5143512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954953" y="3571876"/>
              <a:ext cx="147469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Spitzer 3.6um</a:t>
              </a:r>
              <a:endParaRPr kumimoji="1" lang="ja-JP" altLang="en-US" dirty="0"/>
            </a:p>
          </p:txBody>
        </p:sp>
        <p:sp>
          <p:nvSpPr>
            <p:cNvPr id="7" name="下矢印 6"/>
            <p:cNvSpPr/>
            <p:nvPr/>
          </p:nvSpPr>
          <p:spPr>
            <a:xfrm>
              <a:off x="5786446" y="3643314"/>
              <a:ext cx="285752" cy="50006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256707" y="2571744"/>
              <a:ext cx="1244251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GROND</a:t>
              </a:r>
            </a:p>
            <a:p>
              <a:r>
                <a:rPr lang="en-US" altLang="ja-JP" dirty="0" smtClean="0"/>
                <a:t>Upper limit</a:t>
              </a:r>
            </a:p>
            <a:p>
              <a:r>
                <a:rPr kumimoji="1" lang="en-US" altLang="ja-JP" dirty="0" smtClean="0"/>
                <a:t>J,H,K</a:t>
              </a:r>
              <a:endParaRPr kumimoji="1" lang="ja-JP" altLang="en-US" dirty="0"/>
            </a:p>
          </p:txBody>
        </p:sp>
        <p:sp>
          <p:nvSpPr>
            <p:cNvPr id="9" name="十字形 8"/>
            <p:cNvSpPr/>
            <p:nvPr/>
          </p:nvSpPr>
          <p:spPr>
            <a:xfrm>
              <a:off x="4357686" y="307181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十字形 10"/>
            <p:cNvSpPr/>
            <p:nvPr/>
          </p:nvSpPr>
          <p:spPr>
            <a:xfrm>
              <a:off x="5143504" y="3357562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十字形 11"/>
            <p:cNvSpPr/>
            <p:nvPr/>
          </p:nvSpPr>
          <p:spPr>
            <a:xfrm>
              <a:off x="5143504" y="3500438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78217" y="1992848"/>
              <a:ext cx="1279709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GROND</a:t>
              </a:r>
              <a:endParaRPr lang="en-US" altLang="ja-JP" dirty="0" smtClean="0"/>
            </a:p>
            <a:p>
              <a:r>
                <a:rPr kumimoji="1" lang="en-US" altLang="ja-JP" dirty="0" smtClean="0"/>
                <a:t>2.2m : J,H,K</a:t>
              </a:r>
              <a:endParaRPr kumimoji="1" lang="ja-JP" altLang="en-US" dirty="0"/>
            </a:p>
          </p:txBody>
        </p:sp>
        <p:sp>
          <p:nvSpPr>
            <p:cNvPr id="14" name="十字形 13"/>
            <p:cNvSpPr/>
            <p:nvPr/>
          </p:nvSpPr>
          <p:spPr>
            <a:xfrm>
              <a:off x="3500430" y="2571744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十字形 14"/>
            <p:cNvSpPr/>
            <p:nvPr/>
          </p:nvSpPr>
          <p:spPr>
            <a:xfrm>
              <a:off x="3500430" y="271462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317648" y="1071546"/>
              <a:ext cx="85792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Gemini</a:t>
              </a:r>
            </a:p>
            <a:p>
              <a:r>
                <a:rPr kumimoji="1" lang="en-US" altLang="ja-JP" dirty="0" smtClean="0"/>
                <a:t>J, H</a:t>
              </a:r>
              <a:endParaRPr kumimoji="1" lang="ja-JP" altLang="en-US" dirty="0"/>
            </a:p>
          </p:txBody>
        </p:sp>
        <p:sp>
          <p:nvSpPr>
            <p:cNvPr id="17" name="十字形 16"/>
            <p:cNvSpPr/>
            <p:nvPr/>
          </p:nvSpPr>
          <p:spPr>
            <a:xfrm>
              <a:off x="3143240" y="235743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41040" y="853843"/>
              <a:ext cx="745076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UKIRT</a:t>
              </a:r>
            </a:p>
            <a:p>
              <a:r>
                <a:rPr lang="en-US" altLang="ja-JP" dirty="0" smtClean="0"/>
                <a:t>K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429388" y="1000108"/>
              <a:ext cx="1143008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14810" y="1285860"/>
              <a:ext cx="104977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Okayama</a:t>
              </a:r>
            </a:p>
            <a:p>
              <a:r>
                <a:rPr lang="en-US" altLang="ja-JP" dirty="0" smtClean="0"/>
                <a:t>1.88m : J</a:t>
              </a:r>
              <a:endParaRPr kumimoji="1" lang="ja-JP" altLang="en-US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969706" y="6357958"/>
            <a:ext cx="160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 [Day]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-972316" y="2993657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Magnitude (Vega)</a:t>
            </a:r>
            <a:endParaRPr kumimoji="1" lang="ja-JP" altLang="en-US" sz="24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759602" y="714356"/>
            <a:ext cx="1527174" cy="1128713"/>
            <a:chOff x="4729" y="454"/>
            <a:chExt cx="962" cy="711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729" y="454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0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0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J-band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4797" y="507"/>
              <a:ext cx="114" cy="114"/>
            </a:xfrm>
            <a:prstGeom prst="ellipse">
              <a:avLst/>
            </a:prstGeom>
            <a:noFill/>
            <a:ln w="72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4729" y="681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b="1" dirty="0">
                  <a:solidFill>
                    <a:srgbClr val="000000"/>
                  </a:solidFill>
                </a:rPr>
                <a:t>    </a:t>
              </a:r>
              <a:r>
                <a:rPr kumimoji="0" lang="ja-JP" altLang="en-GB" sz="2200" b="1" dirty="0" smtClean="0">
                  <a:solidFill>
                    <a:srgbClr val="000000"/>
                  </a:solidFill>
                </a:rPr>
                <a:t> 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H-band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4797" y="734"/>
              <a:ext cx="114" cy="114"/>
            </a:xfrm>
            <a:prstGeom prst="ellipse">
              <a:avLst/>
            </a:prstGeom>
            <a:noFill/>
            <a:ln w="720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729" y="907"/>
              <a:ext cx="962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2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K-band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797" y="961"/>
              <a:ext cx="114" cy="114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964155" y="119698"/>
            <a:ext cx="42507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z = 7 </a:t>
            </a:r>
            <a:r>
              <a:rPr kumimoji="1" lang="ja-JP" altLang="en-US" sz="2800" dirty="0" smtClean="0"/>
              <a:t>～ </a:t>
            </a:r>
            <a:r>
              <a:rPr kumimoji="1" lang="en-US" altLang="ja-JP" sz="2800" dirty="0" smtClean="0"/>
              <a:t>8 </a:t>
            </a:r>
            <a:r>
              <a:rPr kumimoji="1" lang="ja-JP" altLang="en-US" sz="2800" dirty="0" smtClean="0"/>
              <a:t>程度の予想等級</a:t>
            </a:r>
            <a:endParaRPr kumimoji="1" lang="ja-JP" alt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86644" y="4354305"/>
            <a:ext cx="11430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090423</a:t>
            </a:r>
          </a:p>
          <a:p>
            <a:r>
              <a:rPr kumimoji="1" lang="en-US" altLang="ja-JP" dirty="0" smtClean="0"/>
              <a:t>(z = 8.3)</a:t>
            </a:r>
            <a:endParaRPr kumimoji="1" lang="ja-JP" altLang="en-US" dirty="0"/>
          </a:p>
        </p:txBody>
      </p:sp>
      <p:sp>
        <p:nvSpPr>
          <p:cNvPr id="39" name="直角三角形 38"/>
          <p:cNvSpPr/>
          <p:nvPr/>
        </p:nvSpPr>
        <p:spPr>
          <a:xfrm>
            <a:off x="857224" y="2643182"/>
            <a:ext cx="7643866" cy="3000396"/>
          </a:xfrm>
          <a:prstGeom prst="rtTriangle">
            <a:avLst/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857224" y="5643578"/>
            <a:ext cx="7643866" cy="428628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5400000" flipH="1" flipV="1">
            <a:off x="3357554" y="5052121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857224" y="4024644"/>
            <a:ext cx="35361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000496" y="5467665"/>
            <a:ext cx="955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時間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33079" y="3786190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23</a:t>
            </a:r>
            <a:endParaRPr kumimoji="1" lang="ja-JP" altLang="en-US" sz="2400" dirty="0"/>
          </a:p>
        </p:txBody>
      </p:sp>
      <p:cxnSp>
        <p:nvCxnSpPr>
          <p:cNvPr id="46" name="直線コネクタ 45"/>
          <p:cNvCxnSpPr/>
          <p:nvPr/>
        </p:nvCxnSpPr>
        <p:spPr>
          <a:xfrm rot="5400000" flipH="1" flipV="1">
            <a:off x="1853169" y="4806275"/>
            <a:ext cx="25003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0800000">
            <a:off x="872990" y="3540344"/>
            <a:ext cx="22145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714612" y="5467665"/>
            <a:ext cx="8034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28662" y="3286124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21</a:t>
            </a:r>
            <a:endParaRPr kumimoji="1" lang="ja-JP" altLang="en-US" sz="2400" dirty="0"/>
          </a:p>
        </p:txBody>
      </p:sp>
      <p:cxnSp>
        <p:nvCxnSpPr>
          <p:cNvPr id="51" name="直線コネクタ 50"/>
          <p:cNvCxnSpPr>
            <a:stCxn id="39" idx="0"/>
          </p:cNvCxnSpPr>
          <p:nvPr/>
        </p:nvCxnSpPr>
        <p:spPr>
          <a:xfrm rot="16200000" flipH="1">
            <a:off x="3178959" y="321447"/>
            <a:ext cx="3000396" cy="764386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8450563" cy="67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969706" y="6357958"/>
            <a:ext cx="160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 [Day]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972316" y="2993657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Magnitude (Vega)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64155" y="119698"/>
            <a:ext cx="303634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z</a:t>
            </a:r>
            <a:r>
              <a:rPr kumimoji="1" lang="en-US" altLang="ja-JP" sz="2800" dirty="0" smtClean="0"/>
              <a:t> = 20 </a:t>
            </a:r>
            <a:r>
              <a:rPr kumimoji="1" lang="ja-JP" altLang="en-US" sz="2800" dirty="0" smtClean="0"/>
              <a:t>の予想等級</a:t>
            </a:r>
            <a:endParaRPr kumimoji="1" lang="ja-JP" altLang="en-US" sz="2800" dirty="0"/>
          </a:p>
        </p:txBody>
      </p:sp>
      <p:grpSp>
        <p:nvGrpSpPr>
          <p:cNvPr id="3" name="グループ化 34"/>
          <p:cNvGrpSpPr/>
          <p:nvPr/>
        </p:nvGrpSpPr>
        <p:grpSpPr>
          <a:xfrm>
            <a:off x="2285984" y="1785926"/>
            <a:ext cx="6143668" cy="4429156"/>
            <a:chOff x="2285984" y="1785926"/>
            <a:chExt cx="6143668" cy="4429156"/>
          </a:xfrm>
        </p:grpSpPr>
        <p:grpSp>
          <p:nvGrpSpPr>
            <p:cNvPr id="6" name="グループ化 2"/>
            <p:cNvGrpSpPr/>
            <p:nvPr/>
          </p:nvGrpSpPr>
          <p:grpSpPr>
            <a:xfrm>
              <a:off x="2285984" y="1785926"/>
              <a:ext cx="6143668" cy="4429156"/>
              <a:chOff x="1643042" y="1000108"/>
              <a:chExt cx="6143668" cy="442915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162" t="16934" r="12309" b="13242"/>
              <a:stretch>
                <a:fillRect/>
              </a:stretch>
            </p:blipFill>
            <p:spPr bwMode="auto">
              <a:xfrm>
                <a:off x="1643042" y="1071546"/>
                <a:ext cx="5643602" cy="3929090"/>
              </a:xfrm>
              <a:prstGeom prst="rect">
                <a:avLst/>
              </a:prstGeom>
              <a:noFill/>
              <a:ln w="36000">
                <a:noFill/>
                <a:round/>
                <a:headEnd/>
                <a:tailEnd/>
              </a:ln>
              <a:effectLst/>
            </p:spPr>
          </p:pic>
          <p:sp>
            <p:nvSpPr>
              <p:cNvPr id="5" name="十字形 4"/>
              <p:cNvSpPr/>
              <p:nvPr/>
            </p:nvSpPr>
            <p:spPr>
              <a:xfrm>
                <a:off x="7500958" y="5143512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下矢印 6"/>
              <p:cNvSpPr/>
              <p:nvPr/>
            </p:nvSpPr>
            <p:spPr>
              <a:xfrm>
                <a:off x="5786446" y="3643314"/>
                <a:ext cx="285752" cy="50006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十字形 8"/>
              <p:cNvSpPr/>
              <p:nvPr/>
            </p:nvSpPr>
            <p:spPr>
              <a:xfrm>
                <a:off x="4357686" y="307181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十字形 10"/>
              <p:cNvSpPr/>
              <p:nvPr/>
            </p:nvSpPr>
            <p:spPr>
              <a:xfrm>
                <a:off x="5143504" y="3357562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十字形 11"/>
              <p:cNvSpPr/>
              <p:nvPr/>
            </p:nvSpPr>
            <p:spPr>
              <a:xfrm>
                <a:off x="5143504" y="3500438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十字形 13"/>
              <p:cNvSpPr/>
              <p:nvPr/>
            </p:nvSpPr>
            <p:spPr>
              <a:xfrm>
                <a:off x="3500430" y="2571744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十字形 14"/>
              <p:cNvSpPr/>
              <p:nvPr/>
            </p:nvSpPr>
            <p:spPr>
              <a:xfrm>
                <a:off x="3500430" y="271462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十字形 16"/>
              <p:cNvSpPr/>
              <p:nvPr/>
            </p:nvSpPr>
            <p:spPr>
              <a:xfrm>
                <a:off x="3143240" y="235743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429388" y="1000108"/>
                <a:ext cx="114300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5357818" y="2071678"/>
              <a:ext cx="64294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直角三角形 22"/>
          <p:cNvSpPr/>
          <p:nvPr/>
        </p:nvSpPr>
        <p:spPr>
          <a:xfrm>
            <a:off x="857224" y="3214686"/>
            <a:ext cx="7500990" cy="2857520"/>
          </a:xfrm>
          <a:prstGeom prst="rtTriangle">
            <a:avLst/>
          </a:prstGeom>
          <a:solidFill>
            <a:srgbClr val="B2B2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14678" y="787770"/>
            <a:ext cx="496161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GRB</a:t>
            </a:r>
            <a:r>
              <a:rPr lang="ja-JP" altLang="en-US" sz="2400" dirty="0" smtClean="0"/>
              <a:t>検出後、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分以内に観測を開始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15 </a:t>
            </a:r>
            <a:r>
              <a:rPr kumimoji="1" lang="ja-JP" altLang="en-US" sz="2400" dirty="0" smtClean="0"/>
              <a:t>分以内に </a:t>
            </a:r>
            <a:r>
              <a:rPr kumimoji="1" lang="en-US" altLang="ja-JP" sz="2400" dirty="0" smtClean="0"/>
              <a:t>K </a:t>
            </a:r>
            <a:r>
              <a:rPr kumimoji="1" lang="ja-JP" altLang="en-US" sz="2400" dirty="0" smtClean="0"/>
              <a:t>ドロップを</a:t>
            </a:r>
            <a:r>
              <a:rPr kumimoji="1" lang="ja-JP" altLang="en-US" sz="2400" dirty="0" smtClean="0"/>
              <a:t>検出</a:t>
            </a:r>
            <a:endParaRPr kumimoji="1" lang="en-US" altLang="ja-JP" sz="2400" dirty="0" smtClean="0"/>
          </a:p>
        </p:txBody>
      </p:sp>
      <p:cxnSp>
        <p:nvCxnSpPr>
          <p:cNvPr id="40" name="直線コネクタ 39"/>
          <p:cNvCxnSpPr/>
          <p:nvPr/>
        </p:nvCxnSpPr>
        <p:spPr>
          <a:xfrm rot="5400000" flipH="1" flipV="1">
            <a:off x="3607587" y="5322107"/>
            <a:ext cx="1500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>
            <a:off x="857224" y="4564616"/>
            <a:ext cx="3500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000496" y="5467665"/>
            <a:ext cx="955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時間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28662" y="4467533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25</a:t>
            </a:r>
            <a:endParaRPr kumimoji="1" lang="ja-JP" altLang="en-US" sz="2400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759602" y="2514601"/>
            <a:ext cx="1527174" cy="1128713"/>
            <a:chOff x="4729" y="454"/>
            <a:chExt cx="962" cy="711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4729" y="454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0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0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US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K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4797" y="507"/>
              <a:ext cx="114" cy="114"/>
            </a:xfrm>
            <a:prstGeom prst="ellipse">
              <a:avLst/>
            </a:prstGeom>
            <a:noFill/>
            <a:ln w="72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4729" y="681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b="1" dirty="0">
                  <a:solidFill>
                    <a:srgbClr val="000000"/>
                  </a:solidFill>
                </a:rPr>
                <a:t>    </a:t>
              </a:r>
              <a:r>
                <a:rPr kumimoji="0" lang="ja-JP" altLang="en-GB" sz="2200" b="1" dirty="0" smtClean="0">
                  <a:solidFill>
                    <a:srgbClr val="000000"/>
                  </a:solidFill>
                </a:rPr>
                <a:t> 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L-band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4797" y="734"/>
              <a:ext cx="114" cy="114"/>
            </a:xfrm>
            <a:prstGeom prst="ellipse">
              <a:avLst/>
            </a:prstGeom>
            <a:noFill/>
            <a:ln w="720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4729" y="907"/>
              <a:ext cx="962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2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M-band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4797" y="961"/>
              <a:ext cx="114" cy="114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28" name="直線コネクタ 27"/>
          <p:cNvCxnSpPr/>
          <p:nvPr/>
        </p:nvCxnSpPr>
        <p:spPr>
          <a:xfrm rot="5400000" flipH="1" flipV="1">
            <a:off x="2103202" y="5072074"/>
            <a:ext cx="2000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0800000">
            <a:off x="872990" y="4064550"/>
            <a:ext cx="2230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714612" y="5467665"/>
            <a:ext cx="8034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33079" y="3832965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23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0" y="73039"/>
            <a:ext cx="9144000" cy="5089525"/>
            <a:chOff x="0" y="73039"/>
            <a:chExt cx="9144000" cy="5089525"/>
          </a:xfrm>
        </p:grpSpPr>
        <p:pic>
          <p:nvPicPr>
            <p:cNvPr id="2" name="Picture 4" descr="spec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3039"/>
              <a:ext cx="9144000" cy="508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直線矢印コネクタ 4"/>
            <p:cNvCxnSpPr/>
            <p:nvPr/>
          </p:nvCxnSpPr>
          <p:spPr bwMode="auto">
            <a:xfrm>
              <a:off x="5857884" y="3000372"/>
              <a:ext cx="100013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/>
          <p:cNvSpPr txBox="1"/>
          <p:nvPr/>
        </p:nvSpPr>
        <p:spPr>
          <a:xfrm>
            <a:off x="496842" y="5286388"/>
            <a:ext cx="65421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波長分解能 </a:t>
            </a:r>
            <a:r>
              <a:rPr lang="en-US" altLang="ja-JP" sz="2800" b="1" dirty="0" smtClean="0"/>
              <a:t>= 10000Å/ 200Å = </a:t>
            </a:r>
            <a:r>
              <a:rPr lang="en-US" altLang="ja-JP" sz="2800" b="1" dirty="0" smtClean="0"/>
              <a:t>50</a:t>
            </a:r>
            <a:r>
              <a:rPr lang="ja-JP" altLang="en-US" sz="2800" b="1" dirty="0" smtClean="0"/>
              <a:t> </a:t>
            </a:r>
            <a:r>
              <a:rPr lang="ja-JP" altLang="en-US" sz="2800" b="1" dirty="0" smtClean="0"/>
              <a:t>～ </a:t>
            </a:r>
            <a:r>
              <a:rPr lang="en-US" altLang="ja-JP" sz="2800" b="1" dirty="0" smtClean="0"/>
              <a:t>100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796" y="5929330"/>
            <a:ext cx="795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Dumping wing </a:t>
            </a:r>
            <a:r>
              <a:rPr kumimoji="1" lang="ja-JP" altLang="en-US" sz="2400" dirty="0" smtClean="0"/>
              <a:t>の形状を見る</a:t>
            </a:r>
            <a:r>
              <a:rPr lang="ja-JP" altLang="en-US" sz="2400" dirty="0" smtClean="0"/>
              <a:t>だけなら、低分散でも</a:t>
            </a:r>
            <a:r>
              <a:rPr lang="ja-JP" altLang="en-US" sz="2400" dirty="0" smtClean="0"/>
              <a:t>良いか？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7158" y="714356"/>
            <a:ext cx="79624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太陽角制限を可能な限り</a:t>
            </a:r>
            <a:r>
              <a:rPr lang="ja-JP" altLang="en-US" sz="2400" dirty="0" smtClean="0"/>
              <a:t>ゆるく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smtClean="0"/>
              <a:t>反太陽方向で、できるだけ大きく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せめて</a:t>
            </a:r>
            <a:r>
              <a:rPr lang="en-US" altLang="ja-JP" sz="2400" dirty="0" smtClean="0"/>
              <a:t>45</a:t>
            </a:r>
            <a:r>
              <a:rPr lang="ja-JP" altLang="en-US" sz="2400" dirty="0" smtClean="0"/>
              <a:t>度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err="1" smtClean="0"/>
              <a:t>すざく</a:t>
            </a:r>
            <a:r>
              <a:rPr lang="ja-JP" altLang="en-US" sz="2400" dirty="0" smtClean="0"/>
              <a:t>衛星では電力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太陽電池パドルの傾き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で制限され、</a:t>
            </a:r>
            <a:endParaRPr lang="en-US" altLang="ja-JP" sz="2400" dirty="0" smtClean="0"/>
          </a:p>
          <a:p>
            <a:r>
              <a:rPr lang="en-US" altLang="ja-JP" sz="2400" dirty="0" smtClean="0"/>
              <a:t>   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45 </a:t>
            </a:r>
            <a:r>
              <a:rPr lang="ja-JP" altLang="en-US" sz="2400" dirty="0" smtClean="0"/>
              <a:t>度くらい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それでも </a:t>
            </a:r>
            <a:r>
              <a:rPr lang="en-US" altLang="ja-JP" sz="2400" dirty="0" err="1" smtClean="0"/>
              <a:t>ToO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観測の機会は少ない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■ 運用の柔軟性</a:t>
            </a:r>
            <a:endParaRPr lang="en-US" altLang="ja-JP" sz="2400" dirty="0" smtClean="0"/>
          </a:p>
          <a:p>
            <a:r>
              <a:rPr lang="ja-JP" altLang="en-US" sz="2400" dirty="0" smtClean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GRB </a:t>
            </a:r>
            <a:r>
              <a:rPr lang="ja-JP" altLang="en-US" sz="2400" dirty="0" smtClean="0"/>
              <a:t>発生後、</a:t>
            </a:r>
            <a:r>
              <a:rPr lang="ja-JP" altLang="en-US" sz="2400" dirty="0" smtClean="0"/>
              <a:t>数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分～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時間では</a:t>
            </a:r>
            <a:r>
              <a:rPr lang="ja-JP" altLang="en-US" sz="2400" dirty="0" smtClean="0"/>
              <a:t>観測</a:t>
            </a:r>
            <a:r>
              <a:rPr lang="ja-JP" altLang="en-US" sz="2400" dirty="0" smtClean="0"/>
              <a:t>開始できる</a:t>
            </a:r>
            <a:r>
              <a:rPr lang="ja-JP" altLang="en-US" sz="2400" dirty="0" smtClean="0"/>
              <a:t>よう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 smtClean="0"/>
              <a:t>   (</a:t>
            </a:r>
            <a:r>
              <a:rPr lang="en-US" altLang="ja-JP" sz="2400" dirty="0" smtClean="0"/>
              <a:t>Lock-On  and  Go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   </a:t>
            </a:r>
            <a:r>
              <a:rPr kumimoji="1" lang="ja-JP" altLang="en-US" sz="2400" dirty="0" smtClean="0"/>
              <a:t>データをすぐにダウンリンク、解析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■ フィルター</a:t>
            </a:r>
            <a:r>
              <a:rPr lang="ja-JP" altLang="en-US" sz="2400" dirty="0" smtClean="0"/>
              <a:t>をサイクリックに</a:t>
            </a:r>
            <a:r>
              <a:rPr kumimoji="1" lang="ja-JP" altLang="en-US" sz="2400" dirty="0" smtClean="0"/>
              <a:t>交換する </a:t>
            </a:r>
            <a:r>
              <a:rPr kumimoji="1" lang="en-US" altLang="ja-JP" sz="2400" dirty="0" smtClean="0"/>
              <a:t>GRB </a:t>
            </a:r>
            <a:r>
              <a:rPr kumimoji="1" lang="ja-JP" altLang="en-US" sz="2400" dirty="0" smtClean="0"/>
              <a:t>モード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■ 明るいイベントのときは独自に判断してグリズム分光</a:t>
            </a:r>
            <a:endParaRPr kumimoji="1" lang="en-US" altLang="ja-JP" sz="2400" dirty="0" smtClean="0"/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g.iac.es/PR/newsletter/news2/figur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301" y="142852"/>
            <a:ext cx="4220117" cy="4214842"/>
          </a:xfrm>
          <a:prstGeom prst="rect">
            <a:avLst/>
          </a:prstGeom>
          <a:noFill/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77801" y="44450"/>
            <a:ext cx="5108579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ガンマ線バースト </a:t>
            </a:r>
            <a:r>
              <a:rPr kumimoji="1" lang="en-US" altLang="ja-JP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(GRB)</a:t>
            </a:r>
            <a:r>
              <a:rPr kumimoji="1" lang="en-US" altLang="ja-JP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ja-JP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endParaRPr kumimoji="1" lang="ja-JP" altLang="en-US" sz="3600" b="1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3850" y="957263"/>
            <a:ext cx="4092575" cy="3151187"/>
            <a:chOff x="2835" y="369"/>
            <a:chExt cx="2578" cy="1985"/>
          </a:xfrm>
        </p:grpSpPr>
        <p:pic>
          <p:nvPicPr>
            <p:cNvPr id="4" name="Picture 9" descr="990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369"/>
              <a:ext cx="2578" cy="1985"/>
            </a:xfrm>
            <a:prstGeom prst="rect">
              <a:avLst/>
            </a:prstGeom>
            <a:noFill/>
          </p:spPr>
        </p:pic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V="1">
              <a:off x="3561" y="449"/>
              <a:ext cx="0" cy="16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4740" y="449"/>
              <a:ext cx="0" cy="16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3106" y="449"/>
              <a:ext cx="454" cy="1679"/>
            </a:xfrm>
            <a:prstGeom prst="rect">
              <a:avLst/>
            </a:prstGeom>
            <a:solidFill>
              <a:srgbClr val="FF99FF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740" y="449"/>
              <a:ext cx="590" cy="1679"/>
            </a:xfrm>
            <a:prstGeom prst="rect">
              <a:avLst/>
            </a:prstGeom>
            <a:solidFill>
              <a:srgbClr val="FF99FF">
                <a:alpha val="3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832475" y="548005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(10</a:t>
            </a:r>
            <a:r>
              <a:rPr lang="en-US" altLang="ja-JP" sz="2000" baseline="30000"/>
              <a:t>54</a:t>
            </a:r>
            <a:r>
              <a:rPr lang="en-US" altLang="ja-JP" sz="2000"/>
              <a:t> erg/sec </a:t>
            </a:r>
            <a:r>
              <a:rPr lang="ja-JP" altLang="en-US" sz="2000"/>
              <a:t>にも達する</a:t>
            </a:r>
            <a:r>
              <a:rPr lang="en-US" altLang="ja-JP" sz="2000"/>
              <a:t>)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827713" y="4292600"/>
            <a:ext cx="3146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/>
              <a:t>(</a:t>
            </a:r>
            <a:r>
              <a:rPr lang="en-US" altLang="ja-JP" sz="2000" dirty="0" smtClean="0"/>
              <a:t>z=8.2 </a:t>
            </a:r>
            <a:r>
              <a:rPr lang="en-US" altLang="ja-JP" sz="2000" dirty="0"/>
              <a:t>; </a:t>
            </a:r>
            <a:r>
              <a:rPr lang="en-US" altLang="ja-JP" dirty="0" err="1" smtClean="0"/>
              <a:t>Tanvir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et al. </a:t>
            </a:r>
            <a:r>
              <a:rPr lang="en-US" altLang="ja-JP" sz="2000" dirty="0" smtClean="0"/>
              <a:t>2009)</a:t>
            </a:r>
            <a:endParaRPr lang="en-US" altLang="ja-JP" sz="2000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830888" y="4903788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(GRB030329/SN2003dh)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11188" y="6043613"/>
            <a:ext cx="8097837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 b="1">
                <a:solidFill>
                  <a:srgbClr val="FF0000"/>
                </a:solidFill>
              </a:rPr>
              <a:t>初期宇宙を見渡すプローブとして利用できる。 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179388" y="4198938"/>
            <a:ext cx="576103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800"/>
              <a:t>① </a:t>
            </a:r>
            <a:r>
              <a:rPr lang="en-US" altLang="ja-JP" sz="2800" b="1">
                <a:solidFill>
                  <a:srgbClr val="000099"/>
                </a:solidFill>
              </a:rPr>
              <a:t>C</a:t>
            </a:r>
            <a:r>
              <a:rPr lang="en-US" altLang="ja-JP" sz="2800">
                <a:solidFill>
                  <a:srgbClr val="000099"/>
                </a:solidFill>
              </a:rPr>
              <a:t>osmological (</a:t>
            </a:r>
            <a:r>
              <a:rPr lang="ja-JP" altLang="en-US" sz="2800" b="1">
                <a:solidFill>
                  <a:srgbClr val="000099"/>
                </a:solidFill>
              </a:rPr>
              <a:t>初期宇宙で発生</a:t>
            </a:r>
            <a:r>
              <a:rPr lang="en-US" altLang="ja-JP" sz="2800">
                <a:solidFill>
                  <a:srgbClr val="000099"/>
                </a:solidFill>
              </a:rPr>
              <a:t>)</a:t>
            </a:r>
            <a:r>
              <a:rPr lang="ja-JP" altLang="en-US" sz="2800">
                <a:solidFill>
                  <a:srgbClr val="000099"/>
                </a:solidFill>
              </a:rPr>
              <a:t>　</a:t>
            </a:r>
          </a:p>
          <a:p>
            <a:endParaRPr lang="ja-JP" altLang="en-US" sz="1000"/>
          </a:p>
          <a:p>
            <a:r>
              <a:rPr lang="ja-JP" altLang="en-US" sz="2800"/>
              <a:t>② </a:t>
            </a:r>
            <a:r>
              <a:rPr lang="en-US" altLang="ja-JP" sz="2800" b="1">
                <a:solidFill>
                  <a:srgbClr val="000099"/>
                </a:solidFill>
              </a:rPr>
              <a:t>M</a:t>
            </a:r>
            <a:r>
              <a:rPr lang="en-US" altLang="ja-JP" sz="2800">
                <a:solidFill>
                  <a:srgbClr val="000099"/>
                </a:solidFill>
              </a:rPr>
              <a:t>assive</a:t>
            </a:r>
            <a:r>
              <a:rPr lang="en-US" altLang="ja-JP" sz="2800" b="1">
                <a:solidFill>
                  <a:srgbClr val="000099"/>
                </a:solidFill>
              </a:rPr>
              <a:t> </a:t>
            </a:r>
            <a:r>
              <a:rPr lang="en-US" altLang="ja-JP" sz="2800">
                <a:solidFill>
                  <a:srgbClr val="000099"/>
                </a:solidFill>
              </a:rPr>
              <a:t>star (</a:t>
            </a:r>
            <a:r>
              <a:rPr lang="ja-JP" altLang="en-US" sz="2800" b="1">
                <a:solidFill>
                  <a:srgbClr val="000099"/>
                </a:solidFill>
              </a:rPr>
              <a:t>大質量星の崩壊</a:t>
            </a:r>
            <a:r>
              <a:rPr lang="en-US" altLang="ja-JP" sz="2800">
                <a:solidFill>
                  <a:srgbClr val="000099"/>
                </a:solidFill>
              </a:rPr>
              <a:t>) </a:t>
            </a:r>
          </a:p>
          <a:p>
            <a:endParaRPr lang="en-US" altLang="ja-JP" sz="1000"/>
          </a:p>
          <a:p>
            <a:r>
              <a:rPr lang="en-US" altLang="ja-JP" sz="2800"/>
              <a:t>③ </a:t>
            </a:r>
            <a:r>
              <a:rPr lang="en-US" altLang="ja-JP" sz="2800" b="1">
                <a:solidFill>
                  <a:srgbClr val="000099"/>
                </a:solidFill>
              </a:rPr>
              <a:t>B</a:t>
            </a:r>
            <a:r>
              <a:rPr lang="en-US" altLang="ja-JP" sz="2800">
                <a:solidFill>
                  <a:srgbClr val="000099"/>
                </a:solidFill>
              </a:rPr>
              <a:t>right  (</a:t>
            </a:r>
            <a:r>
              <a:rPr lang="ja-JP" altLang="en-US" sz="2800" b="1">
                <a:solidFill>
                  <a:srgbClr val="000099"/>
                </a:solidFill>
              </a:rPr>
              <a:t>極めて明るい</a:t>
            </a:r>
            <a:r>
              <a:rPr lang="en-US" altLang="ja-JP" sz="2800">
                <a:solidFill>
                  <a:srgbClr val="000099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5" name="Picture 13" descr="grb030329_typeIc_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908050"/>
            <a:ext cx="4733925" cy="5611813"/>
          </a:xfrm>
          <a:prstGeom prst="rect">
            <a:avLst/>
          </a:prstGeom>
          <a:noFill/>
        </p:spPr>
      </p:pic>
      <p:sp>
        <p:nvSpPr>
          <p:cNvPr id="9012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07951" y="44450"/>
            <a:ext cx="5035554" cy="777875"/>
          </a:xfrm>
        </p:spPr>
        <p:txBody>
          <a:bodyPr/>
          <a:lstStyle/>
          <a:p>
            <a:pPr algn="l"/>
            <a:r>
              <a:rPr lang="en-US" altLang="ja-JP" sz="3600" b="1" dirty="0">
                <a:solidFill>
                  <a:srgbClr val="008000"/>
                </a:solidFill>
                <a:latin typeface="+mj-ea"/>
              </a:rPr>
              <a:t>GRB030329/SN2003dh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6559550" y="655638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/>
              <a:t>Hjorth et al. 2003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79388" y="3860800"/>
            <a:ext cx="4257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HETE-2 </a:t>
            </a:r>
            <a:r>
              <a:rPr lang="ja-JP" altLang="en-US"/>
              <a:t>衛星が発見した</a:t>
            </a:r>
            <a:r>
              <a:rPr lang="en-US" altLang="ja-JP"/>
              <a:t>GRB030329</a:t>
            </a:r>
          </a:p>
          <a:p>
            <a:r>
              <a:rPr lang="ja-JP" altLang="en-US"/>
              <a:t>の残光の中から、超新星爆発の証拠</a:t>
            </a:r>
          </a:p>
          <a:p>
            <a:r>
              <a:rPr lang="ja-JP" altLang="en-US"/>
              <a:t>が見つかった。</a:t>
            </a:r>
          </a:p>
        </p:txBody>
      </p:sp>
      <p:pic>
        <p:nvPicPr>
          <p:cNvPr id="90131" name="Picture 19" descr="No_GRB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341438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2" name="Picture 20" descr="Burst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341438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231775" y="765175"/>
            <a:ext cx="506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chemeClr val="accent2"/>
                </a:solidFill>
              </a:rPr>
              <a:t>HETE-2 </a:t>
            </a:r>
            <a:r>
              <a:rPr lang="ja-JP" altLang="en-US" b="1" dirty="0" err="1" smtClean="0">
                <a:solidFill>
                  <a:schemeClr val="accent2"/>
                </a:solidFill>
              </a:rPr>
              <a:t>が検</a:t>
            </a:r>
            <a:r>
              <a:rPr lang="ja-JP" altLang="en-US" b="1" dirty="0" smtClean="0">
                <a:solidFill>
                  <a:schemeClr val="accent2"/>
                </a:solidFill>
              </a:rPr>
              <a:t>出</a:t>
            </a:r>
            <a:r>
              <a:rPr lang="ja-JP" altLang="en-US" b="1" dirty="0">
                <a:solidFill>
                  <a:schemeClr val="accent2"/>
                </a:solidFill>
              </a:rPr>
              <a:t>した中で最も明るいイベント　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23850" y="5084763"/>
            <a:ext cx="4122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1998</a:t>
            </a:r>
            <a:r>
              <a:rPr lang="ja-JP" altLang="en-US" sz="1800"/>
              <a:t>年に </a:t>
            </a:r>
            <a:r>
              <a:rPr lang="en-US" altLang="ja-JP" sz="1800"/>
              <a:t>GRB980425/SN1998bw </a:t>
            </a:r>
            <a:r>
              <a:rPr lang="ja-JP" altLang="en-US" sz="1800"/>
              <a:t>の</a:t>
            </a:r>
          </a:p>
          <a:p>
            <a:r>
              <a:rPr lang="ja-JP" altLang="en-US" sz="1800"/>
              <a:t>関連性が話題となったが、距離が異常に</a:t>
            </a:r>
          </a:p>
          <a:p>
            <a:r>
              <a:rPr lang="ja-JP" altLang="en-US" sz="1800"/>
              <a:t>近い </a:t>
            </a:r>
            <a:r>
              <a:rPr lang="en-US" altLang="ja-JP" sz="1800"/>
              <a:t>(z=0.0085) </a:t>
            </a:r>
            <a:r>
              <a:rPr lang="ja-JP" altLang="en-US" sz="1800"/>
              <a:t>こともあって確定的では</a:t>
            </a:r>
          </a:p>
          <a:p>
            <a:r>
              <a:rPr lang="ja-JP" altLang="en-US" sz="1800"/>
              <a:t>なかった。</a:t>
            </a:r>
          </a:p>
        </p:txBody>
      </p:sp>
      <p:sp>
        <p:nvSpPr>
          <p:cNvPr id="90139" name="AutoShape 27"/>
          <p:cNvSpPr>
            <a:spLocks noChangeArrowheads="1"/>
          </p:cNvSpPr>
          <p:nvPr/>
        </p:nvSpPr>
        <p:spPr bwMode="auto">
          <a:xfrm>
            <a:off x="179388" y="5084763"/>
            <a:ext cx="4392612" cy="11525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727174" y="1341439"/>
            <a:ext cx="4416825" cy="4087825"/>
            <a:chOff x="2538" y="845"/>
            <a:chExt cx="3222" cy="2982"/>
          </a:xfrm>
        </p:grpSpPr>
        <p:pic>
          <p:nvPicPr>
            <p:cNvPr id="15" name="Picture 5" descr="fan-etal05-xH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8" y="845"/>
              <a:ext cx="3222" cy="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301" y="3245"/>
              <a:ext cx="125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/>
                <a:t>Fan et al. 2006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-5400000">
              <a:off x="1810" y="2232"/>
              <a:ext cx="173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mass-averaged x</a:t>
              </a:r>
              <a:r>
                <a:rPr lang="en-US" altLang="ja-JP" baseline="-25000"/>
                <a:t>HI </a:t>
              </a:r>
              <a:r>
                <a:rPr lang="en-US" altLang="ja-JP"/>
                <a:t>(=n</a:t>
              </a:r>
              <a:r>
                <a:rPr lang="en-US" altLang="ja-JP" baseline="-25000"/>
                <a:t>HI</a:t>
              </a:r>
              <a:r>
                <a:rPr lang="en-US" altLang="ja-JP"/>
                <a:t>/n</a:t>
              </a:r>
              <a:r>
                <a:rPr lang="en-US" altLang="ja-JP" baseline="-25000"/>
                <a:t>H</a:t>
              </a:r>
              <a:r>
                <a:rPr lang="en-US" altLang="ja-JP"/>
                <a:t>)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4282" y="142852"/>
            <a:ext cx="484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GRB050904 @ z = 6.3</a:t>
            </a:r>
            <a:endParaRPr kumimoji="1" lang="ja-JP" alt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32" y="1071546"/>
            <a:ext cx="4714908" cy="5465982"/>
            <a:chOff x="2684" y="754"/>
            <a:chExt cx="3076" cy="3566"/>
          </a:xfrm>
        </p:grpSpPr>
        <p:pic>
          <p:nvPicPr>
            <p:cNvPr id="4" name="Picture 12" descr="spec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4" y="754"/>
              <a:ext cx="3076" cy="3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740" y="2387"/>
              <a:ext cx="8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DLA</a:t>
              </a:r>
            </a:p>
            <a:p>
              <a:r>
                <a:rPr lang="en-US" altLang="ja-JP" b="1">
                  <a:solidFill>
                    <a:srgbClr val="FF0000"/>
                  </a:solidFill>
                </a:rPr>
                <a:t>(z</a:t>
              </a:r>
              <a:r>
                <a:rPr lang="en-US" altLang="ja-JP" b="1" baseline="-25000">
                  <a:solidFill>
                    <a:srgbClr val="FF0000"/>
                  </a:solidFill>
                </a:rPr>
                <a:t>DLA</a:t>
              </a:r>
              <a:r>
                <a:rPr lang="en-US" altLang="ja-JP" b="1">
                  <a:solidFill>
                    <a:srgbClr val="FF0000"/>
                  </a:solidFill>
                </a:rPr>
                <a:t>=6.295)</a:t>
              </a: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4105" y="2568"/>
              <a:ext cx="68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H="1" flipV="1">
              <a:off x="4332" y="2024"/>
              <a:ext cx="453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831" y="2840"/>
              <a:ext cx="84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IGM</a:t>
              </a:r>
            </a:p>
            <a:p>
              <a:r>
                <a:rPr lang="en-US" altLang="ja-JP" b="1">
                  <a:solidFill>
                    <a:srgbClr val="FF0000"/>
                  </a:solidFill>
                </a:rPr>
                <a:t>(z</a:t>
              </a:r>
              <a:r>
                <a:rPr lang="en-US" altLang="ja-JP" b="1" baseline="-25000">
                  <a:solidFill>
                    <a:srgbClr val="FF0000"/>
                  </a:solidFill>
                </a:rPr>
                <a:t>IGM,u</a:t>
              </a:r>
              <a:r>
                <a:rPr lang="en-US" altLang="ja-JP" b="1">
                  <a:solidFill>
                    <a:srgbClr val="FF0000"/>
                  </a:solidFill>
                </a:rPr>
                <a:t>=6.36)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4377" y="2931"/>
              <a:ext cx="453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 flipV="1">
              <a:off x="4422" y="1979"/>
              <a:ext cx="408" cy="9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85720" y="742874"/>
            <a:ext cx="3920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Kawai et al. 2005,  </a:t>
            </a:r>
            <a:r>
              <a:rPr lang="en-US" altLang="ja-JP" sz="2000" dirty="0" err="1" smtClean="0"/>
              <a:t>Totani</a:t>
            </a:r>
            <a:r>
              <a:rPr lang="en-US" altLang="ja-JP" sz="2000" dirty="0" smtClean="0"/>
              <a:t> et al. 2005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4072" y="6000768"/>
            <a:ext cx="494943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中性水素の割合は</a:t>
            </a:r>
            <a:endParaRPr kumimoji="1" lang="en-US" altLang="ja-JP" dirty="0" smtClean="0"/>
          </a:p>
          <a:p>
            <a:r>
              <a:rPr lang="en-US" altLang="ja-JP" dirty="0" smtClean="0"/>
              <a:t>Best fit = 0.0,  </a:t>
            </a:r>
            <a:r>
              <a:rPr lang="ja-JP" altLang="en-US" dirty="0" smtClean="0"/>
              <a:t>上限値で </a:t>
            </a:r>
            <a:r>
              <a:rPr lang="en-US" altLang="ja-JP" dirty="0" smtClean="0"/>
              <a:t>&lt; 0.6 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電離は進んでいる</a:t>
            </a:r>
            <a:r>
              <a:rPr kumimoji="1" lang="en-US" altLang="ja-JP" dirty="0" smtClean="0"/>
              <a:t>)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6804025" y="620713"/>
            <a:ext cx="2100263" cy="1512887"/>
            <a:chOff x="113" y="2659"/>
            <a:chExt cx="1323" cy="953"/>
          </a:xfrm>
        </p:grpSpPr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158" y="3158"/>
              <a:ext cx="980" cy="454"/>
              <a:chOff x="3820" y="210"/>
              <a:chExt cx="980" cy="454"/>
            </a:xfrm>
          </p:grpSpPr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4150" y="482"/>
                <a:ext cx="227" cy="18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ja-JP" altLang="en-US"/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3820" y="210"/>
                <a:ext cx="980" cy="2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800" dirty="0">
                    <a:latin typeface="Arial" charset="0"/>
                  </a:rPr>
                  <a:t>LAE statistics</a:t>
                </a:r>
              </a:p>
            </p:txBody>
          </p:sp>
        </p:grp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13" y="2659"/>
              <a:ext cx="1323" cy="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Malhotra &amp; Rhoads </a:t>
              </a:r>
              <a:r>
                <a:rPr lang="en-US" altLang="ja-JP" sz="1600">
                  <a:latin typeface="Arial" charset="0"/>
                </a:rPr>
                <a:t>’</a:t>
              </a:r>
              <a:r>
                <a:rPr lang="en-US" altLang="ja-JP" sz="1600"/>
                <a:t>05</a:t>
              </a:r>
            </a:p>
            <a:p>
              <a:r>
                <a:rPr lang="en-US" altLang="ja-JP" sz="1600"/>
                <a:t>Stern et al. </a:t>
              </a:r>
              <a:r>
                <a:rPr lang="en-US" altLang="ja-JP" sz="1600">
                  <a:latin typeface="Arial" charset="0"/>
                </a:rPr>
                <a:t>’</a:t>
              </a:r>
              <a:r>
                <a:rPr lang="en-US" altLang="ja-JP" sz="1600"/>
                <a:t>05</a:t>
              </a:r>
            </a:p>
            <a:p>
              <a:r>
                <a:rPr lang="en-US" altLang="ja-JP" sz="1600"/>
                <a:t>Haiman &amp; Cen </a:t>
              </a:r>
              <a:r>
                <a:rPr lang="en-US" altLang="ja-JP" sz="1600">
                  <a:latin typeface="Arial" charset="0"/>
                </a:rPr>
                <a:t>‘</a:t>
              </a:r>
              <a:r>
                <a:rPr lang="en-US" altLang="ja-JP" sz="1600"/>
                <a:t>05</a:t>
              </a:r>
            </a:p>
          </p:txBody>
        </p:sp>
      </p:grp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5500696" y="1825625"/>
            <a:ext cx="2043116" cy="388938"/>
            <a:chOff x="1638" y="391"/>
            <a:chExt cx="1287" cy="245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653" y="391"/>
              <a:ext cx="272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638" y="405"/>
              <a:ext cx="956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 dirty="0">
                  <a:latin typeface="Arial" charset="0"/>
                </a:rPr>
                <a:t>GRB 050904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714744" y="5786454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約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日後の分光観測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4282" y="142852"/>
            <a:ext cx="484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GRB080913 </a:t>
            </a:r>
            <a:r>
              <a:rPr kumimoji="1" lang="en-US" altLang="ja-JP" sz="3600" dirty="0" smtClean="0"/>
              <a:t>@ z = </a:t>
            </a:r>
            <a:r>
              <a:rPr kumimoji="1" lang="en-US" altLang="ja-JP" sz="3600" dirty="0" smtClean="0"/>
              <a:t>6.7</a:t>
            </a:r>
            <a:endParaRPr kumimoji="1" lang="ja-JP" altLang="en-US" sz="3600" dirty="0"/>
          </a:p>
        </p:txBody>
      </p:sp>
      <p:pic>
        <p:nvPicPr>
          <p:cNvPr id="43012" name="Picture 4" descr="http://www.mpe.mpg.de/~jcg/grb080913/grb080913_GROND_iz.jpg"/>
          <p:cNvPicPr>
            <a:picLocks noChangeAspect="1" noChangeArrowheads="1"/>
          </p:cNvPicPr>
          <p:nvPr/>
        </p:nvPicPr>
        <p:blipFill>
          <a:blip r:embed="rId2" cstate="print"/>
          <a:srcRect r="49842"/>
          <a:stretch>
            <a:fillRect/>
          </a:stretch>
        </p:blipFill>
        <p:spPr bwMode="auto">
          <a:xfrm>
            <a:off x="334987" y="830773"/>
            <a:ext cx="3522633" cy="2812541"/>
          </a:xfrm>
          <a:prstGeom prst="rect">
            <a:avLst/>
          </a:prstGeom>
          <a:noFill/>
        </p:spPr>
      </p:pic>
      <p:pic>
        <p:nvPicPr>
          <p:cNvPr id="43010" name="Picture 2" descr="http://www.mpe.mpg.de/~jcg/grb080913/grb080913_SED_OB3.gif"/>
          <p:cNvPicPr>
            <a:picLocks noChangeAspect="1" noChangeArrowheads="1"/>
          </p:cNvPicPr>
          <p:nvPr/>
        </p:nvPicPr>
        <p:blipFill>
          <a:blip r:embed="rId3" cstate="print"/>
          <a:srcRect l="5344" t="7983" r="7363" b="5042"/>
          <a:stretch>
            <a:fillRect/>
          </a:stretch>
        </p:blipFill>
        <p:spPr bwMode="auto">
          <a:xfrm>
            <a:off x="3929058" y="1571612"/>
            <a:ext cx="5214942" cy="367174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429124" y="1142984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トリガーから </a:t>
            </a:r>
            <a:r>
              <a:rPr kumimoji="1" lang="en-US" altLang="ja-JP" sz="2400" dirty="0" smtClean="0"/>
              <a:t>26</a:t>
            </a:r>
            <a:r>
              <a:rPr kumimoji="1" lang="ja-JP" altLang="en-US" sz="2400" dirty="0" smtClean="0"/>
              <a:t>分後</a:t>
            </a:r>
            <a:endParaRPr kumimoji="1" lang="ja-JP" altLang="en-US" sz="2400" dirty="0"/>
          </a:p>
        </p:txBody>
      </p:sp>
      <p:pic>
        <p:nvPicPr>
          <p:cNvPr id="6" name="Picture 4" descr="http://www.mpe.mpg.de/~jcg/grb080913/grb080913_GROND_iz.jpg"/>
          <p:cNvPicPr>
            <a:picLocks noChangeAspect="1" noChangeArrowheads="1"/>
          </p:cNvPicPr>
          <p:nvPr/>
        </p:nvPicPr>
        <p:blipFill>
          <a:blip r:embed="rId2" cstate="print"/>
          <a:srcRect l="49842"/>
          <a:stretch>
            <a:fillRect/>
          </a:stretch>
        </p:blipFill>
        <p:spPr bwMode="auto">
          <a:xfrm>
            <a:off x="285720" y="3714752"/>
            <a:ext cx="3522633" cy="281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5054" y="85062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6600"/>
                </a:solidFill>
              </a:rPr>
              <a:t>GRB090423  (z=8.3)</a:t>
            </a:r>
            <a:endParaRPr kumimoji="1" lang="ja-JP" altLang="en-US" sz="3200" b="1" dirty="0">
              <a:solidFill>
                <a:srgbClr val="0066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143372" y="0"/>
            <a:ext cx="5000628" cy="3501189"/>
            <a:chOff x="4143372" y="0"/>
            <a:chExt cx="5000628" cy="3501189"/>
          </a:xfrm>
        </p:grpSpPr>
        <p:pic>
          <p:nvPicPr>
            <p:cNvPr id="4" name="図 3" descr="grb090423_SED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2" y="0"/>
              <a:ext cx="5000628" cy="3501189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840944" y="2845638"/>
              <a:ext cx="29017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GROND  (Greiner et al. 2009)</a:t>
              </a:r>
              <a:endParaRPr kumimoji="1" lang="ja-JP" altLang="en-US" sz="1600" dirty="0"/>
            </a:p>
          </p:txBody>
        </p:sp>
      </p:grp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1" y="851584"/>
            <a:ext cx="40140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86100" y="4209170"/>
            <a:ext cx="3542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T90 = 10.3 ± 1.1 sec</a:t>
            </a:r>
          </a:p>
          <a:p>
            <a:r>
              <a:rPr kumimoji="1" lang="en-US" altLang="ja-JP" sz="1600" dirty="0" err="1" smtClean="0"/>
              <a:t>Ep</a:t>
            </a:r>
            <a:r>
              <a:rPr kumimoji="1" lang="en-US" altLang="ja-JP" sz="1600" dirty="0" smtClean="0"/>
              <a:t> = 48.6 ± 6.2 </a:t>
            </a:r>
            <a:r>
              <a:rPr kumimoji="1" lang="en-US" altLang="ja-JP" sz="1600" dirty="0" err="1" smtClean="0"/>
              <a:t>keV</a:t>
            </a:r>
            <a:endParaRPr kumimoji="1" lang="en-US" altLang="ja-JP" sz="1600" dirty="0" smtClean="0"/>
          </a:p>
          <a:p>
            <a:r>
              <a:rPr lang="en-US" altLang="ja-JP" sz="1600" dirty="0" err="1" smtClean="0"/>
              <a:t>Fp</a:t>
            </a:r>
            <a:r>
              <a:rPr lang="en-US" altLang="ja-JP" sz="1600" dirty="0" smtClean="0"/>
              <a:t> = 1.7 ± 0.2 photon/cm2/sec</a:t>
            </a:r>
          </a:p>
          <a:p>
            <a:r>
              <a:rPr lang="en-US" altLang="ja-JP" sz="1600" dirty="0" err="1" smtClean="0"/>
              <a:t>Fluence</a:t>
            </a:r>
            <a:r>
              <a:rPr lang="en-US" altLang="ja-JP" sz="1600" dirty="0" smtClean="0"/>
              <a:t> = (5.9 ± 0.4) x 10</a:t>
            </a:r>
            <a:r>
              <a:rPr lang="en-US" altLang="ja-JP" sz="1600" baseline="30000" dirty="0" smtClean="0"/>
              <a:t>-7</a:t>
            </a:r>
            <a:r>
              <a:rPr lang="en-US" altLang="ja-JP" sz="1600" dirty="0" smtClean="0"/>
              <a:t> erg/cm2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00298" y="928670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Swift-BAT</a:t>
            </a:r>
          </a:p>
          <a:p>
            <a:r>
              <a:rPr lang="en-US" altLang="ja-JP" sz="1600" dirty="0" smtClean="0"/>
              <a:t>15 – 150 </a:t>
            </a:r>
            <a:r>
              <a:rPr lang="en-US" altLang="ja-JP" sz="1600" dirty="0" err="1" smtClean="0"/>
              <a:t>keV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158" y="5786454"/>
            <a:ext cx="364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 smtClean="0"/>
              <a:t>十分明るい </a:t>
            </a:r>
            <a:r>
              <a:rPr lang="en-US" altLang="ja-JP" sz="1800" dirty="0" smtClean="0"/>
              <a:t>(BAT </a:t>
            </a:r>
            <a:r>
              <a:rPr lang="ja-JP" altLang="en-US" sz="1800" dirty="0" smtClean="0"/>
              <a:t>感度の</a:t>
            </a:r>
            <a:r>
              <a:rPr lang="en-US" altLang="ja-JP" sz="1800" dirty="0" smtClean="0"/>
              <a:t>10</a:t>
            </a:r>
            <a:r>
              <a:rPr lang="ja-JP" altLang="en-US" sz="1800" dirty="0" smtClean="0"/>
              <a:t>倍以上</a:t>
            </a:r>
            <a:r>
              <a:rPr lang="en-US" altLang="ja-JP" sz="1800" dirty="0" smtClean="0"/>
              <a:t>)</a:t>
            </a:r>
          </a:p>
          <a:p>
            <a:r>
              <a:rPr lang="ja-JP" altLang="en-US" sz="1800" dirty="0" smtClean="0"/>
              <a:t>残光は通常の振舞いのようだ</a:t>
            </a:r>
            <a:endParaRPr lang="en-US" altLang="ja-JP" sz="1800" dirty="0" smtClean="0"/>
          </a:p>
        </p:txBody>
      </p:sp>
      <p:pic>
        <p:nvPicPr>
          <p:cNvPr id="11266" name="Picture 2" descr="http://www.mpe.mpg.de/~jcg/GROND/GRB090423_TNG_2Dsp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4483269" cy="3286124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7215206" y="242886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15.2</a:t>
            </a:r>
            <a:r>
              <a:rPr kumimoji="1" lang="ja-JP" altLang="en-US" dirty="0" smtClean="0"/>
              <a:t>時間後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52"/>
          <p:cNvGrpSpPr/>
          <p:nvPr/>
        </p:nvGrpSpPr>
        <p:grpSpPr>
          <a:xfrm>
            <a:off x="0" y="285728"/>
            <a:ext cx="6585912" cy="6283608"/>
            <a:chOff x="3555022" y="887089"/>
            <a:chExt cx="5602626" cy="5345456"/>
          </a:xfrm>
        </p:grpSpPr>
        <p:grpSp>
          <p:nvGrpSpPr>
            <p:cNvPr id="15" name="グループ化 43"/>
            <p:cNvGrpSpPr/>
            <p:nvPr/>
          </p:nvGrpSpPr>
          <p:grpSpPr>
            <a:xfrm>
              <a:off x="3555022" y="887089"/>
              <a:ext cx="5602626" cy="5345456"/>
              <a:chOff x="3555022" y="783881"/>
              <a:chExt cx="5602626" cy="5345456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55022" y="783881"/>
                <a:ext cx="5602626" cy="5345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6897493" y="4975902"/>
                <a:ext cx="2062146" cy="392738"/>
              </a:xfrm>
              <a:prstGeom prst="rect">
                <a:avLst/>
              </a:prstGeom>
              <a:solidFill>
                <a:srgbClr val="FF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C.P = </a:t>
                </a:r>
                <a:r>
                  <a:rPr lang="en-US" altLang="ja-JP" sz="2400" dirty="0" smtClean="0"/>
                  <a:t>1.13×10 </a:t>
                </a:r>
                <a:r>
                  <a:rPr lang="en-US" altLang="ja-JP" sz="2400" baseline="30000" dirty="0" smtClean="0"/>
                  <a:t>-33 </a:t>
                </a:r>
                <a:endParaRPr lang="en-US" altLang="ja-JP" sz="2400" baseline="30000" dirty="0"/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7537627" y="4549280"/>
                <a:ext cx="1404092" cy="392738"/>
              </a:xfrm>
              <a:prstGeom prst="rect">
                <a:avLst/>
              </a:prstGeom>
              <a:solidFill>
                <a:srgbClr val="99FF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/>
                  <a:t>C.C</a:t>
                </a:r>
                <a:r>
                  <a:rPr lang="en-US" altLang="ja-JP" sz="2400" dirty="0"/>
                  <a:t>. = </a:t>
                </a:r>
                <a:r>
                  <a:rPr lang="en-US" altLang="ja-JP" sz="2400" dirty="0" smtClean="0"/>
                  <a:t>0.913</a:t>
                </a:r>
                <a:endParaRPr lang="en-US" altLang="ja-JP" sz="2400" dirty="0"/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4497404" y="1133461"/>
                <a:ext cx="3130228" cy="39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err="1"/>
                  <a:t>Yonetoku</a:t>
                </a:r>
                <a:r>
                  <a:rPr lang="en-US" altLang="ja-JP" sz="2400" dirty="0"/>
                  <a:t> et al. (</a:t>
                </a:r>
                <a:r>
                  <a:rPr lang="en-US" altLang="ja-JP" sz="2400" dirty="0" smtClean="0"/>
                  <a:t>2004, 2010)</a:t>
                </a:r>
                <a:endParaRPr lang="en-US" altLang="ja-JP" sz="2400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4572000" y="1500174"/>
                <a:ext cx="1031209" cy="392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84 GRBs</a:t>
                </a:r>
                <a:endParaRPr kumimoji="1" lang="ja-JP" altLang="en-US" sz="2400" dirty="0"/>
              </a:p>
            </p:txBody>
          </p:sp>
          <p:cxnSp>
            <p:nvCxnSpPr>
              <p:cNvPr id="50" name="直線コネクタ 49"/>
              <p:cNvCxnSpPr/>
              <p:nvPr/>
            </p:nvCxnSpPr>
            <p:spPr bwMode="auto">
              <a:xfrm flipV="1">
                <a:off x="4371334" y="1000108"/>
                <a:ext cx="4643470" cy="45005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6483968" y="1598908"/>
                <a:ext cx="838931" cy="39273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z = 8.2</a:t>
                </a:r>
                <a:endParaRPr kumimoji="1" lang="ja-JP" altLang="en-US" sz="2400" dirty="0"/>
              </a:p>
            </p:txBody>
          </p:sp>
        </p:grpSp>
        <p:cxnSp>
          <p:nvCxnSpPr>
            <p:cNvPr id="52" name="カギ線コネクタ 51"/>
            <p:cNvCxnSpPr/>
            <p:nvPr/>
          </p:nvCxnSpPr>
          <p:spPr bwMode="auto">
            <a:xfrm flipV="1">
              <a:off x="7345721" y="1546203"/>
              <a:ext cx="869617" cy="342931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3"/>
          <p:cNvGrpSpPr/>
          <p:nvPr/>
        </p:nvGrpSpPr>
        <p:grpSpPr>
          <a:xfrm>
            <a:off x="3857652" y="3508955"/>
            <a:ext cx="5357818" cy="2277499"/>
            <a:chOff x="34925" y="4657727"/>
            <a:chExt cx="4932363" cy="2208213"/>
          </a:xfrm>
        </p:grpSpPr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34925" y="4657727"/>
              <a:ext cx="4932363" cy="2208213"/>
              <a:chOff x="2631" y="2942"/>
              <a:chExt cx="3107" cy="1391"/>
            </a:xfrm>
          </p:grpSpPr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3425"/>
              <a:stretch>
                <a:fillRect/>
              </a:stretch>
            </p:blipFill>
            <p:spPr bwMode="auto">
              <a:xfrm>
                <a:off x="2631" y="2942"/>
                <a:ext cx="3107" cy="1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3107" y="2976"/>
                <a:ext cx="414" cy="260"/>
              </a:xfrm>
              <a:prstGeom prst="rect">
                <a:avLst/>
              </a:prstGeom>
              <a:noFill/>
              <a:ln w="9525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>
                    <a:solidFill>
                      <a:srgbClr val="006666"/>
                    </a:solidFill>
                  </a:rPr>
                  <a:t>νF</a:t>
                </a:r>
                <a:r>
                  <a:rPr lang="en-US" altLang="ja-JP" sz="2000" b="1" baseline="-25000">
                    <a:solidFill>
                      <a:srgbClr val="006666"/>
                    </a:solidFill>
                  </a:rPr>
                  <a:t>ν  </a:t>
                </a:r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 flipV="1">
                <a:off x="4241" y="3203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3" name="Text Box 17"/>
              <p:cNvSpPr txBox="1">
                <a:spLocks noChangeArrowheads="1"/>
              </p:cNvSpPr>
              <p:nvPr/>
            </p:nvSpPr>
            <p:spPr bwMode="auto">
              <a:xfrm>
                <a:off x="3457" y="3760"/>
                <a:ext cx="1795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Peak energy (</a:t>
                </a:r>
                <a:r>
                  <a:rPr lang="en-US" altLang="ja-JP" b="1" dirty="0" err="1" smtClean="0">
                    <a:solidFill>
                      <a:srgbClr val="FF0000"/>
                    </a:solidFill>
                  </a:rPr>
                  <a:t>Epeak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 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4" name="直線矢印コネクタ 43"/>
            <p:cNvCxnSpPr/>
            <p:nvPr/>
          </p:nvCxnSpPr>
          <p:spPr bwMode="auto">
            <a:xfrm flipV="1">
              <a:off x="1000100" y="5143512"/>
              <a:ext cx="1000132" cy="9286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テキスト ボックス 52"/>
            <p:cNvSpPr txBox="1"/>
            <p:nvPr/>
          </p:nvSpPr>
          <p:spPr>
            <a:xfrm>
              <a:off x="863244" y="521495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E</a:t>
              </a:r>
              <a:r>
                <a:rPr kumimoji="1" lang="en-US" altLang="ja-JP" sz="2800" baseline="30000" dirty="0" err="1" smtClean="0">
                  <a:solidFill>
                    <a:srgbClr val="FF0000"/>
                  </a:solidFill>
                </a:rPr>
                <a:t>α</a:t>
              </a:r>
              <a:endParaRPr kumimoji="1" lang="ja-JP" altLang="en-US" sz="2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506450" y="485776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E</a:t>
              </a:r>
              <a:r>
                <a:rPr lang="en-US" altLang="ja-JP" sz="2800" baseline="30000" dirty="0" err="1" smtClean="0">
                  <a:solidFill>
                    <a:srgbClr val="FF0000"/>
                  </a:solidFill>
                </a:rPr>
                <a:t>β</a:t>
              </a:r>
              <a:endParaRPr kumimoji="1" lang="ja-JP" altLang="en-US" sz="28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 bwMode="auto">
            <a:xfrm>
              <a:off x="2928926" y="5143512"/>
              <a:ext cx="1143008" cy="857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 bwMode="auto">
          <a:xfrm>
            <a:off x="285720" y="5572140"/>
            <a:ext cx="8643998" cy="1143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" name="グループ化 9"/>
          <p:cNvGrpSpPr/>
          <p:nvPr/>
        </p:nvGrpSpPr>
        <p:grpSpPr>
          <a:xfrm>
            <a:off x="357126" y="5572140"/>
            <a:ext cx="4143436" cy="1033169"/>
            <a:chOff x="71406" y="5172030"/>
            <a:chExt cx="4143436" cy="103316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1406" y="5362204"/>
              <a:ext cx="908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err="1" smtClean="0"/>
                <a:t>t</a:t>
              </a:r>
              <a:r>
                <a:rPr kumimoji="1" lang="en-US" altLang="ja-JP" sz="2400" dirty="0" err="1" smtClean="0"/>
                <a:t>L</a:t>
              </a:r>
              <a:r>
                <a:rPr kumimoji="1" lang="en-US" altLang="ja-JP" sz="2800" dirty="0" smtClean="0"/>
                <a:t> </a:t>
              </a:r>
              <a:r>
                <a:rPr lang="ja-JP" altLang="en-US" sz="2800" dirty="0" smtClean="0"/>
                <a:t>≡ </a:t>
              </a:r>
              <a:endParaRPr kumimoji="1" lang="ja-JP" altLang="en-US" sz="2800" dirty="0"/>
            </a:p>
          </p:txBody>
        </p:sp>
        <p:grpSp>
          <p:nvGrpSpPr>
            <p:cNvPr id="3" name="グループ化 8"/>
            <p:cNvGrpSpPr/>
            <p:nvPr/>
          </p:nvGrpSpPr>
          <p:grpSpPr>
            <a:xfrm>
              <a:off x="826572" y="5172030"/>
              <a:ext cx="3388270" cy="1033169"/>
              <a:chOff x="755134" y="5172030"/>
              <a:chExt cx="3388270" cy="1033169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755134" y="5172030"/>
                <a:ext cx="3381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dirty="0" smtClean="0"/>
                  <a:t>全エネルギー</a:t>
                </a:r>
                <a:r>
                  <a:rPr kumimoji="1" lang="en-US" altLang="ja-JP" sz="2400" b="1" dirty="0" err="1" smtClean="0"/>
                  <a:t>Eiso</a:t>
                </a:r>
                <a:r>
                  <a:rPr lang="ja-JP" altLang="en-US" sz="2400" b="1" dirty="0" smtClean="0"/>
                  <a:t> </a:t>
                </a:r>
                <a:r>
                  <a:rPr lang="en-US" altLang="ja-JP" sz="2400" b="1" dirty="0" smtClean="0"/>
                  <a:t>(erg)</a:t>
                </a:r>
                <a:endParaRPr kumimoji="1" lang="ja-JP" altLang="en-US" sz="2400" b="1" dirty="0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949484" y="5743534"/>
                <a:ext cx="2908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b="1" dirty="0" smtClean="0"/>
                  <a:t>最大光度 </a:t>
                </a:r>
                <a:r>
                  <a:rPr kumimoji="1" lang="en-US" altLang="ja-JP" sz="2400" b="1" dirty="0" err="1" smtClean="0"/>
                  <a:t>Lp</a:t>
                </a:r>
                <a:r>
                  <a:rPr kumimoji="1" lang="en-US" altLang="ja-JP" sz="2400" b="1" dirty="0" smtClean="0"/>
                  <a:t> (erg/s)</a:t>
                </a:r>
                <a:endParaRPr kumimoji="1" lang="ja-JP" altLang="en-US" sz="2400" b="1" dirty="0"/>
              </a:p>
            </p:txBody>
          </p:sp>
          <p:cxnSp>
            <p:nvCxnSpPr>
              <p:cNvPr id="8" name="直線コネクタ 7"/>
              <p:cNvCxnSpPr/>
              <p:nvPr/>
            </p:nvCxnSpPr>
            <p:spPr bwMode="auto">
              <a:xfrm>
                <a:off x="785786" y="5699250"/>
                <a:ext cx="335761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5" name="テキスト ボックス 24"/>
          <p:cNvSpPr txBox="1"/>
          <p:nvPr/>
        </p:nvSpPr>
        <p:spPr>
          <a:xfrm>
            <a:off x="4572000" y="5929330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=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43570" y="5643578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Fluence</a:t>
            </a:r>
            <a:r>
              <a:rPr kumimoji="1" lang="en-US" altLang="ja-JP" sz="2400" dirty="0" smtClean="0"/>
              <a:t> </a:t>
            </a:r>
            <a:r>
              <a:rPr kumimoji="1" lang="en-US" altLang="ja-JP" dirty="0" smtClean="0"/>
              <a:t>(erg/cm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00628" y="6143644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(1+z) ×Peak Flux </a:t>
            </a:r>
            <a:r>
              <a:rPr kumimoji="1" lang="en-US" altLang="ja-JP" dirty="0" smtClean="0"/>
              <a:t>(erg/cm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/s)</a:t>
            </a:r>
            <a:endParaRPr kumimoji="1" lang="ja-JP" altLang="en-US" dirty="0"/>
          </a:p>
        </p:txBody>
      </p:sp>
      <p:cxnSp>
        <p:nvCxnSpPr>
          <p:cNvPr id="31" name="直線コネクタ 30"/>
          <p:cNvCxnSpPr/>
          <p:nvPr/>
        </p:nvCxnSpPr>
        <p:spPr bwMode="auto">
          <a:xfrm rot="10800000">
            <a:off x="4929191" y="6112111"/>
            <a:ext cx="36433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グループ化 34"/>
          <p:cNvGrpSpPr/>
          <p:nvPr/>
        </p:nvGrpSpPr>
        <p:grpSpPr>
          <a:xfrm>
            <a:off x="928662" y="142852"/>
            <a:ext cx="6896902" cy="5357850"/>
            <a:chOff x="928662" y="71414"/>
            <a:chExt cx="6896902" cy="5357850"/>
          </a:xfrm>
        </p:grpSpPr>
        <p:pic>
          <p:nvPicPr>
            <p:cNvPr id="12698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14290"/>
              <a:ext cx="6896902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987377" y="4029022"/>
              <a:ext cx="2442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Tsutsui</a:t>
              </a:r>
              <a:r>
                <a:rPr lang="en-US" altLang="ja-JP" dirty="0" smtClean="0"/>
                <a:t>, DY+ (2009)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220625" y="71414"/>
              <a:ext cx="4923143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GRB </a:t>
              </a:r>
              <a:r>
                <a:rPr kumimoji="1" lang="ja-JP" altLang="en-US" sz="2800" dirty="0" smtClean="0"/>
                <a:t>ファンダメンタル・プレーン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230312" y="785794"/>
              <a:ext cx="2698175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系統誤差が改善</a:t>
              </a:r>
              <a:endParaRPr lang="en-US" altLang="ja-JP" sz="2800" dirty="0" smtClean="0"/>
            </a:p>
            <a:p>
              <a:r>
                <a:rPr lang="el-GR" altLang="ja-JP" sz="2800" dirty="0" smtClean="0"/>
                <a:t>σ</a:t>
              </a:r>
              <a:r>
                <a:rPr lang="en-US" altLang="ja-JP" sz="2800" dirty="0" smtClean="0"/>
                <a:t> = 0.15</a:t>
              </a:r>
              <a:endParaRPr kumimoji="1" lang="ja-JP" altLang="en-US" sz="28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-990188" y="2347455"/>
              <a:ext cx="44422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  Peak Luminosity  (</a:t>
              </a:r>
              <a:r>
                <a:rPr kumimoji="1" lang="en-US" altLang="ja-JP" sz="2400" dirty="0" err="1" smtClean="0"/>
                <a:t>Lp</a:t>
              </a:r>
              <a:r>
                <a:rPr kumimoji="1" lang="en-US" altLang="ja-JP" sz="2400" dirty="0" smtClean="0"/>
                <a:t> : erg/s)  </a:t>
              </a:r>
              <a:endParaRPr kumimoji="1" lang="ja-JP" altLang="en-US" sz="24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071670" y="4929198"/>
              <a:ext cx="52533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            log </a:t>
              </a:r>
              <a:r>
                <a:rPr kumimoji="1" lang="en-US" altLang="ja-JP" sz="2400" dirty="0" err="1" smtClean="0"/>
                <a:t>Ep</a:t>
              </a:r>
              <a:r>
                <a:rPr kumimoji="1" lang="en-US" altLang="ja-JP" sz="2400" dirty="0" smtClean="0"/>
                <a:t> – 0.187 (log </a:t>
              </a:r>
              <a:r>
                <a:rPr kumimoji="1" lang="en-US" altLang="ja-JP" sz="2400" dirty="0" err="1" smtClean="0"/>
                <a:t>tL</a:t>
              </a:r>
              <a:r>
                <a:rPr kumimoji="1" lang="en-US" altLang="ja-JP" sz="2400" dirty="0" smtClean="0"/>
                <a:t>)            </a:t>
              </a:r>
              <a:endParaRPr kumimoji="1" lang="ja-JP" altLang="en-US" sz="24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573829" y="3262970"/>
            <a:ext cx="42130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</a:t>
            </a:r>
            <a:r>
              <a:rPr kumimoji="1" lang="en-US" altLang="ja-JP" sz="1800" dirty="0" smtClean="0"/>
              <a:t>p,52</a:t>
            </a:r>
            <a:r>
              <a:rPr kumimoji="1" lang="en-US" altLang="ja-JP" sz="2800" dirty="0" smtClean="0"/>
              <a:t> = 10</a:t>
            </a:r>
            <a:r>
              <a:rPr kumimoji="1" lang="en-US" altLang="ja-JP" sz="2800" baseline="30000" dirty="0" smtClean="0"/>
              <a:t>–3.87 </a:t>
            </a:r>
            <a:r>
              <a:rPr kumimoji="1" lang="en-US" altLang="ja-JP" sz="2800" dirty="0" smtClean="0"/>
              <a:t>Ep</a:t>
            </a:r>
            <a:r>
              <a:rPr kumimoji="1" lang="en-US" altLang="ja-JP" sz="2800" baseline="30000" dirty="0" smtClean="0"/>
              <a:t>1.82</a:t>
            </a:r>
            <a:r>
              <a:rPr kumimoji="1" lang="en-US" altLang="ja-JP" sz="2800" dirty="0" smtClean="0"/>
              <a:t>×t </a:t>
            </a:r>
            <a:r>
              <a:rPr kumimoji="1" lang="en-US" altLang="ja-JP" dirty="0" smtClean="0"/>
              <a:t>L</a:t>
            </a:r>
            <a:r>
              <a:rPr kumimoji="1" lang="en-US" altLang="ja-JP" sz="2800" baseline="30000" dirty="0" smtClean="0"/>
              <a:t>–0.34</a:t>
            </a:r>
            <a:endParaRPr kumimoji="1" lang="ja-JP" alt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2"/>
          <p:cNvGrpSpPr/>
          <p:nvPr/>
        </p:nvGrpSpPr>
        <p:grpSpPr>
          <a:xfrm>
            <a:off x="71406" y="285728"/>
            <a:ext cx="9072626" cy="6500858"/>
            <a:chOff x="142844" y="285728"/>
            <a:chExt cx="9072626" cy="650085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542" y="623983"/>
              <a:ext cx="8200492" cy="605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998079" y="6324921"/>
              <a:ext cx="18598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赤方偏移 </a:t>
              </a:r>
              <a:r>
                <a:rPr lang="en-US" altLang="ja-JP" sz="2400" dirty="0" smtClean="0"/>
                <a:t>(z)</a:t>
              </a:r>
              <a:endParaRPr kumimoji="1" lang="ja-JP" altLang="en-US" sz="24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16200000">
              <a:off x="-989838" y="3173419"/>
              <a:ext cx="272702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     光度距離</a:t>
              </a:r>
              <a:r>
                <a:rPr kumimoji="1" lang="en-US" altLang="ja-JP" sz="2400" dirty="0" smtClean="0"/>
                <a:t> (m)    </a:t>
              </a:r>
              <a:endParaRPr kumimoji="1" lang="ja-JP" altLang="en-US" sz="2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472727" y="5795288"/>
              <a:ext cx="659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24</a:t>
              </a:r>
              <a:endParaRPr kumimoji="1" lang="ja-JP" altLang="en-US" baseline="30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472727" y="4382742"/>
              <a:ext cx="659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25</a:t>
              </a:r>
              <a:endParaRPr kumimoji="1" lang="ja-JP" altLang="en-US" baseline="30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472727" y="3025420"/>
              <a:ext cx="659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26</a:t>
              </a:r>
              <a:endParaRPr kumimoji="1" lang="ja-JP" altLang="en-US" baseline="30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472727" y="1668098"/>
              <a:ext cx="6591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27</a:t>
              </a:r>
              <a:endParaRPr kumimoji="1" lang="ja-JP" altLang="en-US" baseline="30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145236" y="6110607"/>
              <a:ext cx="68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0.01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462223" y="6110607"/>
              <a:ext cx="5405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0.1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818562" y="6110607"/>
              <a:ext cx="32733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61912" y="6110607"/>
              <a:ext cx="470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16674" y="3753153"/>
              <a:ext cx="228139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err="1" smtClean="0"/>
                <a:t>Ia</a:t>
              </a:r>
              <a:r>
                <a:rPr lang="ja-JP" altLang="en-US" sz="3200" dirty="0" smtClean="0"/>
                <a:t> 型超新星</a:t>
              </a:r>
              <a:endParaRPr kumimoji="1" lang="en-US" altLang="ja-JP" sz="32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55208" y="285728"/>
              <a:ext cx="3190297" cy="6463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3600" dirty="0" smtClean="0">
                  <a:latin typeface="+mn-ea"/>
                </a:rPr>
                <a:t>Hubble Diagram</a:t>
              </a:r>
              <a:endParaRPr kumimoji="1" lang="ja-JP" altLang="en-US" sz="3600" dirty="0">
                <a:latin typeface="+mn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14414" y="1142984"/>
              <a:ext cx="377539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0000FF"/>
                  </a:solidFill>
                </a:rPr>
                <a:t>■ </a:t>
              </a:r>
              <a:r>
                <a:rPr lang="en-US" altLang="ja-JP" sz="2400" b="1" dirty="0" smtClean="0">
                  <a:solidFill>
                    <a:srgbClr val="0000FF"/>
                  </a:solidFill>
                </a:rPr>
                <a:t>GRB </a:t>
              </a:r>
              <a:r>
                <a:rPr lang="ja-JP" altLang="en-US" sz="2400" b="1" dirty="0" smtClean="0">
                  <a:solidFill>
                    <a:srgbClr val="0000FF"/>
                  </a:solidFill>
                </a:rPr>
                <a:t>キャリブレーション</a:t>
              </a:r>
              <a:endParaRPr lang="en-US" altLang="ja-JP" sz="2400" b="1" dirty="0" smtClean="0">
                <a:solidFill>
                  <a:srgbClr val="0000FF"/>
                </a:solidFill>
              </a:endParaRPr>
            </a:p>
            <a:p>
              <a:r>
                <a:rPr kumimoji="1" lang="ja-JP" altLang="en-US" sz="2400" b="1" dirty="0" smtClean="0">
                  <a:solidFill>
                    <a:srgbClr val="FF0000"/>
                  </a:solidFill>
                </a:rPr>
                <a:t>■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GRB 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開拓領域</a:t>
              </a:r>
              <a:endParaRPr kumimoji="1" lang="en-US" altLang="ja-JP" sz="2400" b="1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sz="2400" b="1" dirty="0" smtClean="0"/>
                <a:t>＋ </a:t>
              </a:r>
              <a:r>
                <a:rPr kumimoji="1" lang="en-US" altLang="ja-JP" sz="2400" b="1" dirty="0" smtClean="0"/>
                <a:t>Type </a:t>
              </a:r>
              <a:r>
                <a:rPr kumimoji="1" lang="en-US" altLang="ja-JP" sz="2400" b="1" dirty="0" err="1" smtClean="0"/>
                <a:t>Ia</a:t>
              </a:r>
              <a:r>
                <a:rPr kumimoji="1" lang="en-US" altLang="ja-JP" sz="2400" b="1" dirty="0" smtClean="0"/>
                <a:t> </a:t>
              </a:r>
              <a:r>
                <a:rPr kumimoji="1" lang="en-US" altLang="ja-JP" sz="2400" b="1" dirty="0" err="1" smtClean="0"/>
                <a:t>SNe</a:t>
              </a:r>
              <a:endParaRPr kumimoji="1" lang="en-US" altLang="ja-JP" sz="2400" b="1" dirty="0" smtClean="0"/>
            </a:p>
            <a:p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03862" y="285728"/>
              <a:ext cx="1779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  (</a:t>
              </a:r>
              <a:r>
                <a:rPr lang="en-US" altLang="ja-JP" sz="1600" dirty="0" err="1" smtClean="0">
                  <a:latin typeface="+mj-lt"/>
                </a:rPr>
                <a:t>Ω</a:t>
              </a:r>
              <a:r>
                <a:rPr lang="en-US" altLang="ja-JP" sz="1600" baseline="-25000" dirty="0" err="1" smtClean="0"/>
                <a:t>m</a:t>
              </a:r>
              <a:r>
                <a:rPr lang="en-US" altLang="ja-JP" sz="1600" dirty="0" smtClean="0"/>
                <a:t>, </a:t>
              </a:r>
              <a:r>
                <a:rPr lang="en-US" altLang="ja-JP" sz="1600" dirty="0" smtClean="0">
                  <a:latin typeface="+mj-lt"/>
                </a:rPr>
                <a:t>Ω</a:t>
              </a:r>
              <a:r>
                <a:rPr lang="en-US" altLang="ja-JP" sz="1600" baseline="-25000" dirty="0" smtClean="0"/>
                <a:t>Λ</a:t>
              </a:r>
              <a:r>
                <a:rPr lang="en-US" altLang="ja-JP" sz="1600" dirty="0" smtClean="0"/>
                <a:t>) = (0, 1)</a:t>
              </a:r>
              <a:endParaRPr kumimoji="1" lang="ja-JP" altLang="en-US" sz="16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206861" y="714356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(0.3, 0.7)</a:t>
              </a:r>
              <a:endParaRPr lang="ja-JP" altLang="en-US" sz="1600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208479" y="1142984"/>
              <a:ext cx="6655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(1, 0)</a:t>
              </a:r>
              <a:endParaRPr lang="ja-JP" altLang="en-US" sz="1600" dirty="0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7929586" y="1928802"/>
              <a:ext cx="1000132" cy="500066"/>
              <a:chOff x="7929586" y="2071678"/>
              <a:chExt cx="1000132" cy="500066"/>
            </a:xfrm>
          </p:grpSpPr>
          <p:sp>
            <p:nvSpPr>
              <p:cNvPr id="27" name="角丸四角形吹き出し 26"/>
              <p:cNvSpPr/>
              <p:nvPr/>
            </p:nvSpPr>
            <p:spPr bwMode="auto">
              <a:xfrm>
                <a:off x="7929586" y="2071678"/>
                <a:ext cx="1000132" cy="500066"/>
              </a:xfrm>
              <a:prstGeom prst="wedgeRoundRectCallout">
                <a:avLst>
                  <a:gd name="adj1" fmla="val -39749"/>
                  <a:gd name="adj2" fmla="val -177104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7945352" y="2127350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z = 8.2</a:t>
                </a:r>
                <a:endParaRPr kumimoji="1" lang="ja-JP" altLang="en-US" sz="2000" dirty="0"/>
              </a:p>
            </p:txBody>
          </p:sp>
        </p:grpSp>
        <p:cxnSp>
          <p:nvCxnSpPr>
            <p:cNvPr id="21" name="直線コネクタ 20"/>
            <p:cNvCxnSpPr/>
            <p:nvPr/>
          </p:nvCxnSpPr>
          <p:spPr bwMode="auto">
            <a:xfrm rot="5400000">
              <a:off x="4714876" y="4214818"/>
              <a:ext cx="35719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 bwMode="auto">
            <a:xfrm rot="5400000">
              <a:off x="3187382" y="5072074"/>
              <a:ext cx="185738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244908" y="4286256"/>
              <a:ext cx="2143536" cy="107721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00FF"/>
                  </a:solidFill>
                </a:rPr>
                <a:t>GRB</a:t>
              </a:r>
              <a:endParaRPr lang="en-US" altLang="ja-JP" sz="3200" dirty="0" smtClean="0">
                <a:solidFill>
                  <a:srgbClr val="0000FF"/>
                </a:solidFill>
              </a:endParaRPr>
            </a:p>
            <a:p>
              <a:r>
                <a:rPr lang="en-US" altLang="ja-JP" sz="3200" dirty="0" smtClean="0">
                  <a:solidFill>
                    <a:srgbClr val="0000FF"/>
                  </a:solidFill>
                </a:rPr>
                <a:t>Calibration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532744" y="3137600"/>
              <a:ext cx="1595309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0000"/>
                  </a:solidFill>
                </a:rPr>
                <a:t>New !!</a:t>
              </a:r>
            </a:p>
            <a:p>
              <a:r>
                <a:rPr lang="en-US" altLang="ja-JP" sz="3200" dirty="0" smtClean="0">
                  <a:solidFill>
                    <a:srgbClr val="FF0000"/>
                  </a:solidFill>
                </a:rPr>
                <a:t>Frontier</a:t>
              </a:r>
            </a:p>
          </p:txBody>
        </p:sp>
        <p:sp>
          <p:nvSpPr>
            <p:cNvPr id="25" name="右矢印 24"/>
            <p:cNvSpPr/>
            <p:nvPr/>
          </p:nvSpPr>
          <p:spPr bwMode="auto">
            <a:xfrm>
              <a:off x="6514474" y="4572008"/>
              <a:ext cx="1571636" cy="500066"/>
            </a:xfrm>
            <a:prstGeom prst="rightArrow">
              <a:avLst/>
            </a:prstGeom>
            <a:solidFill>
              <a:srgbClr val="FFC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6" name="右矢印 25"/>
            <p:cNvSpPr/>
            <p:nvPr/>
          </p:nvSpPr>
          <p:spPr bwMode="auto">
            <a:xfrm>
              <a:off x="4116076" y="5429264"/>
              <a:ext cx="2357454" cy="571504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48184</TotalTime>
  <Words>736</Words>
  <Application>Microsoft Office PowerPoint</Application>
  <PresentationFormat>画面に合わせる (4:3)</PresentationFormat>
  <Paragraphs>164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標準デザイン</vt:lpstr>
      <vt:lpstr>Stream</vt:lpstr>
      <vt:lpstr>スライド 1</vt:lpstr>
      <vt:lpstr>スライド 2</vt:lpstr>
      <vt:lpstr>GRB030329/SN2003dh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Company>Kanazawa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Daisuke YONETOKU</dc:creator>
  <cp:lastModifiedBy>yonetoku</cp:lastModifiedBy>
  <cp:revision>2064</cp:revision>
  <dcterms:created xsi:type="dcterms:W3CDTF">2004-07-15T04:17:08Z</dcterms:created>
  <dcterms:modified xsi:type="dcterms:W3CDTF">2010-03-10T06:30:11Z</dcterms:modified>
</cp:coreProperties>
</file>