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0"/>
  </p:notesMasterIdLst>
  <p:sldIdLst>
    <p:sldId id="260" r:id="rId2"/>
    <p:sldId id="284" r:id="rId3"/>
    <p:sldId id="259" r:id="rId4"/>
    <p:sldId id="286" r:id="rId5"/>
    <p:sldId id="285" r:id="rId6"/>
    <p:sldId id="265" r:id="rId7"/>
    <p:sldId id="263" r:id="rId8"/>
    <p:sldId id="283" r:id="rId9"/>
    <p:sldId id="274" r:id="rId10"/>
    <p:sldId id="275" r:id="rId11"/>
    <p:sldId id="276" r:id="rId12"/>
    <p:sldId id="280" r:id="rId13"/>
    <p:sldId id="257" r:id="rId14"/>
    <p:sldId id="261" r:id="rId15"/>
    <p:sldId id="262" r:id="rId16"/>
    <p:sldId id="258" r:id="rId17"/>
    <p:sldId id="268" r:id="rId18"/>
    <p:sldId id="267" r:id="rId19"/>
    <p:sldId id="270" r:id="rId20"/>
    <p:sldId id="271" r:id="rId21"/>
    <p:sldId id="288" r:id="rId22"/>
    <p:sldId id="273" r:id="rId23"/>
    <p:sldId id="272" r:id="rId24"/>
    <p:sldId id="287" r:id="rId25"/>
    <p:sldId id="269" r:id="rId26"/>
    <p:sldId id="266" r:id="rId27"/>
    <p:sldId id="281" r:id="rId28"/>
    <p:sldId id="282" r:id="rId29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119" autoAdjust="0"/>
    <p:restoredTop sz="94660"/>
  </p:normalViewPr>
  <p:slideViewPr>
    <p:cSldViewPr>
      <p:cViewPr varScale="1">
        <p:scale>
          <a:sx n="63" d="100"/>
          <a:sy n="63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4D1A2B9-BDE5-4765-9DAA-025F6F39C6C4}" type="datetimeFigureOut">
              <a:rPr kumimoji="1" lang="ja-JP" altLang="en-US" smtClean="0"/>
              <a:pPr/>
              <a:t>2010/3/9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E34D9B1-3D1C-4F47-B94D-A753797F2A2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789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CFE40F-B957-47DE-8765-B7F341A08CE1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4D9B1-3D1C-4F47-B94D-A753797F2A2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2010/3/9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正方形/長方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正方形/長方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正方形/長方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56" name="正方形/長方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正方形/長方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正方形/長方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正方形/長方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リーフォーム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フリーフォーム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フリーフォーム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フリーフォーム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フリーフォーム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フリーフォーム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フリーフォーム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フリーフォーム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フリーフォーム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フリーフォーム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フリーフォーム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フリーフォーム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フリーフォーム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フリーフォーム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フリーフォーム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正方形/長方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正方形/長方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2010/3/9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2010/3/9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正方形/長方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正方形/長方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正方形/長方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2010/3/9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2010/3/9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2010/3/9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グループ化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線コネクタ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grpSp>
        <p:nvGrpSpPr>
          <p:cNvPr id="14" name="グループ化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線コネクタ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線コネクタ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2010/3/9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正方形/長方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90ED720-0104-4369-84BC-D37694168613}" type="datetimeFigureOut">
              <a:rPr kumimoji="1" lang="ja-JP" altLang="en-US" smtClean="0"/>
              <a:pPr/>
              <a:t>2010/3/9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o.nao.ac.jp/~iwata/wish/index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D:\仙台研究\WISH\イラスト\wish_m31_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132459"/>
            <a:ext cx="9144000" cy="662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642910" y="500042"/>
            <a:ext cx="7450137" cy="1384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0" dirty="0">
                <a:latin typeface="Verdana" pitchFamily="34" charset="0"/>
                <a:ea typeface="Verdana" pitchFamily="34" charset="0"/>
                <a:cs typeface="Verdana" pitchFamily="34" charset="0"/>
              </a:rPr>
              <a:t>WISH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Wide-field Imaging Surveyor for High-</a:t>
            </a:r>
            <a:r>
              <a:rPr lang="en-US" altLang="ja-JP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Redshift</a:t>
            </a:r>
            <a:endParaRPr lang="ja-JP" altLang="en-US" sz="2400" dirty="0">
              <a:latin typeface="Verdana" pitchFamily="34" charset="0"/>
              <a:ea typeface="+mj-ea"/>
              <a:cs typeface="Verdana" pitchFamily="34" charset="0"/>
            </a:endParaRPr>
          </a:p>
        </p:txBody>
      </p:sp>
      <p:sp>
        <p:nvSpPr>
          <p:cNvPr id="3075" name="テキスト ボックス 2"/>
          <p:cNvSpPr txBox="1">
            <a:spLocks noChangeArrowheads="1"/>
          </p:cNvSpPr>
          <p:nvPr/>
        </p:nvSpPr>
        <p:spPr bwMode="auto">
          <a:xfrm>
            <a:off x="1928813" y="2143125"/>
            <a:ext cx="5109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3200" dirty="0">
                <a:latin typeface="Calibri" pitchFamily="34" charset="0"/>
              </a:rPr>
              <a:t>超広視野初期宇宙探査</a:t>
            </a:r>
            <a:r>
              <a:rPr lang="ja-JP" altLang="en-US" sz="3200" dirty="0" smtClean="0">
                <a:latin typeface="Calibri" pitchFamily="34" charset="0"/>
              </a:rPr>
              <a:t>衛星</a:t>
            </a:r>
            <a:endParaRPr lang="en-US" altLang="ja-JP" sz="3200" dirty="0">
              <a:latin typeface="Calibri" pitchFamily="34" charset="0"/>
            </a:endParaRPr>
          </a:p>
        </p:txBody>
      </p:sp>
      <p:sp>
        <p:nvSpPr>
          <p:cNvPr id="3076" name="テキスト ボックス 3"/>
          <p:cNvSpPr txBox="1">
            <a:spLocks noChangeArrowheads="1"/>
          </p:cNvSpPr>
          <p:nvPr/>
        </p:nvSpPr>
        <p:spPr bwMode="auto">
          <a:xfrm>
            <a:off x="4357686" y="4929198"/>
            <a:ext cx="41621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WISH Working Group</a:t>
            </a:r>
            <a:endParaRPr lang="en-US" altLang="ja-JP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077" name="テキスト ボックス 4"/>
          <p:cNvSpPr txBox="1">
            <a:spLocks noChangeArrowheads="1"/>
          </p:cNvSpPr>
          <p:nvPr/>
        </p:nvSpPr>
        <p:spPr bwMode="auto">
          <a:xfrm>
            <a:off x="4429124" y="5643578"/>
            <a:ext cx="428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http://www.wishmission.org/en/index.html</a:t>
            </a:r>
            <a:endParaRPr lang="en-US" altLang="ja-JP" dirty="0">
              <a:latin typeface="Calibri" pitchFamily="34" charset="0"/>
              <a:hlinkClick r:id="rId3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8596" y="6215082"/>
            <a:ext cx="24625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M31 </a:t>
            </a:r>
            <a:r>
              <a:rPr lang="en-US" altLang="ja-JP" sz="2000" dirty="0" err="1" smtClean="0"/>
              <a:t>Phot</a:t>
            </a:r>
            <a:r>
              <a:rPr lang="en-US" altLang="ja-JP" sz="2000" dirty="0"/>
              <a:t>:  </a:t>
            </a:r>
            <a:r>
              <a:rPr lang="en-US" altLang="ja-JP" sz="2000" dirty="0" err="1"/>
              <a:t>R.Gendler</a:t>
            </a:r>
            <a:endParaRPr lang="en-US" altLang="ja-JP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714348" y="5929330"/>
            <a:ext cx="322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BB filter set plan3</a:t>
            </a:r>
            <a:r>
              <a:rPr lang="ja-JP" altLang="en-US" dirty="0" smtClean="0"/>
              <a:t> </a:t>
            </a:r>
            <a:r>
              <a:rPr lang="en-US" altLang="ja-JP" dirty="0" smtClean="0"/>
              <a:t>(log, 6 bands)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29256" y="5429264"/>
            <a:ext cx="3429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WISH </a:t>
            </a:r>
            <a:r>
              <a:rPr kumimoji="1" lang="ja-JP" alt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フィルタ・セット</a:t>
            </a:r>
            <a:endParaRPr lang="en-US" altLang="ja-JP" sz="24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ja-JP" alt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の検討</a:t>
            </a:r>
            <a:endParaRPr kumimoji="1" lang="en-US" altLang="ja-JP" sz="24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altLang="ja-JP" sz="2400" dirty="0" smtClean="0">
                <a:solidFill>
                  <a:srgbClr val="FFFF00"/>
                </a:solidFill>
                <a:sym typeface="Wingdings" pitchFamily="2" charset="2"/>
              </a:rPr>
              <a:t> </a:t>
            </a:r>
            <a:r>
              <a:rPr lang="ja-JP" altLang="en-US" sz="2400" dirty="0" smtClean="0">
                <a:solidFill>
                  <a:srgbClr val="FFFF00"/>
                </a:solidFill>
              </a:rPr>
              <a:t>今後さらに最適化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5" name="Picture 2" descr="filte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4909211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survey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142984"/>
            <a:ext cx="3429024" cy="384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t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4882"/>
            <a:ext cx="5143536" cy="661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214438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5"/>
          <p:cNvSpPr txBox="1">
            <a:spLocks noChangeArrowheads="1"/>
          </p:cNvSpPr>
          <p:nvPr/>
        </p:nvSpPr>
        <p:spPr bwMode="auto">
          <a:xfrm>
            <a:off x="2071670" y="285728"/>
            <a:ext cx="41149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Calibri" pitchFamily="34" charset="0"/>
              </a:rPr>
              <a:t>WISH Survey Goals</a:t>
            </a:r>
            <a:endParaRPr lang="ja-JP" altLang="en-US" sz="4000" dirty="0">
              <a:latin typeface="Calibri" pitchFamily="34" charset="0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71406" y="1785926"/>
          <a:ext cx="8858279" cy="1687292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tx2"/>
                  </a:outerShdw>
                </a:effectLst>
              </a:tblPr>
              <a:tblGrid>
                <a:gridCol w="2594211"/>
                <a:gridCol w="1518562"/>
                <a:gridCol w="1455289"/>
                <a:gridCol w="1518562"/>
                <a:gridCol w="1771655"/>
              </a:tblGrid>
              <a:tr h="421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1900" kern="100" dirty="0" err="1" smtClean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Redshift</a:t>
                      </a:r>
                      <a:endParaRPr lang="ja-JP" sz="19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kern="100" dirty="0" smtClean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(</a:t>
                      </a:r>
                      <a:r>
                        <a:rPr lang="en-US" sz="1900" kern="1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A</a:t>
                      </a:r>
                      <a:r>
                        <a:rPr lang="en-US" sz="1900" kern="100" dirty="0" smtClean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) No</a:t>
                      </a:r>
                      <a:endParaRPr lang="ja-JP" sz="19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kern="100" dirty="0" smtClean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(</a:t>
                      </a:r>
                      <a:r>
                        <a:rPr lang="en-US" sz="1900" kern="1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B</a:t>
                      </a:r>
                      <a:r>
                        <a:rPr lang="en-US" sz="1900" kern="100" dirty="0" smtClean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) 1mag</a:t>
                      </a:r>
                      <a:endParaRPr lang="ja-JP" sz="19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900" kern="100" dirty="0" smtClean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(</a:t>
                      </a:r>
                      <a:r>
                        <a:rPr lang="en-US" sz="1900" kern="1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C</a:t>
                      </a:r>
                      <a:r>
                        <a:rPr lang="en-US" sz="1900" kern="100" dirty="0" smtClean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) DMH</a:t>
                      </a:r>
                      <a:endParaRPr lang="ja-JP" sz="19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900" kern="100" dirty="0" smtClean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(D) SAM</a:t>
                      </a:r>
                      <a:endParaRPr lang="ja-JP" sz="19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21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1900" kern="100" dirty="0" smtClean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z=7-8</a:t>
                      </a:r>
                      <a:endParaRPr lang="ja-JP" sz="19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1900" kern="100" dirty="0" smtClean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220,000</a:t>
                      </a:r>
                      <a:endParaRPr lang="ja-JP" sz="19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altLang="en-US" sz="1900" kern="100" dirty="0" smtClean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　←</a:t>
                      </a:r>
                      <a:endParaRPr lang="ja-JP" sz="19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1900" kern="100" dirty="0" smtClean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54,000</a:t>
                      </a:r>
                      <a:endParaRPr lang="ja-JP" sz="19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1900" kern="100" dirty="0" smtClean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160,000</a:t>
                      </a:r>
                      <a:endParaRPr lang="ja-JP" sz="19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21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z=8-11 (J-drop) </a:t>
                      </a:r>
                      <a:endParaRPr lang="ja-JP" sz="19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kern="100" dirty="0" smtClean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180,000 </a:t>
                      </a:r>
                      <a:endParaRPr lang="ja-JP" sz="19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kern="100" dirty="0" smtClean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26,000 </a:t>
                      </a:r>
                      <a:endParaRPr lang="ja-JP" sz="19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1900" kern="100" dirty="0" smtClean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  1,100</a:t>
                      </a:r>
                      <a:endParaRPr lang="ja-JP" sz="19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1900" kern="100" dirty="0" smtClean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 60,000</a:t>
                      </a:r>
                      <a:endParaRPr lang="ja-JP" sz="19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21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z=11-14 (H-drop) </a:t>
                      </a:r>
                      <a:endParaRPr lang="ja-JP" sz="19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kern="100" dirty="0" smtClean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  68,000 </a:t>
                      </a:r>
                      <a:endParaRPr lang="ja-JP" sz="19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kern="100" dirty="0" smtClean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  6,300 </a:t>
                      </a:r>
                      <a:endParaRPr lang="ja-JP" sz="19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1900" kern="100" dirty="0" smtClean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        0</a:t>
                      </a:r>
                      <a:endParaRPr lang="ja-JP" sz="19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1900" kern="100" dirty="0" smtClean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  1,000</a:t>
                      </a:r>
                      <a:endParaRPr lang="ja-JP" sz="19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5639" marR="55639" marT="55639" marB="556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214282" y="4000504"/>
            <a:ext cx="8715436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 smtClean="0"/>
              <a:t>Expected number of the detected 1</a:t>
            </a:r>
            <a:r>
              <a:rPr lang="en-US" altLang="ja-JP" sz="2400" baseline="30000" dirty="0" smtClean="0"/>
              <a:t>st</a:t>
            </a:r>
            <a:r>
              <a:rPr lang="en-US" altLang="ja-JP" sz="2400" dirty="0" smtClean="0"/>
              <a:t> Gen galaxies (in WISH-UDS)</a:t>
            </a:r>
            <a:endParaRPr lang="en-US" altLang="ja-JP" sz="2400" dirty="0" smtClean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 smtClean="0"/>
              <a:t>  </a:t>
            </a:r>
            <a:r>
              <a:rPr lang="en-US" altLang="ja-JP" sz="2000" dirty="0" smtClean="0">
                <a:solidFill>
                  <a:srgbClr val="FF0066"/>
                </a:solidFill>
              </a:rPr>
              <a:t>galaxies brighter than 27AB </a:t>
            </a:r>
            <a:r>
              <a:rPr lang="en-US" altLang="ja-JP" sz="2000" dirty="0" smtClean="0"/>
              <a:t>in their rest-frame UV light</a:t>
            </a:r>
            <a:endParaRPr lang="en-US" altLang="ja-JP" sz="2000" dirty="0" smtClean="0">
              <a:latin typeface="+mn-lt"/>
              <a:ea typeface="+mn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  <a:defRPr/>
            </a:pPr>
            <a:r>
              <a:rPr lang="en-US" altLang="ja-JP" sz="2400" dirty="0" smtClean="0">
                <a:latin typeface="+mn-lt"/>
                <a:ea typeface="+mn-ea"/>
              </a:rPr>
              <a:t>No Evolution from z=7 (LF at z=6-7)</a:t>
            </a:r>
            <a:endParaRPr lang="en-US" altLang="ja-JP" sz="2400" dirty="0">
              <a:latin typeface="+mn-lt"/>
              <a:ea typeface="+mn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  <a:defRPr/>
            </a:pPr>
            <a:r>
              <a:rPr lang="en-US" altLang="ja-JP" sz="2400" dirty="0">
                <a:latin typeface="+mn-lt"/>
                <a:ea typeface="+mn-ea"/>
              </a:rPr>
              <a:t> </a:t>
            </a:r>
            <a:r>
              <a:rPr lang="en-US" altLang="ja-JP" sz="2400" dirty="0" smtClean="0"/>
              <a:t>Evolution:  1.0-mag luminosity evolution from z&gt;7</a:t>
            </a:r>
            <a:endParaRPr lang="en-US" altLang="ja-JP" sz="2400" dirty="0">
              <a:latin typeface="+mn-lt"/>
              <a:ea typeface="+mn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  <a:defRPr/>
            </a:pPr>
            <a:r>
              <a:rPr lang="en-US" altLang="ja-JP" sz="2400" dirty="0">
                <a:latin typeface="+mn-lt"/>
                <a:ea typeface="+mn-ea"/>
              </a:rPr>
              <a:t> </a:t>
            </a:r>
            <a:r>
              <a:rPr lang="en-US" altLang="ja-JP" sz="2400" dirty="0" smtClean="0"/>
              <a:t>Evolution: Proportional to the DM halo evolution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  <a:defRPr/>
            </a:pPr>
            <a:r>
              <a:rPr lang="en-US" altLang="ja-JP" sz="2400" dirty="0" smtClean="0">
                <a:latin typeface="+mn-lt"/>
                <a:ea typeface="+mn-ea"/>
              </a:rPr>
              <a:t> Prediction by a Semi-Analytic Model  (Kobayashi, M. WISH SW)</a:t>
            </a:r>
            <a:endParaRPr lang="ja-JP" altLang="en-US" sz="2400" dirty="0">
              <a:latin typeface="+mn-lt"/>
              <a:ea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86116" y="6488668"/>
            <a:ext cx="30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WISH Science Workshop 2009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00034" y="214290"/>
            <a:ext cx="4417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</a:t>
            </a:r>
            <a:r>
              <a:rPr lang="en-US" altLang="ja-JP" sz="4000" dirty="0" smtClean="0"/>
              <a:t>Optical Layout</a:t>
            </a:r>
            <a:endParaRPr kumimoji="1" lang="ja-JP" altLang="en-US" sz="4000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0" y="1071546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500034" y="1643050"/>
            <a:ext cx="792877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●</a:t>
            </a:r>
            <a:r>
              <a:rPr lang="ja-JP" altLang="en-US" sz="2800" dirty="0" smtClean="0">
                <a:solidFill>
                  <a:srgbClr val="FFFF00"/>
                </a:solidFill>
              </a:rPr>
              <a:t>基本となる光学レイアウト案を策定</a:t>
            </a:r>
            <a:endParaRPr lang="en-US" altLang="ja-JP" sz="2800" dirty="0" smtClean="0">
              <a:solidFill>
                <a:srgbClr val="FFFF00"/>
              </a:solidFill>
            </a:endParaRPr>
          </a:p>
          <a:p>
            <a:endParaRPr kumimoji="1" lang="en-US" altLang="ja-JP" sz="2800" dirty="0" smtClean="0"/>
          </a:p>
          <a:p>
            <a:r>
              <a:rPr lang="ja-JP" altLang="en-US" sz="2800" dirty="0" smtClean="0"/>
              <a:t>●３枚鏡によるデザインでフラットな広視野</a:t>
            </a:r>
            <a:endParaRPr lang="en-US" altLang="ja-JP" sz="2800" dirty="0" smtClean="0"/>
          </a:p>
          <a:p>
            <a:r>
              <a:rPr lang="ja-JP" altLang="en-US" sz="2800" dirty="0" smtClean="0"/>
              <a:t>　　</a:t>
            </a:r>
            <a:r>
              <a:rPr lang="en-US" altLang="ja-JP" sz="2800" dirty="0" smtClean="0"/>
              <a:t>~1000 </a:t>
            </a:r>
            <a:r>
              <a:rPr lang="ja-JP" altLang="en-US" sz="2800" dirty="0" smtClean="0"/>
              <a:t>平方分角の視野で、</a:t>
            </a:r>
            <a:r>
              <a:rPr lang="en-US" altLang="ja-JP" sz="2800" dirty="0" smtClean="0"/>
              <a:t>1-5μm </a:t>
            </a:r>
            <a:r>
              <a:rPr lang="ja-JP" altLang="en-US" sz="2800" dirty="0" smtClean="0"/>
              <a:t>で回折限界</a:t>
            </a:r>
            <a:endParaRPr lang="en-US" altLang="ja-JP" sz="2800" dirty="0" smtClean="0"/>
          </a:p>
          <a:p>
            <a:endParaRPr kumimoji="1" lang="en-US" altLang="ja-JP" sz="2800" dirty="0" smtClean="0"/>
          </a:p>
          <a:p>
            <a:r>
              <a:rPr lang="ja-JP" altLang="en-US" sz="2800" dirty="0" smtClean="0"/>
              <a:t>●光学メーカによる評価</a:t>
            </a:r>
            <a:endParaRPr lang="en-US" altLang="ja-JP" sz="2800" dirty="0" smtClean="0"/>
          </a:p>
          <a:p>
            <a:r>
              <a:rPr lang="ja-JP" altLang="en-US" sz="2800" dirty="0" smtClean="0"/>
              <a:t>　　　高い製作性　</a:t>
            </a:r>
            <a:endParaRPr lang="en-US" altLang="ja-JP" sz="2800" dirty="0" smtClean="0"/>
          </a:p>
          <a:p>
            <a:r>
              <a:rPr lang="ja-JP" altLang="en-US" sz="2800" dirty="0" smtClean="0"/>
              <a:t>　　（現在の技術で </a:t>
            </a:r>
            <a:r>
              <a:rPr lang="en-US" altLang="ja-JP" sz="2800" dirty="0" smtClean="0"/>
              <a:t>1.5m </a:t>
            </a:r>
            <a:r>
              <a:rPr lang="ja-JP" altLang="en-US" sz="2800" dirty="0" smtClean="0"/>
              <a:t>望遠鏡の製作・試験の</a:t>
            </a:r>
            <a:endParaRPr lang="en-US" altLang="ja-JP" sz="2800" dirty="0" smtClean="0"/>
          </a:p>
          <a:p>
            <a:r>
              <a:rPr lang="ja-JP" altLang="en-US" sz="2800" dirty="0" smtClean="0"/>
              <a:t>　　　見通しを検討し得る）</a:t>
            </a:r>
            <a:endParaRPr lang="en-US" altLang="ja-JP" sz="2800" dirty="0" smtClean="0"/>
          </a:p>
          <a:p>
            <a:endParaRPr kumimoji="1" lang="en-US" altLang="ja-JP" sz="28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500034" y="214290"/>
            <a:ext cx="4417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</a:t>
            </a:r>
            <a:r>
              <a:rPr lang="en-US" altLang="ja-JP" sz="4000" dirty="0" smtClean="0"/>
              <a:t>Optical Layout</a:t>
            </a:r>
            <a:endParaRPr kumimoji="1" lang="ja-JP" altLang="en-US" sz="4000" dirty="0"/>
          </a:p>
        </p:txBody>
      </p:sp>
      <p:grpSp>
        <p:nvGrpSpPr>
          <p:cNvPr id="2" name="グループ化 14"/>
          <p:cNvGrpSpPr/>
          <p:nvPr/>
        </p:nvGrpSpPr>
        <p:grpSpPr>
          <a:xfrm>
            <a:off x="500034" y="1214422"/>
            <a:ext cx="7286676" cy="5106041"/>
            <a:chOff x="15430504" y="21359822"/>
            <a:chExt cx="6286544" cy="4405212"/>
          </a:xfrm>
          <a:solidFill>
            <a:schemeClr val="tx1"/>
          </a:solidFill>
        </p:grpSpPr>
        <p:pic>
          <p:nvPicPr>
            <p:cNvPr id="16" name="Picture 6" descr="D:\仙台研究\WISH\IAU\ikeda1.b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430504" y="21359822"/>
              <a:ext cx="6286544" cy="4405212"/>
            </a:xfrm>
            <a:prstGeom prst="rect">
              <a:avLst/>
            </a:prstGeom>
            <a:grpFill/>
          </p:spPr>
        </p:pic>
        <p:sp>
          <p:nvSpPr>
            <p:cNvPr id="17" name="正方形/長方形 16"/>
            <p:cNvSpPr/>
            <p:nvPr/>
          </p:nvSpPr>
          <p:spPr bwMode="auto">
            <a:xfrm>
              <a:off x="16716388" y="21717012"/>
              <a:ext cx="3429024" cy="71438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8" name="正方形/長方形 17"/>
            <p:cNvSpPr/>
            <p:nvPr/>
          </p:nvSpPr>
          <p:spPr bwMode="auto">
            <a:xfrm>
              <a:off x="19822728" y="24448909"/>
              <a:ext cx="1785950" cy="57150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 bwMode="auto">
            <a:xfrm>
              <a:off x="20411485" y="22074202"/>
              <a:ext cx="1285884" cy="642942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 bwMode="auto">
            <a:xfrm>
              <a:off x="20502602" y="23182704"/>
              <a:ext cx="1214446" cy="642942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21" name="直線コネクタ 20"/>
            <p:cNvCxnSpPr/>
            <p:nvPr/>
          </p:nvCxnSpPr>
          <p:spPr bwMode="auto">
            <a:xfrm rot="5400000">
              <a:off x="20556787" y="22860020"/>
              <a:ext cx="2143140" cy="1588"/>
            </a:xfrm>
            <a:prstGeom prst="line">
              <a:avLst/>
            </a:prstGeom>
            <a:grp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テキスト ボックス 21"/>
          <p:cNvSpPr txBox="1"/>
          <p:nvPr/>
        </p:nvSpPr>
        <p:spPr>
          <a:xfrm>
            <a:off x="4572000" y="4929198"/>
            <a:ext cx="744114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M1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85786" y="1293544"/>
            <a:ext cx="2996205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>
                <a:solidFill>
                  <a:srgbClr val="FF0000"/>
                </a:solidFill>
              </a:rPr>
              <a:t>Strehl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 ratio (1 for diffraction limit)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85852" y="3929066"/>
            <a:ext cx="744114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M2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00760" y="4857760"/>
            <a:ext cx="744114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M3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 rot="10800000" flipV="1">
            <a:off x="6143636" y="3429000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6500826" y="3000372"/>
            <a:ext cx="1179234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9900"/>
                </a:solidFill>
              </a:rPr>
              <a:t>Cold Stop</a:t>
            </a:r>
            <a:endParaRPr kumimoji="1" lang="ja-JP" altLang="en-US" sz="2000" dirty="0">
              <a:solidFill>
                <a:srgbClr val="0099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857884" y="2071678"/>
            <a:ext cx="267413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>
                    <a:lumMod val="50000"/>
                  </a:schemeClr>
                </a:solidFill>
              </a:rPr>
              <a:t>Detector Focal Plane (flat)</a:t>
            </a:r>
            <a:endParaRPr kumimoji="1" lang="ja-JP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0" y="1071546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7358082" y="64886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池田、他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00034" y="214290"/>
            <a:ext cx="4417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</a:t>
            </a:r>
            <a:r>
              <a:rPr lang="en-US" altLang="ja-JP" sz="4000" dirty="0" smtClean="0"/>
              <a:t>Optical Layout</a:t>
            </a:r>
            <a:endParaRPr kumimoji="1" lang="ja-JP" altLang="en-US" sz="4000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0" y="1071546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仙台研究\WISH\宇宙科学シンポ\2009\optics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129449" cy="4040770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928662" y="5572140"/>
            <a:ext cx="6727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1.5m </a:t>
            </a:r>
            <a:r>
              <a:rPr lang="ja-JP" altLang="en-US" sz="2400" dirty="0" smtClean="0"/>
              <a:t>主鏡：低熱膨張ガラス </a:t>
            </a:r>
            <a:r>
              <a:rPr lang="en-US" altLang="ja-JP" sz="2400" dirty="0" smtClean="0"/>
              <a:t>(e.g., </a:t>
            </a:r>
            <a:r>
              <a:rPr lang="en-US" altLang="ja-JP" sz="2400" dirty="0" err="1" smtClean="0"/>
              <a:t>Zerodur</a:t>
            </a:r>
            <a:r>
              <a:rPr lang="en-US" altLang="ja-JP" sz="2400" dirty="0" smtClean="0"/>
              <a:t>, ULE)</a:t>
            </a:r>
          </a:p>
          <a:p>
            <a:r>
              <a:rPr kumimoji="1" lang="en-US" altLang="ja-JP" sz="2400" dirty="0" smtClean="0"/>
              <a:t>                            </a:t>
            </a:r>
            <a:r>
              <a:rPr kumimoji="1" lang="ja-JP" altLang="en-US" sz="2400" dirty="0" smtClean="0"/>
              <a:t>軽量化 </a:t>
            </a:r>
            <a:r>
              <a:rPr kumimoji="1" lang="en-US" altLang="ja-JP" sz="2400" dirty="0" smtClean="0"/>
              <a:t>(&lt;200 kg, </a:t>
            </a:r>
            <a:r>
              <a:rPr kumimoji="1" lang="ja-JP" altLang="en-US" sz="2400" dirty="0" smtClean="0"/>
              <a:t>厚さ </a:t>
            </a:r>
            <a:r>
              <a:rPr kumimoji="1" lang="en-US" altLang="ja-JP" sz="2400" dirty="0" smtClean="0"/>
              <a:t>&lt; 200mm)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00034" y="214290"/>
            <a:ext cx="7306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Primary Mirror and Fixation</a:t>
            </a:r>
            <a:endParaRPr kumimoji="1" lang="ja-JP" altLang="en-US" sz="4000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0" y="1071546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仙台研究\WISH\宇宙科学シンポ\2009\fix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86058"/>
            <a:ext cx="3697671" cy="3500462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285720" y="1214422"/>
            <a:ext cx="81227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打ち上げ荷重、冷却温度差による熱荷重に対して</a:t>
            </a:r>
            <a:endParaRPr lang="en-US" altLang="ja-JP" sz="2400" dirty="0" smtClean="0"/>
          </a:p>
          <a:p>
            <a:r>
              <a:rPr lang="ja-JP" altLang="en-US" sz="2400" dirty="0" smtClean="0"/>
              <a:t>十分</a:t>
            </a:r>
            <a:r>
              <a:rPr lang="ja-JP" altLang="en-US" sz="2400" dirty="0" smtClean="0"/>
              <a:t>な強度を持ち、冷却 </a:t>
            </a:r>
            <a:r>
              <a:rPr kumimoji="1" lang="en-US" altLang="ja-JP" sz="2400" dirty="0" smtClean="0"/>
              <a:t>(~100K)</a:t>
            </a:r>
            <a:r>
              <a:rPr lang="ja-JP" altLang="en-US" sz="2400" dirty="0" smtClean="0"/>
              <a:t> による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光学性能の劣化を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起こさない主鏡保持機構の検討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72000" y="2214554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■　</a:t>
            </a:r>
            <a:r>
              <a:rPr kumimoji="1" lang="en-US" altLang="ja-JP" sz="2400" dirty="0" smtClean="0"/>
              <a:t>Glued Pads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4214818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■　</a:t>
            </a:r>
            <a:r>
              <a:rPr kumimoji="1" lang="en-US" altLang="ja-JP" sz="2400" dirty="0" smtClean="0"/>
              <a:t>Clumps</a:t>
            </a:r>
            <a:endParaRPr kumimoji="1" lang="ja-JP" altLang="en-US" sz="2400" dirty="0"/>
          </a:p>
        </p:txBody>
      </p:sp>
      <p:pic>
        <p:nvPicPr>
          <p:cNvPr id="4" name="Picture 2" descr="sagem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8242" y="4915544"/>
            <a:ext cx="2895658" cy="174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sagem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928934"/>
            <a:ext cx="3038534" cy="114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00034" y="214290"/>
            <a:ext cx="6136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Focal Plane Layout (1)</a:t>
            </a:r>
            <a:endParaRPr kumimoji="1" lang="ja-JP" altLang="en-US" sz="4000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0" y="1071546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仙台研究\WISH\戦略的開発経費\morokuma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3857652" cy="3969145"/>
          </a:xfrm>
          <a:prstGeom prst="rect">
            <a:avLst/>
          </a:prstGeom>
          <a:noFill/>
        </p:spPr>
      </p:pic>
      <p:pic>
        <p:nvPicPr>
          <p:cNvPr id="5" name="Picture 7" descr="D:\仙台研究\WISH\IAU\oyabu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71876"/>
            <a:ext cx="4341537" cy="2857520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4286248" y="2285992"/>
            <a:ext cx="27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4k by 4k, 18</a:t>
            </a:r>
            <a:r>
              <a:rPr lang="en-US" altLang="ja-JP" sz="2400" dirty="0" smtClean="0"/>
              <a:t>μm pixel</a:t>
            </a:r>
            <a:endParaRPr kumimoji="1" lang="ja-JP" altLang="en-US" sz="2400" dirty="0"/>
          </a:p>
        </p:txBody>
      </p:sp>
      <p:cxnSp>
        <p:nvCxnSpPr>
          <p:cNvPr id="7" name="直線矢印コネクタ 6"/>
          <p:cNvCxnSpPr/>
          <p:nvPr/>
        </p:nvCxnSpPr>
        <p:spPr>
          <a:xfrm rot="10800000" flipV="1">
            <a:off x="2714612" y="2571744"/>
            <a:ext cx="1571636" cy="107157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71472" y="1285860"/>
            <a:ext cx="71497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- 1-5μm </a:t>
            </a:r>
            <a:r>
              <a:rPr kumimoji="1" lang="ja-JP" altLang="en-US" sz="2800" dirty="0" smtClean="0"/>
              <a:t>波長帯で、視野全域でほぼ回折限界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- </a:t>
            </a:r>
            <a:r>
              <a:rPr lang="ja-JP" altLang="en-US" sz="2800" dirty="0" smtClean="0"/>
              <a:t>平坦性が非常に高い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86248" y="3143248"/>
            <a:ext cx="4544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一様な露出を得るためのモザイキング</a:t>
            </a:r>
            <a:endParaRPr kumimoji="1" lang="ja-JP" alt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43636" y="648866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大藪、諸隈、他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00034" y="214290"/>
            <a:ext cx="6139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Focal Plane Layout (2)</a:t>
            </a:r>
            <a:endParaRPr kumimoji="1" lang="ja-JP" altLang="en-US" sz="4000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0" y="1071546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571472" y="1428736"/>
            <a:ext cx="3114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Focal Plane Array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1538" y="2214554"/>
            <a:ext cx="64027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Teledyne HAWAII-2 RG  </a:t>
            </a:r>
            <a:r>
              <a:rPr kumimoji="1" lang="ja-JP" altLang="en-US" sz="2400" dirty="0" smtClean="0"/>
              <a:t>波長 </a:t>
            </a:r>
            <a:r>
              <a:rPr lang="en-US" altLang="ja-JP" sz="2400" dirty="0" smtClean="0"/>
              <a:t>0.9</a:t>
            </a:r>
            <a:r>
              <a:rPr kumimoji="1" lang="en-US" altLang="ja-JP" sz="2400" dirty="0" smtClean="0"/>
              <a:t>-5μm </a:t>
            </a:r>
          </a:p>
          <a:p>
            <a:r>
              <a:rPr lang="en-US" altLang="ja-JP" sz="2400" dirty="0" smtClean="0"/>
              <a:t>JWST </a:t>
            </a:r>
            <a:r>
              <a:rPr lang="en-US" altLang="ja-JP" sz="2400" dirty="0" err="1" smtClean="0"/>
              <a:t>NIRCam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用に宇宙仕様のものが調達可能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2k x 2k </a:t>
            </a:r>
            <a:r>
              <a:rPr kumimoji="1" lang="en-US" altLang="ja-JP" sz="2400" dirty="0" err="1" smtClean="0"/>
              <a:t>buttable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smtClean="0">
                <a:sym typeface="Wingdings" pitchFamily="2" charset="2"/>
              </a:rPr>
              <a:t> 4k x 4k </a:t>
            </a:r>
            <a:r>
              <a:rPr lang="ja-JP" altLang="en-US" sz="2400" dirty="0" smtClean="0">
                <a:sym typeface="Wingdings" pitchFamily="2" charset="2"/>
              </a:rPr>
              <a:t>を１ユニット</a:t>
            </a:r>
            <a:endParaRPr kumimoji="1" lang="ja-JP" alt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857628"/>
            <a:ext cx="3217863" cy="1928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4643438" y="3857628"/>
          <a:ext cx="3516201" cy="1755300"/>
        </p:xfrm>
        <a:graphic>
          <a:graphicData uri="http://schemas.openxmlformats.org/drawingml/2006/table">
            <a:tbl>
              <a:tblPr/>
              <a:tblGrid>
                <a:gridCol w="1171746"/>
                <a:gridCol w="1171746"/>
                <a:gridCol w="1172709"/>
              </a:tblGrid>
              <a:tr h="1570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0709" marR="20709" marT="20709" marB="20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 dirty="0" err="1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λcutoff</a:t>
                      </a:r>
                      <a:r>
                        <a:rPr lang="en-US" sz="800" kern="1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=2.5μm </a:t>
                      </a:r>
                      <a:endParaRPr lang="ja-JP" sz="8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0709" marR="20709" marT="20709" marB="20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λcutoff=5μm </a:t>
                      </a:r>
                      <a:endParaRPr lang="ja-JP" sz="800" kern="10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0709" marR="20709" marT="20709" marB="20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0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Detector material </a:t>
                      </a:r>
                      <a:endParaRPr lang="ja-JP" sz="8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0709" marR="20709" marT="20709" marB="20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 dirty="0" err="1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HgCdTe</a:t>
                      </a:r>
                      <a:r>
                        <a:rPr lang="en-US" sz="800" kern="1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 </a:t>
                      </a:r>
                      <a:endParaRPr lang="ja-JP" sz="8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0709" marR="20709" marT="20709" marB="20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HgCdTe </a:t>
                      </a:r>
                      <a:endParaRPr lang="ja-JP" sz="800" kern="10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0709" marR="20709" marT="20709" marB="20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0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Spectral range </a:t>
                      </a:r>
                      <a:endParaRPr lang="ja-JP" sz="8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0709" marR="20709" marT="20709" marB="20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1 ~ 2.5 </a:t>
                      </a:r>
                      <a:r>
                        <a:rPr lang="en-US" sz="800" kern="100" dirty="0" err="1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μm</a:t>
                      </a:r>
                      <a:r>
                        <a:rPr lang="en-US" sz="800" kern="1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 </a:t>
                      </a:r>
                      <a:endParaRPr lang="ja-JP" sz="8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0709" marR="20709" marT="20709" marB="20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1 ~ 5 μm </a:t>
                      </a:r>
                      <a:endParaRPr lang="ja-JP" sz="800" kern="10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0709" marR="20709" marT="20709" marB="20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0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Array configuration </a:t>
                      </a:r>
                      <a:endParaRPr lang="ja-JP" sz="8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0709" marR="20709" marT="20709" marB="20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2048 x 2048 </a:t>
                      </a:r>
                      <a:endParaRPr lang="ja-JP" sz="8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0709" marR="20709" marT="20709" marB="20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2048 x 2048 </a:t>
                      </a:r>
                      <a:endParaRPr lang="ja-JP" sz="800" kern="10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0709" marR="20709" marT="20709" marB="20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0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Unit cell size </a:t>
                      </a:r>
                      <a:endParaRPr lang="ja-JP" sz="800" kern="10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0709" marR="20709" marT="20709" marB="20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18 </a:t>
                      </a:r>
                      <a:r>
                        <a:rPr lang="en-US" sz="800" kern="100" dirty="0" err="1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μm</a:t>
                      </a:r>
                      <a:r>
                        <a:rPr lang="en-US" sz="800" kern="1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 x 18 </a:t>
                      </a:r>
                      <a:r>
                        <a:rPr lang="en-US" sz="800" kern="100" dirty="0" err="1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μm</a:t>
                      </a:r>
                      <a:r>
                        <a:rPr lang="en-US" sz="800" kern="1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 </a:t>
                      </a:r>
                      <a:endParaRPr lang="ja-JP" sz="8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0709" marR="20709" marT="20709" marB="20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18 μm x 18 μm </a:t>
                      </a:r>
                      <a:endParaRPr lang="ja-JP" sz="800" kern="10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0709" marR="20709" marT="20709" marB="20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0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Operating temperature </a:t>
                      </a:r>
                      <a:endParaRPr lang="ja-JP" sz="800" kern="10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0709" marR="20709" marT="20709" marB="20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80 K </a:t>
                      </a:r>
                      <a:endParaRPr lang="ja-JP" sz="8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0709" marR="20709" marT="20709" marB="20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35 ~ 37 K </a:t>
                      </a:r>
                      <a:endParaRPr lang="ja-JP" sz="800" kern="10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0709" marR="20709" marT="20709" marB="20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0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Dark current </a:t>
                      </a:r>
                      <a:endParaRPr lang="ja-JP" sz="8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0709" marR="20709" marT="20709" marB="20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&lt;0.01e-/s/pixel </a:t>
                      </a:r>
                      <a:endParaRPr lang="ja-JP" sz="8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0709" marR="20709" marT="20709" marB="20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&lt;0.01 e-/s/pixel </a:t>
                      </a:r>
                      <a:endParaRPr lang="ja-JP" sz="800" kern="10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0709" marR="20709" marT="20709" marB="20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0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Quantum efficiency </a:t>
                      </a:r>
                      <a:endParaRPr lang="ja-JP" sz="800" kern="10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0709" marR="20709" marT="20709" marB="20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&gt;80 % </a:t>
                      </a:r>
                      <a:endParaRPr lang="ja-JP" sz="8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0709" marR="20709" marT="20709" marB="20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&gt;80 % </a:t>
                      </a:r>
                      <a:endParaRPr lang="ja-JP" sz="8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0709" marR="20709" marT="20709" marB="20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0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Read noise (CDS) </a:t>
                      </a:r>
                      <a:endParaRPr lang="ja-JP" sz="800" kern="10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0709" marR="20709" marT="20709" marB="20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17 e- </a:t>
                      </a:r>
                      <a:r>
                        <a:rPr lang="en-US" sz="800" kern="100" dirty="0" err="1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rms</a:t>
                      </a:r>
                      <a:r>
                        <a:rPr lang="en-US" sz="800" kern="1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 </a:t>
                      </a:r>
                      <a:endParaRPr lang="ja-JP" sz="8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0709" marR="20709" marT="20709" marB="20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15 e- </a:t>
                      </a:r>
                      <a:r>
                        <a:rPr lang="en-US" sz="800" kern="100" dirty="0" err="1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rms</a:t>
                      </a:r>
                      <a:r>
                        <a:rPr lang="en-US" sz="800" kern="1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 </a:t>
                      </a:r>
                      <a:endParaRPr lang="ja-JP" sz="8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0709" marR="20709" marT="20709" marB="20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70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Full well </a:t>
                      </a:r>
                      <a:endParaRPr lang="ja-JP" sz="800" kern="10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0709" marR="20709" marT="20709" marB="20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10</a:t>
                      </a:r>
                      <a:r>
                        <a:rPr lang="en-US" sz="800" kern="100" baseline="300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5</a:t>
                      </a:r>
                      <a:r>
                        <a:rPr lang="en-US" sz="800" kern="1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e-</a:t>
                      </a:r>
                      <a:endParaRPr lang="ja-JP" sz="8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0709" marR="20709" marT="20709" marB="20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10</a:t>
                      </a:r>
                      <a:r>
                        <a:rPr lang="en-US" sz="800" kern="100" baseline="300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5</a:t>
                      </a:r>
                      <a:r>
                        <a:rPr lang="en-US" sz="800" kern="1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Times New Roman"/>
                        </a:rPr>
                        <a:t>e-</a:t>
                      </a:r>
                      <a:endParaRPr lang="ja-JP" sz="800" kern="100" dirty="0">
                        <a:solidFill>
                          <a:schemeClr val="bg1"/>
                        </a:solidFill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20709" marR="20709" marT="20709" marB="207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928662" y="6000768"/>
            <a:ext cx="71706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視野全体でのデータ生成率  </a:t>
            </a:r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3-4 Mbps</a:t>
            </a:r>
          </a:p>
          <a:p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視野全体でのデータダウンリンクレート  </a:t>
            </a:r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&lt; 10 Mbps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29454" y="607220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諸隈、他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58016" y="34290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山田、東谷、内一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00034" y="214290"/>
            <a:ext cx="6954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Filter Exchange System</a:t>
            </a:r>
            <a:r>
              <a:rPr kumimoji="1" lang="ja-JP" altLang="en-US" sz="4000" dirty="0" smtClean="0"/>
              <a:t>　</a:t>
            </a:r>
            <a:endParaRPr kumimoji="1" lang="ja-JP" altLang="en-US" sz="4000" dirty="0">
              <a:solidFill>
                <a:srgbClr val="FFFF00"/>
              </a:solidFill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0" y="1071546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D:\仙台研究\プレゼン２\IPMU\filt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86190"/>
            <a:ext cx="4064269" cy="2759058"/>
          </a:xfrm>
          <a:prstGeom prst="rect">
            <a:avLst/>
          </a:prstGeom>
          <a:noFill/>
        </p:spPr>
      </p:pic>
      <p:pic>
        <p:nvPicPr>
          <p:cNvPr id="5" name="Picture 3" descr="D:\仙台研究\プレゼン２\IPMU\filt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929066"/>
            <a:ext cx="4282963" cy="2357430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571472" y="1428736"/>
            <a:ext cx="73661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スライド式　　　　：低温下での運用が困難。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フィルタホイール式：ホイール径が大きくなりすぎる見通し。</a:t>
            </a:r>
            <a:endParaRPr kumimoji="1" lang="en-US" altLang="ja-JP" sz="2000" dirty="0" smtClean="0"/>
          </a:p>
          <a:p>
            <a:r>
              <a:rPr lang="ja-JP" altLang="en-US" sz="2000" dirty="0" smtClean="0">
                <a:solidFill>
                  <a:srgbClr val="FFFF00"/>
                </a:solidFill>
              </a:rPr>
              <a:t>フリップ式　　　　：現在、基本案として設計。試作を予定。</a:t>
            </a:r>
            <a:endParaRPr kumimoji="1" lang="ja-JP" altLang="en-US" sz="2000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5786" y="2714620"/>
            <a:ext cx="8186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●　検出器ユニット毎に、フィルタ交換システムを置く。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●　最大１ユニット８枚まで。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29388" y="648866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諸隈、岩村、他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00034" y="214290"/>
            <a:ext cx="7953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   </a:t>
            </a:r>
            <a:r>
              <a:rPr lang="en-US" altLang="ja-JP" sz="4000" dirty="0" smtClean="0"/>
              <a:t>Working Group and Meetings</a:t>
            </a:r>
            <a:endParaRPr kumimoji="1" lang="ja-JP" altLang="en-US" sz="4000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0" y="1071546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357158" y="1285860"/>
            <a:ext cx="787908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山田亨 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主査</a:t>
            </a:r>
            <a:r>
              <a:rPr lang="en-US" altLang="ja-JP" sz="2000" dirty="0" smtClean="0"/>
              <a:t>) </a:t>
            </a:r>
            <a:r>
              <a:rPr lang="ja-JP" altLang="en-US" sz="2000" dirty="0" err="1" smtClean="0"/>
              <a:t>、</a:t>
            </a:r>
            <a:r>
              <a:rPr lang="ja-JP" altLang="en-US" sz="2000" dirty="0" smtClean="0"/>
              <a:t>東谷千比呂（東北大）</a:t>
            </a:r>
            <a:endParaRPr lang="en-US" altLang="ja-JP" sz="2000" dirty="0" smtClean="0"/>
          </a:p>
          <a:p>
            <a:r>
              <a:rPr lang="ja-JP" altLang="en-US" sz="2000" dirty="0" smtClean="0"/>
              <a:t>岩田生、常田佐久、諸隈智貴、児玉忠恭、小宮山裕（国立天文台）</a:t>
            </a:r>
            <a:endParaRPr lang="en-US" altLang="ja-JP" sz="2000" dirty="0" smtClean="0"/>
          </a:p>
          <a:p>
            <a:r>
              <a:rPr lang="ja-JP" altLang="en-US" sz="2000" dirty="0" smtClean="0"/>
              <a:t>松原英雄、和田武彦、大藪進喜、杉田寛之、佐藤洋一</a:t>
            </a:r>
            <a:r>
              <a:rPr lang="en-US" altLang="ja-JP" sz="2000" dirty="0" smtClean="0"/>
              <a:t>(ISAS/JAXA)</a:t>
            </a:r>
          </a:p>
          <a:p>
            <a:r>
              <a:rPr lang="ja-JP" altLang="en-US" sz="2000" dirty="0" smtClean="0"/>
              <a:t>太田耕司、矢部清人、筒井亮（京都大）</a:t>
            </a:r>
            <a:endParaRPr lang="en-US" altLang="ja-JP" sz="2000" dirty="0" smtClean="0"/>
          </a:p>
          <a:p>
            <a:r>
              <a:rPr lang="ja-JP" altLang="en-US" sz="2000" dirty="0" smtClean="0"/>
              <a:t>河合誠之（東工大）</a:t>
            </a:r>
            <a:endParaRPr lang="en-US" altLang="ja-JP" sz="2000" dirty="0" smtClean="0"/>
          </a:p>
          <a:p>
            <a:r>
              <a:rPr lang="ja-JP" altLang="en-US" sz="2000" dirty="0" smtClean="0"/>
              <a:t>土居守、安田直樹（東京大）</a:t>
            </a:r>
            <a:endParaRPr lang="en-US" altLang="ja-JP" sz="2000" dirty="0" smtClean="0"/>
          </a:p>
          <a:p>
            <a:r>
              <a:rPr lang="ja-JP" altLang="en-US" sz="2000" dirty="0" smtClean="0"/>
              <a:t>米徳大輔（金沢大）後藤友嗣（ハワイ大）</a:t>
            </a:r>
            <a:endParaRPr lang="en-US" altLang="ja-JP" sz="2000" dirty="0" smtClean="0"/>
          </a:p>
          <a:p>
            <a:r>
              <a:rPr lang="ja-JP" altLang="en-US" sz="2000" dirty="0" smtClean="0"/>
              <a:t>井上昭雄（大阪産業大）</a:t>
            </a:r>
            <a:endParaRPr lang="en-US" altLang="ja-JP" sz="2000" dirty="0" smtClean="0"/>
          </a:p>
          <a:p>
            <a:r>
              <a:rPr lang="ja-JP" altLang="en-US" sz="2000" dirty="0" smtClean="0"/>
              <a:t>池田優二（フォトコーディング）</a:t>
            </a:r>
            <a:endParaRPr lang="en-US" altLang="ja-JP" sz="2000" dirty="0" smtClean="0"/>
          </a:p>
          <a:p>
            <a:r>
              <a:rPr lang="ja-JP" altLang="en-US" sz="2000" dirty="0" smtClean="0"/>
              <a:t>岩村哲（エム・アール・ジェイ）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472" y="4929198"/>
            <a:ext cx="78720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C000"/>
                </a:solidFill>
              </a:rPr>
              <a:t>定例 </a:t>
            </a:r>
            <a:r>
              <a:rPr kumimoji="1" lang="en-US" altLang="ja-JP" sz="2800" dirty="0" smtClean="0">
                <a:solidFill>
                  <a:srgbClr val="FFC000"/>
                </a:solidFill>
              </a:rPr>
              <a:t>WISH </a:t>
            </a:r>
            <a:r>
              <a:rPr kumimoji="1" lang="ja-JP" altLang="en-US" sz="2800" dirty="0" smtClean="0">
                <a:solidFill>
                  <a:srgbClr val="FFC000"/>
                </a:solidFill>
              </a:rPr>
              <a:t>検討会　毎月・第</a:t>
            </a:r>
            <a:r>
              <a:rPr kumimoji="1" lang="en-US" altLang="ja-JP" sz="2800" dirty="0" smtClean="0">
                <a:solidFill>
                  <a:srgbClr val="FFC000"/>
                </a:solidFill>
              </a:rPr>
              <a:t>2</a:t>
            </a:r>
            <a:r>
              <a:rPr kumimoji="1" lang="ja-JP" altLang="en-US" sz="2800" dirty="0" smtClean="0">
                <a:solidFill>
                  <a:srgbClr val="FFC000"/>
                </a:solidFill>
              </a:rPr>
              <a:t>火曜日</a:t>
            </a:r>
            <a:endParaRPr kumimoji="1" lang="en-US" altLang="ja-JP" sz="2800" dirty="0" smtClean="0">
              <a:solidFill>
                <a:srgbClr val="FFC000"/>
              </a:solidFill>
            </a:endParaRPr>
          </a:p>
          <a:p>
            <a:r>
              <a:rPr lang="en-US" altLang="ja-JP" sz="2800" dirty="0" smtClean="0">
                <a:solidFill>
                  <a:srgbClr val="FFC000"/>
                </a:solidFill>
              </a:rPr>
              <a:t>WISH </a:t>
            </a:r>
            <a:r>
              <a:rPr lang="ja-JP" altLang="en-US" sz="2800" dirty="0" smtClean="0">
                <a:solidFill>
                  <a:srgbClr val="FFC000"/>
                </a:solidFill>
              </a:rPr>
              <a:t>技術検討会　随時</a:t>
            </a:r>
            <a:endParaRPr lang="en-US" altLang="ja-JP" sz="2800" dirty="0" smtClean="0">
              <a:solidFill>
                <a:srgbClr val="FFC000"/>
              </a:solidFill>
            </a:endParaRPr>
          </a:p>
          <a:p>
            <a:r>
              <a:rPr lang="en-US" altLang="ja-JP" sz="2800" dirty="0" smtClean="0">
                <a:solidFill>
                  <a:srgbClr val="FFC000"/>
                </a:solidFill>
              </a:rPr>
              <a:t>WISH </a:t>
            </a:r>
            <a:r>
              <a:rPr lang="ja-JP" altLang="en-US" sz="2800" dirty="0" smtClean="0">
                <a:solidFill>
                  <a:srgbClr val="FFC000"/>
                </a:solidFill>
              </a:rPr>
              <a:t>サイエンスワークショップ　</a:t>
            </a:r>
            <a:r>
              <a:rPr lang="en-US" altLang="ja-JP" sz="2800" dirty="0" smtClean="0">
                <a:solidFill>
                  <a:srgbClr val="FFC000"/>
                </a:solidFill>
              </a:rPr>
              <a:t>(2009</a:t>
            </a:r>
            <a:r>
              <a:rPr lang="ja-JP" altLang="en-US" sz="2800" dirty="0" smtClean="0">
                <a:solidFill>
                  <a:srgbClr val="FFC000"/>
                </a:solidFill>
              </a:rPr>
              <a:t>年</a:t>
            </a:r>
            <a:r>
              <a:rPr lang="en-US" altLang="ja-JP" sz="2800" dirty="0" smtClean="0">
                <a:solidFill>
                  <a:srgbClr val="FFC000"/>
                </a:solidFill>
              </a:rPr>
              <a:t>4</a:t>
            </a:r>
            <a:r>
              <a:rPr lang="ja-JP" altLang="en-US" sz="2800" dirty="0" smtClean="0">
                <a:solidFill>
                  <a:srgbClr val="FFC000"/>
                </a:solidFill>
              </a:rPr>
              <a:t>月）</a:t>
            </a:r>
            <a:endParaRPr kumimoji="1" lang="ja-JP" altLang="en-US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00034" y="214290"/>
            <a:ext cx="6139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Focal Plane Layout (3)</a:t>
            </a:r>
            <a:endParaRPr kumimoji="1" lang="ja-JP" altLang="en-US" sz="4000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0" y="1071546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D:\仙台研究\プレゼン２\IPMU\moro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8272462" cy="3101012"/>
          </a:xfrm>
          <a:prstGeom prst="rect">
            <a:avLst/>
          </a:prstGeom>
          <a:noFill/>
        </p:spPr>
      </p:pic>
      <p:pic>
        <p:nvPicPr>
          <p:cNvPr id="5" name="Picture 2" descr="D:\仙台研究\プレゼン２\IPMU\filt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929198"/>
            <a:ext cx="2380545" cy="1616050"/>
          </a:xfrm>
          <a:prstGeom prst="rect">
            <a:avLst/>
          </a:prstGeom>
          <a:noFill/>
        </p:spPr>
      </p:pic>
      <p:cxnSp>
        <p:nvCxnSpPr>
          <p:cNvPr id="7" name="直線矢印コネクタ 6"/>
          <p:cNvCxnSpPr/>
          <p:nvPr/>
        </p:nvCxnSpPr>
        <p:spPr>
          <a:xfrm>
            <a:off x="2928926" y="5357826"/>
            <a:ext cx="714380" cy="1588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3714744" y="5072074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検出器 </a:t>
            </a:r>
            <a:r>
              <a:rPr kumimoji="1" lang="en-US" altLang="ja-JP" sz="2000" dirty="0" smtClean="0"/>
              <a:t>4k x 4k </a:t>
            </a:r>
            <a:r>
              <a:rPr kumimoji="1" lang="ja-JP" altLang="en-US" sz="2000" dirty="0" smtClean="0"/>
              <a:t>２ユニットを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カバーする「長方形」のフリップ式交換機構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00100" y="128586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検出器焦点面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71868" y="1357298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2000" dirty="0" smtClean="0"/>
              <a:t>フィルタ配置面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15074" y="1357298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モザイキング案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71802" y="6000768"/>
            <a:ext cx="5703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FF00"/>
                </a:solidFill>
              </a:rPr>
              <a:t>現在、</a:t>
            </a:r>
            <a:r>
              <a:rPr kumimoji="1" lang="en-US" altLang="ja-JP" sz="3200" dirty="0" smtClean="0">
                <a:solidFill>
                  <a:srgbClr val="FFFF00"/>
                </a:solidFill>
              </a:rPr>
              <a:t>1</a:t>
            </a:r>
            <a:r>
              <a:rPr kumimoji="1" lang="ja-JP" altLang="en-US" sz="3200" dirty="0" smtClean="0">
                <a:solidFill>
                  <a:srgbClr val="FFFF00"/>
                </a:solidFill>
              </a:rPr>
              <a:t>ユニットの試作を予定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786710" y="485776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諸隈、他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500034" y="214290"/>
            <a:ext cx="6441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Filter Exchange System</a:t>
            </a:r>
            <a:endParaRPr kumimoji="1" lang="ja-JP" altLang="en-US" sz="4000" dirty="0"/>
          </a:p>
        </p:txBody>
      </p:sp>
      <p:grpSp>
        <p:nvGrpSpPr>
          <p:cNvPr id="2" name="グループ化 14"/>
          <p:cNvGrpSpPr/>
          <p:nvPr/>
        </p:nvGrpSpPr>
        <p:grpSpPr>
          <a:xfrm>
            <a:off x="500034" y="1357298"/>
            <a:ext cx="7286676" cy="5106041"/>
            <a:chOff x="15430504" y="21359822"/>
            <a:chExt cx="6286544" cy="4405212"/>
          </a:xfrm>
          <a:solidFill>
            <a:schemeClr val="tx1"/>
          </a:solidFill>
        </p:grpSpPr>
        <p:pic>
          <p:nvPicPr>
            <p:cNvPr id="16" name="Picture 6" descr="D:\仙台研究\WISH\IAU\ikeda1.b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430504" y="21359822"/>
              <a:ext cx="6286544" cy="4405212"/>
            </a:xfrm>
            <a:prstGeom prst="rect">
              <a:avLst/>
            </a:prstGeom>
            <a:grpFill/>
          </p:spPr>
        </p:pic>
        <p:sp>
          <p:nvSpPr>
            <p:cNvPr id="17" name="正方形/長方形 16"/>
            <p:cNvSpPr/>
            <p:nvPr/>
          </p:nvSpPr>
          <p:spPr bwMode="auto">
            <a:xfrm>
              <a:off x="16716388" y="21717012"/>
              <a:ext cx="3429024" cy="71438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8" name="正方形/長方形 17"/>
            <p:cNvSpPr/>
            <p:nvPr/>
          </p:nvSpPr>
          <p:spPr bwMode="auto">
            <a:xfrm>
              <a:off x="19822728" y="24448909"/>
              <a:ext cx="1785950" cy="57150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 bwMode="auto">
            <a:xfrm>
              <a:off x="20411485" y="22074202"/>
              <a:ext cx="1285884" cy="642942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 bwMode="auto">
            <a:xfrm>
              <a:off x="20502602" y="23182704"/>
              <a:ext cx="1214446" cy="642942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21" name="直線コネクタ 20"/>
            <p:cNvCxnSpPr/>
            <p:nvPr/>
          </p:nvCxnSpPr>
          <p:spPr bwMode="auto">
            <a:xfrm rot="5400000">
              <a:off x="20556787" y="22860020"/>
              <a:ext cx="2143140" cy="1588"/>
            </a:xfrm>
            <a:prstGeom prst="line">
              <a:avLst/>
            </a:prstGeom>
            <a:grp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テキスト ボックス 21"/>
          <p:cNvSpPr txBox="1"/>
          <p:nvPr/>
        </p:nvSpPr>
        <p:spPr>
          <a:xfrm>
            <a:off x="4572000" y="4929198"/>
            <a:ext cx="744114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M1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85786" y="1293544"/>
            <a:ext cx="2996205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>
                <a:solidFill>
                  <a:srgbClr val="FF0000"/>
                </a:solidFill>
              </a:rPr>
              <a:t>Strehl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 ratio (1 for diffraction limit)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85852" y="3929066"/>
            <a:ext cx="744114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M2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00760" y="4857760"/>
            <a:ext cx="744114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M3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 rot="10800000" flipV="1">
            <a:off x="6143636" y="3429000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6500826" y="3000372"/>
            <a:ext cx="1179234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9900"/>
                </a:solidFill>
              </a:rPr>
              <a:t>Cold Stop</a:t>
            </a:r>
            <a:endParaRPr kumimoji="1" lang="ja-JP" altLang="en-US" sz="2000" dirty="0">
              <a:solidFill>
                <a:srgbClr val="0099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857884" y="2071678"/>
            <a:ext cx="267413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>
                    <a:lumMod val="50000"/>
                  </a:schemeClr>
                </a:solidFill>
              </a:rPr>
              <a:t>Detector Focal Plane (flat)</a:t>
            </a:r>
            <a:endParaRPr kumimoji="1" lang="ja-JP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0" y="1071546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7358082" y="64886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池田、他</a:t>
            </a:r>
            <a:endParaRPr kumimoji="1" lang="ja-JP" altLang="en-US" dirty="0"/>
          </a:p>
        </p:txBody>
      </p:sp>
      <p:sp>
        <p:nvSpPr>
          <p:cNvPr id="31" name="角丸四角形 30"/>
          <p:cNvSpPr/>
          <p:nvPr/>
        </p:nvSpPr>
        <p:spPr>
          <a:xfrm>
            <a:off x="5275902" y="3296602"/>
            <a:ext cx="14287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>
            <a:off x="5572132" y="3286124"/>
            <a:ext cx="14287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/>
          <p:cNvCxnSpPr/>
          <p:nvPr/>
        </p:nvCxnSpPr>
        <p:spPr>
          <a:xfrm rot="5400000">
            <a:off x="5035553" y="3678239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00034" y="214290"/>
            <a:ext cx="2799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Filters</a:t>
            </a:r>
            <a:endParaRPr kumimoji="1" lang="ja-JP" altLang="en-US" sz="4000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0" y="1071546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428596" y="1357298"/>
            <a:ext cx="70070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広視野赤外線フィルタを光学メーカと試作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冷却試験、放射線試験を行っている。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8596" y="3214686"/>
            <a:ext cx="66479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●透過率測定：国立天文台、東京大学（ご協力感謝します）</a:t>
            </a:r>
            <a:endParaRPr kumimoji="1" lang="en-US" altLang="ja-JP" dirty="0" smtClean="0"/>
          </a:p>
          <a:p>
            <a:r>
              <a:rPr lang="ja-JP" altLang="en-US" dirty="0" smtClean="0"/>
              <a:t>●冷却試験：国立天文台</a:t>
            </a:r>
            <a:endParaRPr lang="en-US" altLang="ja-JP" dirty="0" smtClean="0"/>
          </a:p>
          <a:p>
            <a:r>
              <a:rPr kumimoji="1" lang="ja-JP" altLang="en-US" dirty="0" smtClean="0"/>
              <a:t>●放射線試験：都立産業技術研究センター　</a:t>
            </a:r>
            <a:endParaRPr kumimoji="1" lang="ja-JP" altLang="en-US" dirty="0"/>
          </a:p>
        </p:txBody>
      </p:sp>
      <p:pic>
        <p:nvPicPr>
          <p:cNvPr id="1026" name="Picture 2" descr="D:\仙台研究\WISH\宇宙科学シンポ\2010\PA150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429132"/>
            <a:ext cx="2873366" cy="2155025"/>
          </a:xfrm>
          <a:prstGeom prst="rect">
            <a:avLst/>
          </a:prstGeom>
          <a:noFill/>
        </p:spPr>
      </p:pic>
      <p:pic>
        <p:nvPicPr>
          <p:cNvPr id="1027" name="Picture 3" descr="D:\仙台研究\WISH\宇宙科学シンポ\2010\IMG_4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429132"/>
            <a:ext cx="2857520" cy="2143140"/>
          </a:xfrm>
          <a:prstGeom prst="rect">
            <a:avLst/>
          </a:prstGeom>
          <a:noFill/>
        </p:spPr>
      </p:pic>
      <p:pic>
        <p:nvPicPr>
          <p:cNvPr id="1028" name="Picture 4" descr="D:\仙台研究\WISH\宇宙科学シンポ\2010\PA1409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429132"/>
            <a:ext cx="2825741" cy="2119306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428596" y="2571744"/>
            <a:ext cx="4750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3.2μm </a:t>
            </a:r>
            <a:r>
              <a:rPr kumimoji="1" lang="ja-JP" alt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帯の広帯域フィルタを試作</a:t>
            </a:r>
            <a:endParaRPr kumimoji="1" lang="ja-JP" alt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51010" y="400050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矢部、岩田、東谷、他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00034" y="214290"/>
            <a:ext cx="5655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Telescope Structure</a:t>
            </a:r>
            <a:endParaRPr kumimoji="1" lang="ja-JP" altLang="en-US" sz="4000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0" y="1071546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:\仙台研究\プレゼン２\IPMU\st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307" y="1368987"/>
            <a:ext cx="1485162" cy="4312179"/>
          </a:xfrm>
          <a:prstGeom prst="rect">
            <a:avLst/>
          </a:prstGeom>
          <a:noFill/>
        </p:spPr>
      </p:pic>
      <p:pic>
        <p:nvPicPr>
          <p:cNvPr id="5" name="Picture 5" descr="D:\仙台研究\プレゼン２\IPMU\st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358407"/>
            <a:ext cx="3227795" cy="4375148"/>
          </a:xfrm>
          <a:prstGeom prst="rect">
            <a:avLst/>
          </a:prstGeom>
          <a:noFill/>
        </p:spPr>
      </p:pic>
      <p:pic>
        <p:nvPicPr>
          <p:cNvPr id="6" name="Picture 4" descr="D:\仙台研究\プレゼン２\IPMU\st2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71678"/>
            <a:ext cx="3151655" cy="3189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00034" y="214290"/>
            <a:ext cx="5655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Telescope Structure</a:t>
            </a:r>
            <a:endParaRPr kumimoji="1" lang="ja-JP" altLang="en-US" sz="4000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0" y="1071546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maun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379353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maun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71612"/>
            <a:ext cx="4000528" cy="35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00034" y="214290"/>
            <a:ext cx="735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Preliminary Thermal Design</a:t>
            </a:r>
            <a:endParaRPr kumimoji="1" lang="ja-JP" altLang="en-US" sz="4000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0" y="1071546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仙台研究\WISH\宇宙科学シンポ\2009\heat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57430"/>
            <a:ext cx="3249084" cy="4276730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785786" y="1285860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予備的熱設計</a:t>
            </a:r>
            <a:endParaRPr lang="en-US" altLang="ja-JP" dirty="0" smtClean="0"/>
          </a:p>
          <a:p>
            <a:r>
              <a:rPr kumimoji="1" lang="en-US" altLang="ja-JP" dirty="0" smtClean="0"/>
              <a:t>JAXA </a:t>
            </a:r>
            <a:r>
              <a:rPr kumimoji="1" lang="ja-JP" altLang="en-US" dirty="0" smtClean="0"/>
              <a:t>熱グループと協力</a:t>
            </a:r>
            <a:endParaRPr kumimoji="1" lang="en-US" altLang="ja-JP" dirty="0" smtClean="0"/>
          </a:p>
          <a:p>
            <a:r>
              <a:rPr lang="ja-JP" altLang="en-US" dirty="0" smtClean="0"/>
              <a:t>（杉田、佐藤、岡本、他）</a:t>
            </a:r>
            <a:endParaRPr kumimoji="1" lang="ja-JP" altLang="en-US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4643438" y="3714752"/>
          <a:ext cx="3143271" cy="152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5"/>
                <a:gridCol w="1143008"/>
                <a:gridCol w="1143008"/>
              </a:tblGrid>
              <a:tr h="250192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61691" marR="61691" marT="30846" marB="30846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予測温度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要求温度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</a:tr>
              <a:tr h="250192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主鏡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79K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~100K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</a:tr>
              <a:tr h="250192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副鏡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132K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~100K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</a:tr>
              <a:tr h="250192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FPI BOX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95K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~80K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</a:tr>
              <a:tr h="250192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FPA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91K * 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~40K</a:t>
                      </a:r>
                      <a:endParaRPr kumimoji="1" lang="ja-JP" altLang="en-US" sz="1600" dirty="0"/>
                    </a:p>
                  </a:txBody>
                  <a:tcPr marL="61691" marR="61691" marT="30846" marB="30846"/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4714875" y="3214686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現在の簡易モデルでの結果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2000" y="5500702"/>
            <a:ext cx="3877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＊検出器エレクトロニクス部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　</a:t>
            </a:r>
            <a:r>
              <a:rPr kumimoji="1" lang="en-US" altLang="ja-JP" sz="1600" dirty="0" smtClean="0"/>
              <a:t>(e.g., SIDECAR/ASIC for HAWAII-2 RG)</a:t>
            </a:r>
          </a:p>
          <a:p>
            <a:r>
              <a:rPr lang="ja-JP" altLang="en-US" sz="1600" dirty="0" smtClean="0"/>
              <a:t>　</a:t>
            </a:r>
            <a:r>
              <a:rPr lang="en-US" altLang="ja-JP" sz="1600" dirty="0" smtClean="0"/>
              <a:t> </a:t>
            </a:r>
            <a:r>
              <a:rPr lang="ja-JP" altLang="en-US" sz="1600" dirty="0" err="1" smtClean="0"/>
              <a:t>の排</a:t>
            </a:r>
            <a:r>
              <a:rPr lang="ja-JP" altLang="en-US" sz="1600" dirty="0" smtClean="0"/>
              <a:t>熱を </a:t>
            </a:r>
            <a:r>
              <a:rPr lang="en-US" altLang="ja-JP" sz="1600" dirty="0" smtClean="0"/>
              <a:t>FPI-BOX </a:t>
            </a:r>
            <a:r>
              <a:rPr lang="ja-JP" altLang="en-US" sz="1600" dirty="0" smtClean="0"/>
              <a:t>側にすることで</a:t>
            </a:r>
            <a:endParaRPr lang="en-US" altLang="ja-JP" sz="1600" dirty="0" smtClean="0"/>
          </a:p>
          <a:p>
            <a:r>
              <a:rPr lang="ja-JP" altLang="en-US" sz="1600" dirty="0" smtClean="0"/>
              <a:t>　検出器自体はさらに冷却可能の見こみ</a:t>
            </a:r>
            <a:endParaRPr kumimoji="1" lang="ja-JP" altLang="en-US" sz="1600" dirty="0"/>
          </a:p>
        </p:txBody>
      </p:sp>
      <p:pic>
        <p:nvPicPr>
          <p:cNvPr id="2050" name="Picture 2" descr="D:\仙台研究\WISH\宇宙科学シンポ\2010\heat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85860"/>
            <a:ext cx="2201107" cy="1754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00034" y="1357298"/>
            <a:ext cx="695575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ym typeface="Wingdings" pitchFamily="2" charset="2"/>
              </a:rPr>
              <a:t>●光学レイアウト基本案の策定</a:t>
            </a:r>
            <a:endParaRPr lang="en-US" altLang="ja-JP" sz="2400" dirty="0" smtClean="0">
              <a:sym typeface="Wingdings" pitchFamily="2" charset="2"/>
            </a:endParaRPr>
          </a:p>
          <a:p>
            <a:endParaRPr lang="en-US" altLang="ja-JP" sz="2400" dirty="0" smtClean="0">
              <a:sym typeface="Wingdings" pitchFamily="2" charset="2"/>
            </a:endParaRPr>
          </a:p>
          <a:p>
            <a:r>
              <a:rPr lang="ja-JP" altLang="en-US" sz="2400" dirty="0" smtClean="0">
                <a:sym typeface="Wingdings" pitchFamily="2" charset="2"/>
              </a:rPr>
              <a:t>●望遠鏡製作性の検討、冷却下での主鏡保持機構</a:t>
            </a:r>
            <a:endParaRPr lang="en-US" altLang="ja-JP" sz="2400" dirty="0" smtClean="0">
              <a:sym typeface="Wingdings" pitchFamily="2" charset="2"/>
            </a:endParaRPr>
          </a:p>
          <a:p>
            <a:endParaRPr lang="en-US" altLang="ja-JP" sz="2400" dirty="0" smtClean="0">
              <a:sym typeface="Wingdings" pitchFamily="2" charset="2"/>
            </a:endParaRPr>
          </a:p>
          <a:p>
            <a:r>
              <a:rPr lang="ja-JP" altLang="en-US" sz="2400" dirty="0" smtClean="0">
                <a:sym typeface="Wingdings" pitchFamily="2" charset="2"/>
              </a:rPr>
              <a:t>●望遠鏡・衛星の基本構造</a:t>
            </a:r>
            <a:endParaRPr lang="en-US" altLang="ja-JP" sz="2400" dirty="0" smtClean="0">
              <a:sym typeface="Wingdings" pitchFamily="2" charset="2"/>
            </a:endParaRPr>
          </a:p>
          <a:p>
            <a:endParaRPr lang="en-US" altLang="ja-JP" sz="2400" dirty="0" smtClean="0">
              <a:sym typeface="Wingdings" pitchFamily="2" charset="2"/>
            </a:endParaRPr>
          </a:p>
          <a:p>
            <a:r>
              <a:rPr lang="ja-JP" altLang="en-US" sz="2400" dirty="0" smtClean="0">
                <a:sym typeface="Wingdings" pitchFamily="2" charset="2"/>
              </a:rPr>
              <a:t>●フィルタシステム検討</a:t>
            </a:r>
            <a:endParaRPr lang="en-US" altLang="ja-JP" sz="2400" dirty="0" smtClean="0">
              <a:sym typeface="Wingdings" pitchFamily="2" charset="2"/>
            </a:endParaRPr>
          </a:p>
          <a:p>
            <a:endParaRPr lang="en-US" altLang="ja-JP" sz="2400" dirty="0" smtClean="0">
              <a:sym typeface="Wingdings" pitchFamily="2" charset="2"/>
            </a:endParaRPr>
          </a:p>
          <a:p>
            <a:r>
              <a:rPr lang="ja-JP" altLang="en-US" sz="2400" dirty="0" smtClean="0">
                <a:sym typeface="Wingdings" pitchFamily="2" charset="2"/>
              </a:rPr>
              <a:t>●フィルタ交換機構</a:t>
            </a:r>
            <a:endParaRPr lang="en-US" altLang="ja-JP" sz="2400" dirty="0" smtClean="0">
              <a:sym typeface="Wingdings" pitchFamily="2" charset="2"/>
            </a:endParaRPr>
          </a:p>
          <a:p>
            <a:endParaRPr lang="en-US" altLang="ja-JP" sz="2400" dirty="0" smtClean="0">
              <a:sym typeface="Wingdings" pitchFamily="2" charset="2"/>
            </a:endParaRPr>
          </a:p>
          <a:p>
            <a:r>
              <a:rPr lang="ja-JP" altLang="en-US" sz="2400" dirty="0" smtClean="0">
                <a:sym typeface="Wingdings" pitchFamily="2" charset="2"/>
              </a:rPr>
              <a:t>●フィルタ試験</a:t>
            </a:r>
            <a:endParaRPr lang="en-US" altLang="ja-JP" sz="2400" dirty="0" smtClean="0">
              <a:sym typeface="Wingdings" pitchFamily="2" charset="2"/>
            </a:endParaRPr>
          </a:p>
          <a:p>
            <a:endParaRPr lang="en-US" altLang="ja-JP" sz="2400" dirty="0" smtClean="0">
              <a:sym typeface="Wingdings" pitchFamily="2" charset="2"/>
            </a:endParaRPr>
          </a:p>
          <a:p>
            <a:r>
              <a:rPr lang="ja-JP" altLang="en-US" sz="2400" dirty="0" smtClean="0">
                <a:sym typeface="Wingdings" pitchFamily="2" charset="2"/>
              </a:rPr>
              <a:t>●予備的熱設計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0034" y="214290"/>
            <a:ext cx="5083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</a:t>
            </a:r>
            <a:r>
              <a:rPr kumimoji="1" lang="ja-JP" altLang="en-US" sz="4000" dirty="0" smtClean="0"/>
              <a:t>これまでの進捗</a:t>
            </a:r>
            <a:endParaRPr kumimoji="1" lang="ja-JP" altLang="en-US" sz="4000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1071546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00034" y="214290"/>
            <a:ext cx="4057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</a:t>
            </a:r>
            <a:r>
              <a:rPr kumimoji="1" lang="ja-JP" altLang="en-US" sz="4000" dirty="0" smtClean="0"/>
              <a:t>今後の推進</a:t>
            </a:r>
            <a:endParaRPr kumimoji="1" lang="ja-JP" altLang="en-US" sz="4000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0" y="1071546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71406" y="1357298"/>
            <a:ext cx="8084264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ミッション提案に向けて、ミッション要求をさらに精査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するとともに、要素技術の評価、設計を進める</a:t>
            </a:r>
            <a:r>
              <a:rPr kumimoji="1" lang="ja-JP" altLang="en-US" sz="2800" dirty="0" smtClean="0"/>
              <a:t>。</a:t>
            </a:r>
            <a:endParaRPr kumimoji="1" lang="en-US" altLang="ja-JP" sz="2800" dirty="0" smtClean="0"/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●　サイエンスワークショップ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r>
              <a:rPr kumimoji="1" lang="ja-JP" altLang="en-US" sz="2800" dirty="0" smtClean="0"/>
              <a:t>●　主鏡保持　試作・試験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●　フィルタ交換機構　フリップ式　試作・試験</a:t>
            </a:r>
            <a:endParaRPr lang="en-US" altLang="ja-JP" sz="2800" dirty="0" smtClean="0"/>
          </a:p>
          <a:p>
            <a:r>
              <a:rPr lang="ja-JP" altLang="en-US" sz="2800" dirty="0" smtClean="0"/>
              <a:t>　　フィルタ試験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●　望遠鏡・衛星、構造概念設計の詳細化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　　</a:t>
            </a:r>
            <a:r>
              <a:rPr kumimoji="1" lang="en-US" altLang="ja-JP" sz="2800" dirty="0" smtClean="0">
                <a:sym typeface="Wingdings" pitchFamily="2" charset="2"/>
              </a:rPr>
              <a:t>  </a:t>
            </a:r>
            <a:r>
              <a:rPr kumimoji="1" lang="ja-JP" altLang="en-US" sz="2800" dirty="0" smtClean="0">
                <a:sym typeface="Wingdings" pitchFamily="2" charset="2"/>
              </a:rPr>
              <a:t>熱設計、姿勢安定性</a:t>
            </a:r>
            <a:endParaRPr lang="en-US" altLang="ja-JP" sz="2800" dirty="0" smtClean="0">
              <a:sym typeface="Wingdings" pitchFamily="2" charset="2"/>
            </a:endParaRPr>
          </a:p>
          <a:p>
            <a:endParaRPr kumimoji="1" lang="en-US" altLang="ja-JP" sz="2800" dirty="0" smtClean="0">
              <a:sym typeface="Wingdings" pitchFamily="2" charset="2"/>
            </a:endParaRPr>
          </a:p>
          <a:p>
            <a:r>
              <a:rPr lang="ja-JP" altLang="en-US" sz="2800" dirty="0" smtClean="0">
                <a:sym typeface="Wingdings" pitchFamily="2" charset="2"/>
              </a:rPr>
              <a:t>●　ミッション提案書の作成</a:t>
            </a:r>
            <a:endParaRPr kumimoji="1" lang="en-US" altLang="ja-JP" sz="2800" dirty="0" smtClean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00034" y="214290"/>
            <a:ext cx="3429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Schedule</a:t>
            </a:r>
            <a:endParaRPr kumimoji="1" lang="ja-JP" altLang="en-US" sz="4000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0" y="1071546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571472" y="1428736"/>
          <a:ext cx="7358114" cy="5214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921"/>
                <a:gridCol w="5222193"/>
              </a:tblGrid>
              <a:tr h="347629">
                <a:tc>
                  <a:txBody>
                    <a:bodyPr/>
                    <a:lstStyle/>
                    <a:p>
                      <a:r>
                        <a:rPr kumimoji="1" lang="en-US" altLang="ja-JP" sz="1600" dirty="0" err="1" smtClean="0"/>
                        <a:t>FYr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Items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839193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FYr0</a:t>
                      </a:r>
                    </a:p>
                    <a:p>
                      <a:r>
                        <a:rPr kumimoji="1" lang="en-US" altLang="ja-JP" sz="1600" dirty="0" smtClean="0"/>
                        <a:t>(2008)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solidFill>
                            <a:srgbClr val="009900"/>
                          </a:solidFill>
                        </a:rPr>
                        <a:t>Project launched</a:t>
                      </a:r>
                    </a:p>
                    <a:p>
                      <a:r>
                        <a:rPr kumimoji="1" lang="en-US" altLang="ja-JP" sz="1600" b="1" dirty="0" smtClean="0">
                          <a:solidFill>
                            <a:srgbClr val="009900"/>
                          </a:solidFill>
                        </a:rPr>
                        <a:t>JAXA/ISAS Working Group</a:t>
                      </a:r>
                    </a:p>
                    <a:p>
                      <a:r>
                        <a:rPr kumimoji="1" lang="en-US" altLang="ja-JP" sz="1600" b="1" dirty="0" smtClean="0">
                          <a:solidFill>
                            <a:srgbClr val="009900"/>
                          </a:solidFill>
                        </a:rPr>
                        <a:t>Conceptual</a:t>
                      </a:r>
                      <a:r>
                        <a:rPr kumimoji="1" lang="en-US" altLang="ja-JP" sz="1600" b="1" baseline="0" dirty="0" smtClean="0">
                          <a:solidFill>
                            <a:srgbClr val="009900"/>
                          </a:solidFill>
                        </a:rPr>
                        <a:t> Study for Specification</a:t>
                      </a:r>
                      <a:endParaRPr kumimoji="1" lang="en-US" altLang="ja-JP" sz="1600" b="1" dirty="0" smtClean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</a:tr>
              <a:tr h="839193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FYr1-2</a:t>
                      </a:r>
                    </a:p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Conceptual Study, R&amp;D</a:t>
                      </a:r>
                    </a:p>
                    <a:p>
                      <a:r>
                        <a:rPr kumimoji="1" lang="en-US" altLang="ja-JP" sz="1600" dirty="0" smtClean="0"/>
                        <a:t>Mission </a:t>
                      </a:r>
                      <a:r>
                        <a:rPr kumimoji="1" lang="en-US" altLang="ja-JP" sz="1600" dirty="0" err="1" smtClean="0"/>
                        <a:t>Requrement</a:t>
                      </a:r>
                      <a:r>
                        <a:rPr kumimoji="1" lang="en-US" altLang="ja-JP" sz="1600" dirty="0" smtClean="0"/>
                        <a:t>/Definition Review</a:t>
                      </a:r>
                    </a:p>
                    <a:p>
                      <a:r>
                        <a:rPr kumimoji="1" lang="en-US" altLang="ja-JP" sz="1600" dirty="0" smtClean="0"/>
                        <a:t>Mission</a:t>
                      </a:r>
                      <a:r>
                        <a:rPr kumimoji="1" lang="en-US" altLang="ja-JP" sz="1600" baseline="0" dirty="0" smtClean="0"/>
                        <a:t> Proposal</a:t>
                      </a:r>
                      <a:endParaRPr kumimoji="1" lang="en-US" altLang="ja-JP" sz="1600" dirty="0" smtClean="0"/>
                    </a:p>
                  </a:txBody>
                  <a:tcPr/>
                </a:tc>
              </a:tr>
              <a:tr h="335677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FYr3</a:t>
                      </a:r>
                      <a:r>
                        <a:rPr kumimoji="1" lang="en-US" altLang="ja-JP" sz="1600" baseline="0" dirty="0" smtClean="0"/>
                        <a:t> 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Phase  A</a:t>
                      </a:r>
                      <a:r>
                        <a:rPr kumimoji="1" lang="en-US" altLang="ja-JP" sz="1600" baseline="0" dirty="0" smtClean="0"/>
                        <a:t> / </a:t>
                      </a:r>
                      <a:r>
                        <a:rPr kumimoji="1" lang="en-US" altLang="ja-JP" sz="1600" dirty="0" smtClean="0"/>
                        <a:t>Proto</a:t>
                      </a:r>
                      <a:r>
                        <a:rPr kumimoji="1" lang="en-US" altLang="ja-JP" sz="1600" baseline="0" dirty="0" smtClean="0"/>
                        <a:t> Models</a:t>
                      </a:r>
                    </a:p>
                  </a:txBody>
                  <a:tcPr/>
                </a:tc>
              </a:tr>
              <a:tr h="587435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FYr4-5</a:t>
                      </a:r>
                    </a:p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Proto</a:t>
                      </a:r>
                      <a:r>
                        <a:rPr kumimoji="1" lang="en-US" altLang="ja-JP" sz="1600" baseline="0" dirty="0" smtClean="0"/>
                        <a:t> Models  / Test</a:t>
                      </a:r>
                      <a:endParaRPr kumimoji="1" lang="en-US" altLang="ja-JP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Preliminary Design Review</a:t>
                      </a:r>
                    </a:p>
                  </a:txBody>
                  <a:tcPr/>
                </a:tc>
              </a:tr>
              <a:tr h="1090951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FYr6-7</a:t>
                      </a:r>
                    </a:p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Proto</a:t>
                      </a:r>
                      <a:r>
                        <a:rPr kumimoji="1" lang="en-US" altLang="ja-JP" sz="1600" baseline="0" dirty="0" smtClean="0"/>
                        <a:t> Models /Test</a:t>
                      </a:r>
                      <a:endParaRPr kumimoji="1" lang="en-US" altLang="ja-JP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rgbClr val="0000CC"/>
                          </a:solidFill>
                        </a:rPr>
                        <a:t>Primary</a:t>
                      </a:r>
                      <a:r>
                        <a:rPr kumimoji="1" lang="en-US" altLang="ja-JP" sz="1600" baseline="0" dirty="0" smtClean="0">
                          <a:solidFill>
                            <a:srgbClr val="0000CC"/>
                          </a:solidFill>
                        </a:rPr>
                        <a:t> Mirror / Detector fabrication start </a:t>
                      </a:r>
                      <a:endParaRPr kumimoji="1" lang="en-US" altLang="ja-JP" sz="1600" dirty="0" smtClean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Critical Design Review</a:t>
                      </a:r>
                    </a:p>
                    <a:p>
                      <a:r>
                        <a:rPr kumimoji="1" lang="en-US" altLang="ja-JP" sz="1600" dirty="0" smtClean="0"/>
                        <a:t>Flight Model</a:t>
                      </a:r>
                    </a:p>
                  </a:txBody>
                  <a:tcPr/>
                </a:tc>
              </a:tr>
              <a:tr h="587435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FYr8</a:t>
                      </a:r>
                    </a:p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Flight</a:t>
                      </a:r>
                      <a:r>
                        <a:rPr kumimoji="1" lang="en-US" altLang="ja-JP" sz="1600" baseline="0" dirty="0" smtClean="0"/>
                        <a:t> Model / Test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587435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FYr8-9</a:t>
                      </a:r>
                    </a:p>
                    <a:p>
                      <a:r>
                        <a:rPr kumimoji="1" lang="en-US" altLang="ja-JP" sz="1600" dirty="0" smtClean="0"/>
                        <a:t>(NET 2017)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Flight</a:t>
                      </a:r>
                      <a:r>
                        <a:rPr kumimoji="1" lang="en-US" altLang="ja-JP" sz="1600" baseline="0" dirty="0" smtClean="0"/>
                        <a:t> Model / Test</a:t>
                      </a:r>
                      <a:endParaRPr kumimoji="1" lang="en-US" altLang="ja-JP" sz="1600" dirty="0" smtClean="0"/>
                    </a:p>
                    <a:p>
                      <a:r>
                        <a:rPr kumimoji="1" lang="en-US" altLang="ja-JP" sz="1600" dirty="0" smtClean="0"/>
                        <a:t>Launch</a:t>
                      </a:r>
                      <a:endParaRPr kumimoji="1" lang="ja-JP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00034" y="214290"/>
            <a:ext cx="6733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   </a:t>
            </a:r>
            <a:r>
              <a:rPr lang="en-US" altLang="ja-JP" sz="4000" dirty="0" smtClean="0"/>
              <a:t>Goals and Requirement</a:t>
            </a:r>
            <a:endParaRPr kumimoji="1" lang="ja-JP" altLang="en-US" sz="4000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0" y="1071546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214282" y="1643050"/>
            <a:ext cx="830067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● </a:t>
            </a:r>
            <a:r>
              <a:rPr kumimoji="1" lang="ja-JP" altLang="en-US" sz="2800" dirty="0" smtClean="0"/>
              <a:t>銀河観測の究極のフロンティア：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　</a:t>
            </a:r>
            <a:r>
              <a:rPr lang="ja-JP" altLang="en-US" sz="2800" dirty="0" smtClean="0">
                <a:solidFill>
                  <a:srgbClr val="FFFF00"/>
                </a:solidFill>
              </a:rPr>
              <a:t>赤方偏移 </a:t>
            </a:r>
            <a:r>
              <a:rPr lang="en-US" altLang="ja-JP" sz="2800" dirty="0" smtClean="0">
                <a:solidFill>
                  <a:srgbClr val="FFFF00"/>
                </a:solidFill>
              </a:rPr>
              <a:t>~7-15 </a:t>
            </a:r>
            <a:r>
              <a:rPr lang="ja-JP" altLang="en-US" sz="2800" dirty="0" smtClean="0">
                <a:solidFill>
                  <a:srgbClr val="FFFF00"/>
                </a:solidFill>
              </a:rPr>
              <a:t>の</a:t>
            </a:r>
            <a:r>
              <a:rPr kumimoji="1" lang="ja-JP" altLang="en-US" sz="2800" dirty="0" smtClean="0">
                <a:solidFill>
                  <a:srgbClr val="FFFF00"/>
                </a:solidFill>
              </a:rPr>
              <a:t>宇宙第１世代銀河の探索</a:t>
            </a:r>
            <a:r>
              <a:rPr kumimoji="1" lang="ja-JP" altLang="en-US" sz="2800" dirty="0" smtClean="0"/>
              <a:t>と研究</a:t>
            </a:r>
            <a:endParaRPr kumimoji="1" lang="en-US" altLang="ja-JP" sz="2800" dirty="0" smtClean="0"/>
          </a:p>
          <a:p>
            <a:endParaRPr lang="en-US" altLang="ja-JP" sz="2800" dirty="0" smtClean="0"/>
          </a:p>
          <a:p>
            <a:r>
              <a:rPr kumimoji="1" lang="ja-JP" altLang="en-US" sz="2800" dirty="0" smtClean="0"/>
              <a:t>●遠方宇宙 </a:t>
            </a:r>
            <a:r>
              <a:rPr kumimoji="1" lang="en-US" altLang="ja-JP" sz="2800" dirty="0" smtClean="0"/>
              <a:t>(z~1.5) </a:t>
            </a:r>
            <a:r>
              <a:rPr kumimoji="1" lang="ja-JP" altLang="en-US" sz="2800" dirty="0" smtClean="0"/>
              <a:t>の</a:t>
            </a:r>
            <a:r>
              <a:rPr lang="en-US" altLang="ja-JP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Ia</a:t>
            </a:r>
            <a:r>
              <a:rPr lang="en-US" altLang="ja-JP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ja-JP" alt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型超新星</a:t>
            </a:r>
            <a:r>
              <a:rPr lang="ja-JP" altLang="en-US" sz="2800" dirty="0" smtClean="0"/>
              <a:t>を多数検出し、</a:t>
            </a:r>
            <a:endParaRPr lang="en-US" altLang="ja-JP" sz="2800" dirty="0" smtClean="0"/>
          </a:p>
          <a:p>
            <a:r>
              <a:rPr lang="en-US" altLang="ja-JP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</a:t>
            </a:r>
            <a:r>
              <a:rPr lang="ja-JP" alt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系統誤差の少ない波長</a:t>
            </a:r>
            <a:r>
              <a:rPr lang="ja-JP" altLang="en-US" sz="2800" dirty="0" smtClean="0"/>
              <a:t>で宇宙の膨張史を検証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　暗黒エネルギーの性質</a:t>
            </a:r>
            <a:r>
              <a:rPr lang="ja-JP" altLang="en-US" sz="2800" dirty="0" smtClean="0"/>
              <a:t>に挑む</a:t>
            </a:r>
            <a:endParaRPr kumimoji="1" lang="en-US" altLang="ja-JP" sz="2800" dirty="0" smtClean="0"/>
          </a:p>
          <a:p>
            <a:endParaRPr lang="en-US" altLang="ja-JP" sz="2800" dirty="0" smtClean="0"/>
          </a:p>
          <a:p>
            <a:r>
              <a:rPr kumimoji="1" lang="ja-JP" altLang="en-US" sz="2800" dirty="0" smtClean="0"/>
              <a:t>●</a:t>
            </a:r>
            <a:r>
              <a:rPr kumimoji="1" lang="ja-JP" alt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これまでにない高感度・広視野近赤外線データ</a:t>
            </a:r>
            <a:endParaRPr kumimoji="1" lang="en-US" altLang="ja-JP" sz="28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ja-JP" altLang="en-US" sz="2800" dirty="0" smtClean="0"/>
              <a:t>　様々な分野の天文学で大きな貢献が期待される</a:t>
            </a:r>
            <a:endParaRPr kumimoji="1" lang="ja-JP" alt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仙台研究\WISH\光赤天連\keck_dec06_1_2a_rev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475" y="285750"/>
            <a:ext cx="4857750" cy="6072188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cxnSp>
        <p:nvCxnSpPr>
          <p:cNvPr id="4" name="直線コネクタ 3"/>
          <p:cNvCxnSpPr/>
          <p:nvPr/>
        </p:nvCxnSpPr>
        <p:spPr>
          <a:xfrm>
            <a:off x="1714500" y="4214813"/>
            <a:ext cx="2071688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rot="5400000" flipH="1" flipV="1">
            <a:off x="2251075" y="4751388"/>
            <a:ext cx="9271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5" name="テキスト ボックス 7"/>
          <p:cNvSpPr txBox="1">
            <a:spLocks noChangeArrowheads="1"/>
          </p:cNvSpPr>
          <p:nvPr/>
        </p:nvSpPr>
        <p:spPr bwMode="auto">
          <a:xfrm>
            <a:off x="2143125" y="5286375"/>
            <a:ext cx="1489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600">
                <a:solidFill>
                  <a:srgbClr val="FF0000"/>
                </a:solidFill>
                <a:latin typeface="Calibri" pitchFamily="34" charset="0"/>
              </a:rPr>
              <a:t>すばる</a:t>
            </a:r>
          </a:p>
        </p:txBody>
      </p:sp>
      <p:grpSp>
        <p:nvGrpSpPr>
          <p:cNvPr id="2" name="グループ化 17"/>
          <p:cNvGrpSpPr>
            <a:grpSpLocks/>
          </p:cNvGrpSpPr>
          <p:nvPr/>
        </p:nvGrpSpPr>
        <p:grpSpPr bwMode="auto">
          <a:xfrm>
            <a:off x="1571625" y="2500313"/>
            <a:ext cx="7274310" cy="2880199"/>
            <a:chOff x="1571604" y="2500306"/>
            <a:chExt cx="7273673" cy="2880779"/>
          </a:xfrm>
        </p:grpSpPr>
        <p:grpSp>
          <p:nvGrpSpPr>
            <p:cNvPr id="3" name="グループ化 15"/>
            <p:cNvGrpSpPr>
              <a:grpSpLocks/>
            </p:cNvGrpSpPr>
            <p:nvPr/>
          </p:nvGrpSpPr>
          <p:grpSpPr bwMode="auto">
            <a:xfrm>
              <a:off x="1571604" y="2500306"/>
              <a:ext cx="7273673" cy="2168745"/>
              <a:chOff x="1571604" y="2500306"/>
              <a:chExt cx="7273673" cy="2168745"/>
            </a:xfrm>
          </p:grpSpPr>
          <p:grpSp>
            <p:nvGrpSpPr>
              <p:cNvPr id="5" name="グループ化 13"/>
              <p:cNvGrpSpPr>
                <a:grpSpLocks/>
              </p:cNvGrpSpPr>
              <p:nvPr/>
            </p:nvGrpSpPr>
            <p:grpSpPr bwMode="auto">
              <a:xfrm>
                <a:off x="1571604" y="2500306"/>
                <a:ext cx="5280742" cy="2143140"/>
                <a:chOff x="1571604" y="2500306"/>
                <a:chExt cx="5280742" cy="2143140"/>
              </a:xfrm>
            </p:grpSpPr>
            <p:sp>
              <p:nvSpPr>
                <p:cNvPr id="9" name="正方形/長方形 8"/>
                <p:cNvSpPr/>
                <p:nvPr/>
              </p:nvSpPr>
              <p:spPr>
                <a:xfrm>
                  <a:off x="1571604" y="2500306"/>
                  <a:ext cx="2357232" cy="2138792"/>
                </a:xfrm>
                <a:prstGeom prst="rect">
                  <a:avLst/>
                </a:prstGeom>
                <a:solidFill>
                  <a:srgbClr val="F97101">
                    <a:alpha val="35000"/>
                  </a:srgbClr>
                </a:solidFill>
                <a:ln w="57150">
                  <a:solidFill>
                    <a:srgbClr val="F9710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10254" name="テキスト ボックス 10"/>
                <p:cNvSpPr txBox="1">
                  <a:spLocks noChangeArrowheads="1"/>
                </p:cNvSpPr>
                <p:nvPr/>
              </p:nvSpPr>
              <p:spPr bwMode="auto">
                <a:xfrm>
                  <a:off x="5500694" y="2857496"/>
                  <a:ext cx="1351652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4000" b="1">
                      <a:solidFill>
                        <a:srgbClr val="FF0000"/>
                      </a:solidFill>
                      <a:latin typeface="Calibri" pitchFamily="34" charset="0"/>
                    </a:rPr>
                    <a:t>WISH</a:t>
                  </a:r>
                  <a:endParaRPr lang="ja-JP" altLang="en-US" sz="4000" b="1">
                    <a:solidFill>
                      <a:srgbClr val="FF0000"/>
                    </a:solidFill>
                    <a:latin typeface="Calibri" pitchFamily="34" charset="0"/>
                  </a:endParaRPr>
                </a:p>
              </p:txBody>
            </p:sp>
            <p:cxnSp>
              <p:nvCxnSpPr>
                <p:cNvPr id="13" name="直線コネクタ 12"/>
                <p:cNvCxnSpPr/>
                <p:nvPr/>
              </p:nvCxnSpPr>
              <p:spPr>
                <a:xfrm>
                  <a:off x="3987568" y="3191007"/>
                  <a:ext cx="1500057" cy="34932"/>
                </a:xfrm>
                <a:prstGeom prst="line">
                  <a:avLst/>
                </a:prstGeom>
                <a:ln w="57150">
                  <a:solidFill>
                    <a:srgbClr val="F9710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252" name="テキスト ボックス 14"/>
              <p:cNvSpPr txBox="1">
                <a:spLocks noChangeArrowheads="1"/>
              </p:cNvSpPr>
              <p:nvPr/>
            </p:nvSpPr>
            <p:spPr bwMode="auto">
              <a:xfrm>
                <a:off x="5429256" y="3714752"/>
                <a:ext cx="3416021" cy="954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ja-JP" altLang="en-US" sz="2800" dirty="0">
                    <a:solidFill>
                      <a:srgbClr val="FFFF00"/>
                    </a:solidFill>
                    <a:latin typeface="Calibri" pitchFamily="34" charset="0"/>
                  </a:rPr>
                  <a:t>銀河宇宙史の</a:t>
                </a:r>
                <a:endParaRPr lang="en-US" altLang="ja-JP" sz="2800" dirty="0">
                  <a:solidFill>
                    <a:srgbClr val="FFFF00"/>
                  </a:solidFill>
                  <a:latin typeface="Calibri" pitchFamily="34" charset="0"/>
                </a:endParaRPr>
              </a:p>
              <a:p>
                <a:r>
                  <a:rPr lang="ja-JP" altLang="en-US" sz="2800" dirty="0">
                    <a:solidFill>
                      <a:srgbClr val="FFFF00"/>
                    </a:solidFill>
                    <a:latin typeface="Calibri" pitchFamily="34" charset="0"/>
                  </a:rPr>
                  <a:t>究極のフロンティア</a:t>
                </a:r>
              </a:p>
            </p:txBody>
          </p:sp>
        </p:grpSp>
        <p:sp>
          <p:nvSpPr>
            <p:cNvPr id="10250" name="テキスト ボックス 16"/>
            <p:cNvSpPr txBox="1">
              <a:spLocks noChangeArrowheads="1"/>
            </p:cNvSpPr>
            <p:nvPr/>
          </p:nvSpPr>
          <p:spPr bwMode="auto">
            <a:xfrm>
              <a:off x="5352316" y="4857760"/>
              <a:ext cx="3416021" cy="523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rgbClr val="FFFF00"/>
                  </a:solidFill>
                  <a:latin typeface="Calibri" pitchFamily="34" charset="0"/>
                </a:rPr>
                <a:t>第１世代銀河の観測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00034" y="214290"/>
            <a:ext cx="6733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   </a:t>
            </a:r>
            <a:r>
              <a:rPr lang="en-US" altLang="ja-JP" sz="4000" dirty="0" smtClean="0"/>
              <a:t>Goals and Requirement</a:t>
            </a:r>
            <a:endParaRPr kumimoji="1" lang="ja-JP" altLang="en-US" sz="4000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0" y="1071546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214282" y="1643050"/>
            <a:ext cx="830067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● </a:t>
            </a:r>
            <a:r>
              <a:rPr kumimoji="1" lang="ja-JP" altLang="en-US" sz="2800" dirty="0" smtClean="0"/>
              <a:t>銀河観測の究極のフロンティア：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　</a:t>
            </a:r>
            <a:r>
              <a:rPr lang="ja-JP" altLang="en-US" sz="2800" dirty="0" smtClean="0">
                <a:solidFill>
                  <a:srgbClr val="FFFF00"/>
                </a:solidFill>
              </a:rPr>
              <a:t>赤方偏移 </a:t>
            </a:r>
            <a:r>
              <a:rPr lang="en-US" altLang="ja-JP" sz="2800" dirty="0" smtClean="0">
                <a:solidFill>
                  <a:srgbClr val="FFFF00"/>
                </a:solidFill>
              </a:rPr>
              <a:t>~7-15 </a:t>
            </a:r>
            <a:r>
              <a:rPr lang="ja-JP" altLang="en-US" sz="2800" dirty="0" smtClean="0">
                <a:solidFill>
                  <a:srgbClr val="FFFF00"/>
                </a:solidFill>
              </a:rPr>
              <a:t>の</a:t>
            </a:r>
            <a:r>
              <a:rPr kumimoji="1" lang="ja-JP" altLang="en-US" sz="2800" dirty="0" smtClean="0">
                <a:solidFill>
                  <a:srgbClr val="FFFF00"/>
                </a:solidFill>
              </a:rPr>
              <a:t>宇宙第１世代銀河の探索</a:t>
            </a:r>
            <a:r>
              <a:rPr kumimoji="1" lang="ja-JP" altLang="en-US" sz="2800" dirty="0" smtClean="0"/>
              <a:t>と研究</a:t>
            </a:r>
            <a:endParaRPr kumimoji="1" lang="en-US" altLang="ja-JP" sz="2800" dirty="0" smtClean="0"/>
          </a:p>
          <a:p>
            <a:endParaRPr lang="en-US" altLang="ja-JP" sz="2800" dirty="0" smtClean="0"/>
          </a:p>
          <a:p>
            <a:r>
              <a:rPr kumimoji="1" lang="ja-JP" altLang="en-US" sz="2800" dirty="0" smtClean="0"/>
              <a:t>●遠方宇宙 </a:t>
            </a:r>
            <a:r>
              <a:rPr kumimoji="1" lang="en-US" altLang="ja-JP" sz="2800" dirty="0" smtClean="0"/>
              <a:t>(z~1.5) </a:t>
            </a:r>
            <a:r>
              <a:rPr kumimoji="1" lang="ja-JP" altLang="en-US" sz="2800" dirty="0" smtClean="0"/>
              <a:t>の</a:t>
            </a:r>
            <a:r>
              <a:rPr lang="en-US" altLang="ja-JP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Ia</a:t>
            </a:r>
            <a:r>
              <a:rPr lang="en-US" altLang="ja-JP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ja-JP" alt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型超新星</a:t>
            </a:r>
            <a:r>
              <a:rPr lang="ja-JP" altLang="en-US" sz="2800" dirty="0" smtClean="0"/>
              <a:t>を多数検出し、</a:t>
            </a:r>
            <a:endParaRPr lang="en-US" altLang="ja-JP" sz="2800" dirty="0" smtClean="0"/>
          </a:p>
          <a:p>
            <a:r>
              <a:rPr lang="en-US" altLang="ja-JP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</a:t>
            </a:r>
            <a:r>
              <a:rPr lang="ja-JP" alt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系統誤差の少ない波長</a:t>
            </a:r>
            <a:r>
              <a:rPr lang="ja-JP" altLang="en-US" sz="2800" dirty="0" smtClean="0"/>
              <a:t>で宇宙の膨張史を検証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　暗黒エネルギーの性質</a:t>
            </a:r>
            <a:r>
              <a:rPr lang="ja-JP" altLang="en-US" sz="2800" dirty="0" smtClean="0"/>
              <a:t>に挑む</a:t>
            </a:r>
            <a:endParaRPr kumimoji="1" lang="en-US" altLang="ja-JP" sz="2800" dirty="0" smtClean="0"/>
          </a:p>
          <a:p>
            <a:endParaRPr lang="en-US" altLang="ja-JP" sz="2800" dirty="0" smtClean="0"/>
          </a:p>
          <a:p>
            <a:r>
              <a:rPr kumimoji="1" lang="ja-JP" altLang="en-US" sz="2800" dirty="0" smtClean="0"/>
              <a:t>●</a:t>
            </a:r>
            <a:r>
              <a:rPr kumimoji="1" lang="ja-JP" alt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これまでにない高感度・広視野近赤外線データ</a:t>
            </a:r>
            <a:endParaRPr kumimoji="1" lang="en-US" altLang="ja-JP" sz="28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ja-JP" altLang="en-US" sz="2800" dirty="0" smtClean="0"/>
              <a:t>　様々な分野の天文学で大きな貢献が期待される</a:t>
            </a:r>
            <a:endParaRPr kumimoji="1" lang="ja-JP" alt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00034" y="214290"/>
            <a:ext cx="6733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   </a:t>
            </a:r>
            <a:r>
              <a:rPr lang="en-US" altLang="ja-JP" sz="4000" dirty="0" smtClean="0"/>
              <a:t>Goals and Requirement</a:t>
            </a:r>
            <a:endParaRPr kumimoji="1" lang="ja-JP" altLang="en-US" sz="4000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0" y="1071546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0" y="1500174"/>
            <a:ext cx="897393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●主鏡口径 </a:t>
            </a:r>
            <a:r>
              <a:rPr kumimoji="1" lang="en-US" altLang="ja-JP" sz="2400" dirty="0" smtClean="0"/>
              <a:t>1.5m</a:t>
            </a:r>
          </a:p>
          <a:p>
            <a:endParaRPr lang="en-US" altLang="ja-JP" sz="2400" dirty="0" smtClean="0"/>
          </a:p>
          <a:p>
            <a:r>
              <a:rPr kumimoji="1" lang="ja-JP" altLang="en-US" sz="2400" dirty="0" smtClean="0"/>
              <a:t>●</a:t>
            </a:r>
            <a:r>
              <a:rPr kumimoji="1" lang="en-US" altLang="ja-JP" sz="2400" dirty="0" smtClean="0"/>
              <a:t>~ 1000 </a:t>
            </a:r>
            <a:r>
              <a:rPr kumimoji="1" lang="ja-JP" altLang="en-US" sz="2400" dirty="0" smtClean="0"/>
              <a:t>平方分角の広視野</a:t>
            </a:r>
            <a:endParaRPr kumimoji="1"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●十分なサンプリング </a:t>
            </a:r>
            <a:r>
              <a:rPr lang="en-US" altLang="ja-JP" sz="2400" dirty="0" smtClean="0"/>
              <a:t>(0.15”/pix </a:t>
            </a:r>
            <a:r>
              <a:rPr lang="en-US" altLang="ja-JP" sz="2400" dirty="0" smtClean="0">
                <a:sym typeface="Wingdings" pitchFamily="2" charset="2"/>
              </a:rPr>
              <a:t>  1.5μm </a:t>
            </a:r>
            <a:r>
              <a:rPr lang="ja-JP" altLang="en-US" sz="2400" dirty="0" smtClean="0">
                <a:sym typeface="Wingdings" pitchFamily="2" charset="2"/>
              </a:rPr>
              <a:t>回折限界に最適化）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kumimoji="1" lang="ja-JP" altLang="en-US" sz="2400" dirty="0" smtClean="0"/>
              <a:t>●望遠鏡 </a:t>
            </a:r>
            <a:r>
              <a:rPr kumimoji="1" lang="en-US" altLang="ja-JP" sz="2400" dirty="0" smtClean="0"/>
              <a:t>~ 90-100K,  </a:t>
            </a:r>
            <a:r>
              <a:rPr kumimoji="1" lang="ja-JP" altLang="en-US" sz="2400" dirty="0" smtClean="0"/>
              <a:t>検出器 </a:t>
            </a:r>
            <a:r>
              <a:rPr kumimoji="1" lang="en-US" altLang="ja-JP" sz="2400" dirty="0" smtClean="0"/>
              <a:t>~40-50K </a:t>
            </a:r>
            <a:r>
              <a:rPr kumimoji="1" lang="ja-JP" altLang="en-US" sz="2400" dirty="0" smtClean="0"/>
              <a:t>の低温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　機械式冷凍機を使わず</a:t>
            </a:r>
            <a:r>
              <a:rPr lang="en-US" altLang="ja-JP" sz="2400" dirty="0" smtClean="0"/>
              <a:t>Passive </a:t>
            </a:r>
            <a:r>
              <a:rPr lang="ja-JP" altLang="en-US" sz="2400" dirty="0" smtClean="0"/>
              <a:t>冷却  </a:t>
            </a:r>
            <a:r>
              <a:rPr lang="ja-JP" altLang="en-US" sz="2400" dirty="0" smtClean="0">
                <a:sym typeface="Wingdings" pitchFamily="2" charset="2"/>
              </a:rPr>
              <a:t>　</a:t>
            </a:r>
            <a:r>
              <a:rPr lang="en-US" altLang="ja-JP" sz="2400" dirty="0" smtClean="0">
                <a:sym typeface="Wingdings" pitchFamily="2" charset="2"/>
              </a:rPr>
              <a:t> SE-L2</a:t>
            </a:r>
            <a:r>
              <a:rPr lang="ja-JP" altLang="en-US" sz="2400" dirty="0" smtClean="0">
                <a:sym typeface="Wingdings" pitchFamily="2" charset="2"/>
              </a:rPr>
              <a:t>軌道 </a:t>
            </a:r>
            <a:r>
              <a:rPr lang="en-US" altLang="ja-JP" sz="2400" dirty="0" smtClean="0">
                <a:sym typeface="Wingdings" pitchFamily="2" charset="2"/>
              </a:rPr>
              <a:t>(HIIA)</a:t>
            </a:r>
            <a:endParaRPr kumimoji="1" lang="en-US" altLang="ja-JP" sz="2400" dirty="0" smtClean="0"/>
          </a:p>
          <a:p>
            <a:endParaRPr lang="en-US" altLang="ja-JP" sz="2400" dirty="0" smtClean="0"/>
          </a:p>
          <a:p>
            <a:r>
              <a:rPr kumimoji="1" lang="ja-JP" altLang="en-US" sz="2400" dirty="0" smtClean="0"/>
              <a:t>●シンプルな構造、現在利用可能な技術</a:t>
            </a:r>
            <a:endParaRPr kumimoji="1" lang="en-US" altLang="ja-JP" sz="2400" dirty="0" smtClean="0"/>
          </a:p>
          <a:p>
            <a:endParaRPr lang="en-US" altLang="ja-JP" sz="2400" dirty="0" smtClean="0"/>
          </a:p>
          <a:p>
            <a:r>
              <a:rPr kumimoji="1" lang="ja-JP" altLang="en-US" sz="2400" dirty="0" smtClean="0"/>
              <a:t>●広視野サーベイに特化した運用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5720" y="1214422"/>
            <a:ext cx="8388835" cy="5439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これまでの進捗と展望</a:t>
            </a:r>
            <a:endParaRPr kumimoji="1" lang="en-US" altLang="ja-JP" sz="2800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●　</a:t>
            </a:r>
            <a:r>
              <a:rPr lang="ja-JP" altLang="en-US" dirty="0" smtClean="0"/>
              <a:t>赤方偏移 </a:t>
            </a:r>
            <a:r>
              <a:rPr lang="en-US" altLang="ja-JP" dirty="0" smtClean="0"/>
              <a:t>z=7-15 </a:t>
            </a:r>
            <a:r>
              <a:rPr lang="ja-JP" altLang="en-US" dirty="0" smtClean="0"/>
              <a:t>の第１世代銀河探査に必要な感度、視野、波長域</a:t>
            </a:r>
            <a:endParaRPr lang="en-US" altLang="ja-JP" dirty="0" smtClean="0"/>
          </a:p>
          <a:p>
            <a:r>
              <a:rPr kumimoji="1" lang="ja-JP" altLang="en-US" dirty="0" smtClean="0"/>
              <a:t>　　の検討 </a:t>
            </a:r>
            <a:r>
              <a:rPr kumimoji="1" lang="en-US" altLang="ja-JP" dirty="0" smtClean="0">
                <a:sym typeface="Wingdings" pitchFamily="2" charset="2"/>
              </a:rPr>
              <a:t>  </a:t>
            </a:r>
            <a:r>
              <a:rPr kumimoji="1" lang="en-US" altLang="ja-JP" dirty="0" smtClean="0">
                <a:solidFill>
                  <a:schemeClr val="accent3">
                    <a:lumMod val="40000"/>
                    <a:lumOff val="60000"/>
                  </a:schemeClr>
                </a:solidFill>
                <a:sym typeface="Wingdings" pitchFamily="2" charset="2"/>
              </a:rPr>
              <a:t>WISH </a:t>
            </a:r>
            <a:r>
              <a:rPr kumimoji="1" lang="ja-JP" alt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sym typeface="Wingdings" pitchFamily="2" charset="2"/>
              </a:rPr>
              <a:t>ミッション要求の策定</a:t>
            </a:r>
            <a:endParaRPr kumimoji="1" lang="en-US" altLang="ja-JP" dirty="0" smtClean="0">
              <a:solidFill>
                <a:schemeClr val="accent3">
                  <a:lumMod val="40000"/>
                  <a:lumOff val="60000"/>
                </a:schemeClr>
              </a:solidFill>
              <a:sym typeface="Wingdings" pitchFamily="2" charset="2"/>
            </a:endParaRPr>
          </a:p>
          <a:p>
            <a:endParaRPr lang="en-US" altLang="ja-JP" dirty="0" smtClean="0">
              <a:sym typeface="Wingdings" pitchFamily="2" charset="2"/>
            </a:endParaRPr>
          </a:p>
          <a:p>
            <a:r>
              <a:rPr kumimoji="1" lang="ja-JP" altLang="en-US" dirty="0" smtClean="0">
                <a:sym typeface="Wingdings" pitchFamily="2" charset="2"/>
              </a:rPr>
              <a:t>●　</a:t>
            </a:r>
            <a:r>
              <a:rPr lang="en-US" altLang="ja-JP" dirty="0" smtClean="0">
                <a:solidFill>
                  <a:srgbClr val="FFC000"/>
                </a:solidFill>
                <a:sym typeface="Wingdings" pitchFamily="2" charset="2"/>
              </a:rPr>
              <a:t>2009 </a:t>
            </a:r>
            <a:r>
              <a:rPr kumimoji="1" lang="ja-JP" altLang="en-US" dirty="0" smtClean="0">
                <a:solidFill>
                  <a:srgbClr val="FFC000"/>
                </a:solidFill>
                <a:sym typeface="Wingdings" pitchFamily="2" charset="2"/>
              </a:rPr>
              <a:t>年 </a:t>
            </a:r>
            <a:r>
              <a:rPr lang="en-US" altLang="ja-JP" dirty="0" smtClean="0">
                <a:solidFill>
                  <a:srgbClr val="FFC000"/>
                </a:solidFill>
                <a:sym typeface="Wingdings" pitchFamily="2" charset="2"/>
              </a:rPr>
              <a:t>4</a:t>
            </a:r>
            <a:r>
              <a:rPr kumimoji="1" lang="ja-JP" altLang="en-US" dirty="0" smtClean="0">
                <a:solidFill>
                  <a:srgbClr val="FFC000"/>
                </a:solidFill>
                <a:sym typeface="Wingdings" pitchFamily="2" charset="2"/>
              </a:rPr>
              <a:t>月　第</a:t>
            </a:r>
            <a:r>
              <a:rPr kumimoji="1" lang="en-US" altLang="ja-JP" dirty="0" smtClean="0">
                <a:solidFill>
                  <a:srgbClr val="FFC000"/>
                </a:solidFill>
                <a:sym typeface="Wingdings" pitchFamily="2" charset="2"/>
              </a:rPr>
              <a:t>1</a:t>
            </a:r>
            <a:r>
              <a:rPr kumimoji="1" lang="ja-JP" altLang="en-US" dirty="0" smtClean="0">
                <a:solidFill>
                  <a:srgbClr val="FFC000"/>
                </a:solidFill>
                <a:sym typeface="Wingdings" pitchFamily="2" charset="2"/>
              </a:rPr>
              <a:t>回 </a:t>
            </a:r>
            <a:r>
              <a:rPr kumimoji="1" lang="en-US" altLang="ja-JP" dirty="0" smtClean="0">
                <a:solidFill>
                  <a:srgbClr val="FFC000"/>
                </a:solidFill>
                <a:sym typeface="Wingdings" pitchFamily="2" charset="2"/>
              </a:rPr>
              <a:t>WISH </a:t>
            </a:r>
            <a:r>
              <a:rPr kumimoji="1" lang="ja-JP" altLang="en-US" dirty="0" smtClean="0">
                <a:solidFill>
                  <a:srgbClr val="FFC000"/>
                </a:solidFill>
                <a:sym typeface="Wingdings" pitchFamily="2" charset="2"/>
              </a:rPr>
              <a:t>サイエンスワークショップ</a:t>
            </a:r>
            <a:r>
              <a:rPr kumimoji="1" lang="ja-JP" altLang="en-US" dirty="0" smtClean="0">
                <a:sym typeface="Wingdings" pitchFamily="2" charset="2"/>
              </a:rPr>
              <a:t>　</a:t>
            </a:r>
            <a:r>
              <a:rPr kumimoji="1" lang="en-US" altLang="ja-JP" dirty="0" smtClean="0">
                <a:sym typeface="Wingdings" pitchFamily="2" charset="2"/>
              </a:rPr>
              <a:t>(</a:t>
            </a:r>
            <a:r>
              <a:rPr kumimoji="1" lang="ja-JP" altLang="en-US" dirty="0" smtClean="0">
                <a:sym typeface="Wingdings" pitchFamily="2" charset="2"/>
              </a:rPr>
              <a:t>於：国立天文台）</a:t>
            </a:r>
            <a:endParaRPr kumimoji="1" lang="en-US" altLang="ja-JP" dirty="0" smtClean="0">
              <a:sym typeface="Wingdings" pitchFamily="2" charset="2"/>
            </a:endParaRPr>
          </a:p>
          <a:p>
            <a:r>
              <a:rPr lang="ja-JP" altLang="en-US" dirty="0" smtClean="0">
                <a:sym typeface="Wingdings" pitchFamily="2" charset="2"/>
              </a:rPr>
              <a:t>　　　　様々な分野から、～５０名の参加　</a:t>
            </a:r>
            <a:r>
              <a:rPr lang="ja-JP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コミュニティへの浸透・拡大</a:t>
            </a:r>
            <a:endParaRPr lang="en-US" altLang="ja-JP" dirty="0" smtClean="0">
              <a:solidFill>
                <a:schemeClr val="accent6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r>
              <a:rPr kumimoji="1" lang="ja-JP" altLang="en-US" dirty="0" smtClean="0">
                <a:sym typeface="Wingdings" pitchFamily="2" charset="2"/>
              </a:rPr>
              <a:t>　　　　宇宙論、銀河進化、位置天文学による銀河系の動力学研究</a:t>
            </a:r>
            <a:endParaRPr kumimoji="1" lang="en-US" altLang="ja-JP" dirty="0" smtClean="0">
              <a:sym typeface="Wingdings" pitchFamily="2" charset="2"/>
            </a:endParaRPr>
          </a:p>
          <a:p>
            <a:r>
              <a:rPr lang="ja-JP" altLang="en-US" dirty="0" smtClean="0">
                <a:sym typeface="Wingdings" pitchFamily="2" charset="2"/>
              </a:rPr>
              <a:t>　　　　をはじめ、</a:t>
            </a:r>
            <a:r>
              <a:rPr kumimoji="1" lang="ja-JP" altLang="en-US" dirty="0" smtClean="0">
                <a:sym typeface="Wingdings" pitchFamily="2" charset="2"/>
              </a:rPr>
              <a:t>天文学・天体物理学の様々な分野で </a:t>
            </a:r>
            <a:endParaRPr kumimoji="1" lang="en-US" altLang="ja-JP" dirty="0" smtClean="0">
              <a:sym typeface="Wingdings" pitchFamily="2" charset="2"/>
            </a:endParaRPr>
          </a:p>
          <a:p>
            <a:r>
              <a:rPr lang="ja-JP" altLang="en-US" dirty="0" smtClean="0">
                <a:sym typeface="Wingdings" pitchFamily="2" charset="2"/>
              </a:rPr>
              <a:t>　　　　ユニークな</a:t>
            </a:r>
            <a:r>
              <a:rPr kumimoji="1" lang="ja-JP" altLang="en-US" dirty="0" smtClean="0">
                <a:sym typeface="Wingdings" pitchFamily="2" charset="2"/>
              </a:rPr>
              <a:t>成果が期待される。</a:t>
            </a:r>
            <a:endParaRPr kumimoji="1" lang="en-US" altLang="ja-JP" dirty="0" smtClean="0">
              <a:sym typeface="Wingdings" pitchFamily="2" charset="2"/>
            </a:endParaRPr>
          </a:p>
          <a:p>
            <a:endParaRPr lang="en-US" altLang="ja-JP" dirty="0" smtClean="0">
              <a:sym typeface="Wingdings" pitchFamily="2" charset="2"/>
            </a:endParaRPr>
          </a:p>
          <a:p>
            <a:r>
              <a:rPr kumimoji="1" lang="ja-JP" altLang="en-US" dirty="0" smtClean="0">
                <a:sym typeface="Wingdings" pitchFamily="2" charset="2"/>
              </a:rPr>
              <a:t>●　国際研究会、天文学会で講演　</a:t>
            </a:r>
            <a:r>
              <a:rPr kumimoji="1" lang="en-US" altLang="ja-JP" dirty="0" smtClean="0">
                <a:solidFill>
                  <a:schemeClr val="accent2">
                    <a:lumMod val="40000"/>
                    <a:lumOff val="60000"/>
                  </a:schemeClr>
                </a:solidFill>
                <a:sym typeface="Wingdings" pitchFamily="2" charset="2"/>
              </a:rPr>
              <a:t>WISH </a:t>
            </a:r>
            <a:r>
              <a:rPr kumimoji="1" lang="ja-JP" alt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sym typeface="Wingdings" pitchFamily="2" charset="2"/>
              </a:rPr>
              <a:t>が目指すサイエンスの必要性・緊急性</a:t>
            </a:r>
            <a:endParaRPr kumimoji="1" lang="en-US" altLang="ja-JP" dirty="0" smtClean="0">
              <a:solidFill>
                <a:schemeClr val="accent2">
                  <a:lumMod val="40000"/>
                  <a:lumOff val="60000"/>
                </a:schemeClr>
              </a:solidFill>
              <a:sym typeface="Wingdings" pitchFamily="2" charset="2"/>
            </a:endParaRPr>
          </a:p>
          <a:p>
            <a:r>
              <a:rPr kumimoji="1" lang="en-US" altLang="ja-JP" dirty="0" smtClean="0"/>
              <a:t>                    </a:t>
            </a:r>
            <a:r>
              <a:rPr kumimoji="1" lang="en-US" altLang="ja-JP" dirty="0" err="1" smtClean="0"/>
              <a:t>Reionization</a:t>
            </a:r>
            <a:r>
              <a:rPr kumimoji="1" lang="en-US" altLang="ja-JP" dirty="0" smtClean="0"/>
              <a:t> with Multi-frequency Datasets, 2009/08 Stockholm (talk)</a:t>
            </a:r>
            <a:endParaRPr lang="en-US" altLang="ja-JP" dirty="0" smtClean="0"/>
          </a:p>
          <a:p>
            <a:r>
              <a:rPr kumimoji="1" lang="en-US" altLang="ja-JP" dirty="0" smtClean="0"/>
              <a:t>                    Observing the Dark Energy with Euclid, 2009/11 </a:t>
            </a:r>
            <a:r>
              <a:rPr kumimoji="1" lang="en-US" altLang="ja-JP" dirty="0" err="1" smtClean="0"/>
              <a:t>Noordwijk</a:t>
            </a:r>
            <a:r>
              <a:rPr kumimoji="1" lang="en-US" altLang="ja-JP" dirty="0" smtClean="0"/>
              <a:t> (poster)</a:t>
            </a:r>
          </a:p>
          <a:p>
            <a:r>
              <a:rPr lang="en-US" altLang="ja-JP" dirty="0" smtClean="0"/>
              <a:t>                    IPMU Focus Week on the Epoch of </a:t>
            </a:r>
            <a:r>
              <a:rPr lang="en-US" altLang="ja-JP" dirty="0" err="1" smtClean="0"/>
              <a:t>Reionization</a:t>
            </a:r>
            <a:r>
              <a:rPr lang="en-US" altLang="ja-JP" dirty="0" smtClean="0"/>
              <a:t> (talk)</a:t>
            </a:r>
          </a:p>
          <a:p>
            <a:r>
              <a:rPr kumimoji="1" lang="en-US" altLang="ja-JP" dirty="0" smtClean="0"/>
              <a:t>                    2009 </a:t>
            </a:r>
            <a:r>
              <a:rPr kumimoji="1" lang="ja-JP" altLang="en-US" dirty="0" smtClean="0"/>
              <a:t>日本天文学会春期年会</a:t>
            </a:r>
            <a:endParaRPr kumimoji="1" lang="en-US" altLang="ja-JP" dirty="0" smtClean="0"/>
          </a:p>
          <a:p>
            <a:r>
              <a:rPr lang="ja-JP" altLang="en-US" dirty="0" smtClean="0"/>
              <a:t>　　　　   </a:t>
            </a:r>
            <a:r>
              <a:rPr lang="ja-JP" altLang="en-US" sz="1050" dirty="0" smtClean="0"/>
              <a:t>超広視野初期宇宙探査衛星 </a:t>
            </a:r>
            <a:r>
              <a:rPr lang="en-US" sz="1050" dirty="0" smtClean="0"/>
              <a:t>WISH </a:t>
            </a:r>
            <a:r>
              <a:rPr lang="ja-JP" altLang="en-US" sz="1050" dirty="0" smtClean="0"/>
              <a:t>計画と最遠方宇宙銀河観測　山田 亨（東北大学）他</a:t>
            </a:r>
            <a:endParaRPr lang="en-US" altLang="ja-JP" sz="1050" dirty="0" smtClean="0"/>
          </a:p>
          <a:p>
            <a:r>
              <a:rPr lang="ja-JP" altLang="en-US" sz="1050" dirty="0" smtClean="0">
                <a:latin typeface="+mn-ea"/>
              </a:rPr>
              <a:t>　　　　　　　  </a:t>
            </a:r>
            <a:r>
              <a:rPr lang="en-US" sz="1050" dirty="0" smtClean="0">
                <a:latin typeface="+mn-ea"/>
              </a:rPr>
              <a:t>WISH: </a:t>
            </a:r>
            <a:r>
              <a:rPr lang="ja-JP" altLang="en-US" sz="1050" dirty="0" smtClean="0">
                <a:latin typeface="+mn-ea"/>
              </a:rPr>
              <a:t>光学系検討　諸隈智貴（国立天文台） 他</a:t>
            </a:r>
            <a:endParaRPr lang="en-US" altLang="ja-JP" sz="1050" dirty="0" smtClean="0">
              <a:latin typeface="+mn-ea"/>
            </a:endParaRPr>
          </a:p>
          <a:p>
            <a:r>
              <a:rPr lang="en-US" sz="1050" dirty="0" smtClean="0">
                <a:latin typeface="+mn-ea"/>
              </a:rPr>
              <a:t>                             WISH: </a:t>
            </a:r>
            <a:r>
              <a:rPr lang="ja-JP" altLang="en-US" sz="1050" dirty="0" smtClean="0">
                <a:latin typeface="+mn-ea"/>
              </a:rPr>
              <a:t>大型フィルター交換機構の試作　岩田 生（国立天文台</a:t>
            </a:r>
            <a:r>
              <a:rPr lang="en-US" altLang="ja-JP" sz="1050" dirty="0" smtClean="0">
                <a:latin typeface="+mn-ea"/>
              </a:rPr>
              <a:t>)</a:t>
            </a:r>
            <a:r>
              <a:rPr lang="ja-JP" altLang="en-US" sz="1050" dirty="0" smtClean="0">
                <a:latin typeface="+mn-ea"/>
              </a:rPr>
              <a:t>　他</a:t>
            </a:r>
            <a:endParaRPr lang="en-US" altLang="ja-JP" sz="1050" dirty="0" smtClean="0">
              <a:latin typeface="+mn-ea"/>
            </a:endParaRPr>
          </a:p>
          <a:p>
            <a:r>
              <a:rPr lang="ja-JP" altLang="en-US" sz="1050" dirty="0" smtClean="0">
                <a:latin typeface="+mn-ea"/>
              </a:rPr>
              <a:t>　　　　　　　  </a:t>
            </a:r>
            <a:r>
              <a:rPr lang="en-US" sz="1050" dirty="0" smtClean="0">
                <a:latin typeface="+mn-ea"/>
              </a:rPr>
              <a:t>WISH: </a:t>
            </a:r>
            <a:r>
              <a:rPr lang="ja-JP" altLang="en-US" sz="1050" dirty="0" smtClean="0">
                <a:latin typeface="+mn-ea"/>
              </a:rPr>
              <a:t>検出限界の評価　矢部清人（京都大学）他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0034" y="214290"/>
            <a:ext cx="4966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WISH    Survey Science</a:t>
            </a:r>
            <a:endParaRPr kumimoji="1" lang="ja-JP" altLang="en-US" sz="4000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1071546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00034" y="142852"/>
            <a:ext cx="6965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HST SM4 </a:t>
            </a:r>
            <a:r>
              <a:rPr kumimoji="1"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後</a:t>
            </a:r>
            <a:r>
              <a:rPr kumimoji="1" lang="en-US" altLang="ja-JP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WFC3 </a:t>
            </a:r>
            <a:r>
              <a:rPr kumimoji="1"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の初期成果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5720" y="928670"/>
            <a:ext cx="5769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赤方偏移 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kumimoji="1"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候補の探査 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HUDF</a:t>
            </a:r>
          </a:p>
          <a:p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 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15-20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時間積分　視野 </a:t>
            </a:r>
            <a:r>
              <a:rPr lang="en-US" altLang="ja-JP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2’x2’  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AB~28.5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5786" y="6000768"/>
            <a:ext cx="7824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WISH </a:t>
            </a:r>
            <a: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の必要性がますます高まる結果</a:t>
            </a:r>
            <a:endParaRPr kumimoji="1" lang="ja-JP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4282" y="1857364"/>
            <a:ext cx="56092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再電離期の銀河が観測され始めた！</a:t>
            </a:r>
            <a:endParaRPr kumimoji="1"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分光可能な明るい銀河は希少</a:t>
            </a:r>
            <a:endParaRPr kumimoji="1"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z&gt;8 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では、不定性が</a:t>
            </a:r>
            <a:endParaRPr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非常に大 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波長範囲 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1.8μm 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以下のため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6" name="Picture 4" descr="C:\仙台研究\プレゼン２\Edsanhakone\yan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143380"/>
            <a:ext cx="4012698" cy="1762623"/>
          </a:xfrm>
          <a:prstGeom prst="rect">
            <a:avLst/>
          </a:prstGeom>
          <a:noFill/>
        </p:spPr>
      </p:pic>
      <p:pic>
        <p:nvPicPr>
          <p:cNvPr id="7" name="Picture 3" descr="C:\仙台研究\プレゼン２\理論懇TMT\hs-2009-31-b-web_pri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000108"/>
            <a:ext cx="2463379" cy="2143140"/>
          </a:xfrm>
          <a:prstGeom prst="rect">
            <a:avLst/>
          </a:prstGeom>
          <a:noFill/>
        </p:spPr>
      </p:pic>
      <p:pic>
        <p:nvPicPr>
          <p:cNvPr id="8" name="Picture 2" descr="D:\仙台研究\プレゼン２\WISHTMT\oesch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786190"/>
            <a:ext cx="1519406" cy="2151037"/>
          </a:xfrm>
          <a:prstGeom prst="rect">
            <a:avLst/>
          </a:prstGeom>
          <a:noFill/>
        </p:spPr>
      </p:pic>
      <p:pic>
        <p:nvPicPr>
          <p:cNvPr id="9" name="Picture 2" descr="D:\仙台研究\プレゼン２\WISHTMT\bowuens3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643314"/>
            <a:ext cx="2710595" cy="1645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1214438"/>
            <a:ext cx="9144000" cy="1587"/>
          </a:xfrm>
          <a:prstGeom prst="line">
            <a:avLst/>
          </a:prstGeom>
          <a:ln w="76200">
            <a:solidFill>
              <a:srgbClr val="F97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714480" y="285728"/>
            <a:ext cx="4610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WISH Survey Goals</a:t>
            </a:r>
            <a:endParaRPr kumimoji="1" lang="ja-JP" altLang="en-US" sz="44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214313" y="2616712"/>
          <a:ext cx="8715405" cy="2765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0498"/>
                <a:gridCol w="1869172"/>
                <a:gridCol w="1513881"/>
                <a:gridCol w="2211854"/>
              </a:tblGrid>
              <a:tr h="729040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Survey</a:t>
                      </a:r>
                      <a:endParaRPr kumimoji="1" lang="ja-JP" altLang="en-US" sz="2200" dirty="0"/>
                    </a:p>
                  </a:txBody>
                  <a:tcPr marL="69723" marR="69723" marT="34862" marB="34862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Limiting</a:t>
                      </a:r>
                      <a:r>
                        <a:rPr kumimoji="1" lang="en-US" altLang="ja-JP" sz="2200" baseline="0" dirty="0" smtClean="0"/>
                        <a:t> mag.  (3sigma </a:t>
                      </a:r>
                      <a:r>
                        <a:rPr kumimoji="1" lang="en-US" altLang="ja-JP" sz="2200" baseline="0" dirty="0"/>
                        <a:t>)</a:t>
                      </a:r>
                      <a:endParaRPr kumimoji="1" lang="en-US" altLang="ja-JP" sz="2200" baseline="0" dirty="0" smtClean="0"/>
                    </a:p>
                  </a:txBody>
                  <a:tcPr marL="69723" marR="69723" marT="34862" marB="34862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Number</a:t>
                      </a:r>
                      <a:r>
                        <a:rPr kumimoji="1" lang="en-US" altLang="ja-JP" sz="2200" baseline="0" dirty="0" smtClean="0"/>
                        <a:t> </a:t>
                      </a:r>
                    </a:p>
                    <a:p>
                      <a:r>
                        <a:rPr kumimoji="1" lang="en-US" altLang="ja-JP" sz="2200" baseline="0" dirty="0" smtClean="0"/>
                        <a:t>of  Filters</a:t>
                      </a:r>
                      <a:endParaRPr kumimoji="1" lang="ja-JP" altLang="en-US" sz="2200" dirty="0"/>
                    </a:p>
                  </a:txBody>
                  <a:tcPr marL="69723" marR="69723" marT="34862" marB="34862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Area</a:t>
                      </a:r>
                      <a:endParaRPr kumimoji="1" lang="ja-JP" altLang="en-US" sz="2200" dirty="0"/>
                    </a:p>
                  </a:txBody>
                  <a:tcPr marL="69723" marR="69723" marT="34862" marB="34862"/>
                </a:tc>
              </a:tr>
              <a:tr h="399382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Ultra Deep Survey</a:t>
                      </a:r>
                      <a:endParaRPr kumimoji="1" lang="ja-JP" altLang="en-US" sz="2200" dirty="0"/>
                    </a:p>
                  </a:txBody>
                  <a:tcPr marL="69723" marR="69723" marT="34862" marB="34862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>
                          <a:solidFill>
                            <a:srgbClr val="FF0000"/>
                          </a:solidFill>
                        </a:rPr>
                        <a:t>28 AB</a:t>
                      </a:r>
                      <a:endParaRPr kumimoji="1" lang="ja-JP" alt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 marL="69723" marR="69723" marT="34862" marB="34862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4 (TBD)</a:t>
                      </a:r>
                      <a:endParaRPr kumimoji="1" lang="ja-JP" altLang="en-US" sz="2200" dirty="0"/>
                    </a:p>
                  </a:txBody>
                  <a:tcPr marL="69723" marR="69723" marT="34862" marB="34862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>
                          <a:solidFill>
                            <a:srgbClr val="FF0000"/>
                          </a:solidFill>
                        </a:rPr>
                        <a:t>100 deg</a:t>
                      </a:r>
                      <a:r>
                        <a:rPr kumimoji="1" lang="en-US" altLang="ja-JP" sz="2200" baseline="30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sz="22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marL="69723" marR="69723" marT="34862" marB="34862"/>
                </a:tc>
              </a:tr>
              <a:tr h="399382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Multi-Band Survey</a:t>
                      </a:r>
                      <a:endParaRPr kumimoji="1" lang="ja-JP" altLang="en-US" sz="2200" dirty="0"/>
                    </a:p>
                  </a:txBody>
                  <a:tcPr marL="69723" marR="69723" marT="34862" marB="34862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27-28 AB</a:t>
                      </a:r>
                      <a:endParaRPr kumimoji="1" lang="ja-JP" altLang="en-US" sz="2200" dirty="0"/>
                    </a:p>
                  </a:txBody>
                  <a:tcPr marL="69723" marR="69723" marT="34862" marB="34862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5 (TBD)</a:t>
                      </a:r>
                      <a:endParaRPr kumimoji="1" lang="ja-JP" altLang="en-US" sz="2200" dirty="0"/>
                    </a:p>
                  </a:txBody>
                  <a:tcPr marL="69723" marR="69723" marT="34862" marB="34862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Sub WISH-UDS</a:t>
                      </a:r>
                      <a:endParaRPr kumimoji="1" lang="ja-JP" altLang="en-US" sz="2200" dirty="0"/>
                    </a:p>
                  </a:txBody>
                  <a:tcPr marL="69723" marR="69723" marT="34862" marB="34862"/>
                </a:tc>
              </a:tr>
              <a:tr h="399382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Ultra Wide Survey</a:t>
                      </a:r>
                      <a:endParaRPr kumimoji="1" lang="ja-JP" altLang="en-US" sz="2200" dirty="0"/>
                    </a:p>
                  </a:txBody>
                  <a:tcPr marL="69723" marR="69723" marT="34862" marB="34862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24-25 AB</a:t>
                      </a:r>
                      <a:endParaRPr kumimoji="1" lang="ja-JP" altLang="en-US" sz="2200" dirty="0"/>
                    </a:p>
                  </a:txBody>
                  <a:tcPr marL="69723" marR="69723" marT="34862" marB="34862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2-3 (TBD)</a:t>
                      </a:r>
                      <a:endParaRPr kumimoji="1" lang="ja-JP" altLang="en-US" sz="2200" dirty="0"/>
                    </a:p>
                  </a:txBody>
                  <a:tcPr marL="69723" marR="69723" marT="34862" marB="34862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1000 deg</a:t>
                      </a:r>
                      <a:r>
                        <a:rPr kumimoji="1" lang="en-US" altLang="ja-JP" sz="2200" baseline="30000" dirty="0" smtClean="0"/>
                        <a:t>2</a:t>
                      </a:r>
                      <a:endParaRPr kumimoji="1" lang="ja-JP" altLang="en-US" sz="2200" baseline="30000" dirty="0"/>
                    </a:p>
                  </a:txBody>
                  <a:tcPr marL="69723" marR="69723" marT="34862" marB="34862"/>
                </a:tc>
              </a:tr>
              <a:tr h="399382">
                <a:tc>
                  <a:txBody>
                    <a:bodyPr/>
                    <a:lstStyle/>
                    <a:p>
                      <a:endParaRPr kumimoji="1" lang="ja-JP" altLang="en-US" sz="2200" dirty="0"/>
                    </a:p>
                  </a:txBody>
                  <a:tcPr marL="69723" marR="69723" marT="34862" marB="34862"/>
                </a:tc>
                <a:tc>
                  <a:txBody>
                    <a:bodyPr/>
                    <a:lstStyle/>
                    <a:p>
                      <a:endParaRPr kumimoji="1" lang="ja-JP" altLang="en-US" sz="2200" dirty="0"/>
                    </a:p>
                  </a:txBody>
                  <a:tcPr marL="69723" marR="69723" marT="34862" marB="34862"/>
                </a:tc>
                <a:tc>
                  <a:txBody>
                    <a:bodyPr/>
                    <a:lstStyle/>
                    <a:p>
                      <a:endParaRPr kumimoji="1" lang="ja-JP" altLang="en-US" sz="2200" dirty="0"/>
                    </a:p>
                  </a:txBody>
                  <a:tcPr marL="69723" marR="69723" marT="34862" marB="34862"/>
                </a:tc>
                <a:tc>
                  <a:txBody>
                    <a:bodyPr/>
                    <a:lstStyle/>
                    <a:p>
                      <a:endParaRPr kumimoji="1" lang="ja-JP" altLang="en-US" sz="2200" baseline="30000" dirty="0"/>
                    </a:p>
                  </a:txBody>
                  <a:tcPr marL="69723" marR="69723" marT="34862" marB="34862"/>
                </a:tc>
              </a:tr>
              <a:tr h="399382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+ Extreme Survey</a:t>
                      </a:r>
                      <a:endParaRPr kumimoji="1" lang="ja-JP" altLang="en-US" sz="2200" dirty="0"/>
                    </a:p>
                  </a:txBody>
                  <a:tcPr marL="69723" marR="69723" marT="34862" marB="34862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29.5 AB</a:t>
                      </a:r>
                      <a:endParaRPr kumimoji="1" lang="ja-JP" altLang="en-US" sz="2200" dirty="0"/>
                    </a:p>
                  </a:txBody>
                  <a:tcPr marL="69723" marR="69723" marT="34862" marB="34862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3 </a:t>
                      </a:r>
                      <a:endParaRPr kumimoji="1" lang="ja-JP" altLang="en-US" sz="2200" dirty="0"/>
                    </a:p>
                  </a:txBody>
                  <a:tcPr marL="69723" marR="69723" marT="34862" marB="34862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baseline="0" dirty="0" smtClean="0"/>
                        <a:t>0.5 deg</a:t>
                      </a:r>
                      <a:r>
                        <a:rPr kumimoji="1" lang="en-US" altLang="ja-JP" sz="2200" baseline="30000" dirty="0" smtClean="0"/>
                        <a:t>2</a:t>
                      </a:r>
                      <a:endParaRPr kumimoji="1" lang="ja-JP" altLang="en-US" sz="2200" baseline="30000" dirty="0"/>
                    </a:p>
                  </a:txBody>
                  <a:tcPr marL="69723" marR="69723" marT="34862" marB="34862"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428728" y="1714488"/>
            <a:ext cx="5349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Within the Mission Lifetime of 5 Yrs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72396" y="6357958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岩田、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他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トロ">
  <a:themeElements>
    <a:clrScheme name="メトロ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メトロ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メトロ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755</TotalTime>
  <Words>1125</Words>
  <PresentationFormat>画面に合わせる (4:3)</PresentationFormat>
  <Paragraphs>327</Paragraphs>
  <Slides>28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29" baseType="lpstr">
      <vt:lpstr>メトロ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toru</dc:creator>
  <cp:lastModifiedBy>toru</cp:lastModifiedBy>
  <cp:revision>43</cp:revision>
  <dcterms:modified xsi:type="dcterms:W3CDTF">2010-03-09T13:27:36Z</dcterms:modified>
</cp:coreProperties>
</file>