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14"/>
  </p:notesMasterIdLst>
  <p:sldIdLst>
    <p:sldId id="256" r:id="rId2"/>
    <p:sldId id="271" r:id="rId3"/>
    <p:sldId id="272" r:id="rId4"/>
    <p:sldId id="273" r:id="rId5"/>
    <p:sldId id="260" r:id="rId6"/>
    <p:sldId id="274" r:id="rId7"/>
    <p:sldId id="275" r:id="rId8"/>
    <p:sldId id="261" r:id="rId9"/>
    <p:sldId id="267" r:id="rId10"/>
    <p:sldId id="262" r:id="rId11"/>
    <p:sldId id="277" r:id="rId12"/>
    <p:sldId id="266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57" autoAdjust="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B503F-9D58-4DC0-A860-70462CE85126}" type="datetimeFigureOut">
              <a:rPr kumimoji="1" lang="ja-JP" altLang="en-US" smtClean="0"/>
              <a:t>2012/7/19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9240E-49FC-4B1F-A9F8-A209161710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16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9240E-49FC-4B1F-A9F8-A2091617105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5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Yoshiki Matsuoka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WISH Science Meeting 2012</a:t>
            </a:r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0600F0-B43A-4EE1-8E15-6614D05563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WISH</a:t>
            </a:r>
            <a:r>
              <a:rPr kumimoji="1" lang="ja-JP" altLang="en-US" dirty="0" smtClean="0"/>
              <a:t>による</a:t>
            </a:r>
            <a:r>
              <a:rPr lang="ja-JP" altLang="en-US" dirty="0" smtClean="0"/>
              <a:t>超遠方クエーサー探査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1100" dirty="0" smtClean="0"/>
              <a:t> </a:t>
            </a:r>
            <a:br>
              <a:rPr lang="en-US" altLang="ja-JP" sz="1100" dirty="0" smtClean="0"/>
            </a:br>
            <a:r>
              <a:rPr lang="en-US" altLang="ja-JP" sz="2000" dirty="0" smtClean="0"/>
              <a:t>WISH Science Meeting (19 July 2012) @ </a:t>
            </a:r>
            <a:r>
              <a:rPr lang="ja-JP" altLang="en-US" sz="2000" dirty="0" smtClean="0"/>
              <a:t>三鷹</a:t>
            </a:r>
            <a:endParaRPr kumimoji="1" lang="ja-JP" altLang="en-US" sz="2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松岡 良樹（名古屋大学）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1381" b="77612"/>
          <a:stretch/>
        </p:blipFill>
        <p:spPr bwMode="auto">
          <a:xfrm>
            <a:off x="0" y="2827011"/>
            <a:ext cx="9144000" cy="60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6648" r="25541" b="5135"/>
          <a:stretch/>
        </p:blipFill>
        <p:spPr>
          <a:xfrm>
            <a:off x="2771800" y="1268760"/>
            <a:ext cx="5970008" cy="53651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WISH</a:t>
            </a:r>
            <a:r>
              <a:rPr kumimoji="1" lang="ja-JP" altLang="en-US" dirty="0" smtClean="0"/>
              <a:t>による</a:t>
            </a:r>
            <a:r>
              <a:rPr kumimoji="1" lang="en-US" altLang="ja-JP" dirty="0" smtClean="0"/>
              <a:t>HQ</a:t>
            </a:r>
            <a:r>
              <a:rPr kumimoji="1" lang="ja-JP" altLang="en-US" dirty="0" smtClean="0"/>
              <a:t>探査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2962672" cy="493776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1"/>
                </a:solidFill>
              </a:rPr>
              <a:t>2</a:t>
            </a:r>
            <a:r>
              <a:rPr lang="ja-JP" altLang="en-US" dirty="0" smtClean="0">
                <a:solidFill>
                  <a:schemeClr val="accent1"/>
                </a:solidFill>
              </a:rPr>
              <a:t>バンドによる</a:t>
            </a:r>
            <a:r>
              <a:rPr lang="en-US" altLang="ja-JP" dirty="0" smtClean="0">
                <a:solidFill>
                  <a:schemeClr val="accent1"/>
                </a:solidFill>
              </a:rPr>
              <a:t>color selection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/>
                </a:solidFill>
              </a:rPr>
              <a:t>　 　　　↓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r>
              <a:rPr lang="ja-JP" altLang="en-US" dirty="0" smtClean="0">
                <a:solidFill>
                  <a:schemeClr val="accent1"/>
                </a:solidFill>
              </a:rPr>
              <a:t>分光</a:t>
            </a:r>
            <a:r>
              <a:rPr lang="ja-JP" altLang="en-US" dirty="0">
                <a:solidFill>
                  <a:schemeClr val="accent1"/>
                </a:solidFill>
              </a:rPr>
              <a:t>同定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WISH</a:t>
            </a:r>
            <a:r>
              <a:rPr kumimoji="1" lang="ja-JP" altLang="en-US" dirty="0" smtClean="0"/>
              <a:t>による</a:t>
            </a:r>
            <a:r>
              <a:rPr kumimoji="1" lang="en-US" altLang="ja-JP" dirty="0" smtClean="0"/>
              <a:t>HQ</a:t>
            </a:r>
            <a:r>
              <a:rPr lang="ja-JP" altLang="en-US" dirty="0"/>
              <a:t>探査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33736"/>
          </a:xfrm>
        </p:spPr>
        <p:txBody>
          <a:bodyPr/>
          <a:lstStyle/>
          <a:p>
            <a:r>
              <a:rPr lang="nn-NO" altLang="ja-JP" sz="2000" u="sng" dirty="0">
                <a:solidFill>
                  <a:srgbClr val="FFC000"/>
                </a:solidFill>
              </a:rPr>
              <a:t>UWS</a:t>
            </a:r>
            <a:r>
              <a:rPr lang="nn-NO" altLang="ja-JP" sz="2000" dirty="0"/>
              <a:t>                                                     </a:t>
            </a:r>
            <a:r>
              <a:rPr lang="nn-NO" altLang="ja-JP" sz="2000" u="sng" dirty="0">
                <a:solidFill>
                  <a:srgbClr val="FF0000"/>
                </a:solidFill>
              </a:rPr>
              <a:t>UDS</a:t>
            </a:r>
          </a:p>
          <a:p>
            <a:pPr marL="0" indent="0">
              <a:buNone/>
            </a:pPr>
            <a:r>
              <a:rPr lang="nn-NO" altLang="ja-JP" sz="2000" dirty="0" smtClean="0"/>
              <a:t>    </a:t>
            </a:r>
            <a:r>
              <a:rPr lang="nn-NO" altLang="ja-JP" sz="2000" dirty="0"/>
              <a:t>Case 1 … &lt; 25.5 mag, 400 deg</a:t>
            </a:r>
            <a:r>
              <a:rPr lang="nn-NO" altLang="ja-JP" sz="2000" baseline="30000" dirty="0"/>
              <a:t>2 </a:t>
            </a:r>
            <a:r>
              <a:rPr lang="nn-NO" altLang="ja-JP" sz="2000" dirty="0"/>
              <a:t>              &lt; 28.0 mag, 100 deg</a:t>
            </a:r>
            <a:r>
              <a:rPr lang="nn-NO" altLang="ja-JP" sz="2000" baseline="30000" dirty="0"/>
              <a:t>2</a:t>
            </a:r>
          </a:p>
          <a:p>
            <a:pPr marL="0" indent="0">
              <a:buNone/>
            </a:pPr>
            <a:r>
              <a:rPr lang="nn-NO" altLang="ja-JP" sz="2000" dirty="0" smtClean="0"/>
              <a:t>    </a:t>
            </a:r>
            <a:r>
              <a:rPr lang="nn-NO" altLang="ja-JP" sz="2000" dirty="0"/>
              <a:t>Case 2 … &lt; 25.0 mag, 1000 deg</a:t>
            </a:r>
            <a:r>
              <a:rPr lang="nn-NO" altLang="ja-JP" sz="2000" baseline="30000" dirty="0"/>
              <a:t>2</a:t>
            </a:r>
          </a:p>
          <a:p>
            <a:pPr marL="0" indent="0">
              <a:buNone/>
            </a:pPr>
            <a:r>
              <a:rPr lang="nn-NO" altLang="ja-JP" sz="2000" dirty="0" smtClean="0"/>
              <a:t>    </a:t>
            </a:r>
            <a:r>
              <a:rPr lang="nn-NO" altLang="ja-JP" sz="2000" dirty="0"/>
              <a:t>Case 3 … &lt; 24.0 mag, 6300 deg</a:t>
            </a:r>
            <a:r>
              <a:rPr lang="nn-NO" altLang="ja-JP" sz="2000" baseline="30000" dirty="0"/>
              <a:t>2</a:t>
            </a:r>
          </a:p>
          <a:p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673926"/>
              </p:ext>
            </p:extLst>
          </p:nvPr>
        </p:nvGraphicFramePr>
        <p:xfrm>
          <a:off x="395536" y="2852936"/>
          <a:ext cx="8352927" cy="368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  <a:gridCol w="928103"/>
              </a:tblGrid>
              <a:tr h="744659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Filter</a:t>
                      </a:r>
                      <a:r>
                        <a:rPr kumimoji="1" lang="en-US" altLang="ja-JP" baseline="0" dirty="0" smtClean="0"/>
                        <a:t> s</a:t>
                      </a:r>
                      <a:r>
                        <a:rPr kumimoji="1" lang="en-US" altLang="ja-JP" dirty="0" smtClean="0"/>
                        <a:t>et 3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f1</a:t>
                      </a:r>
                      <a:r>
                        <a:rPr kumimoji="1" lang="ja-JP" altLang="en-US" dirty="0" smtClean="0"/>
                        <a:t>バンド検出 </a:t>
                      </a:r>
                      <a:r>
                        <a:rPr kumimoji="1" lang="en-US" altLang="ja-JP" dirty="0" smtClean="0"/>
                        <a:t>(f0-f1 &gt; 1</a:t>
                      </a:r>
                      <a:r>
                        <a:rPr kumimoji="1" lang="ja-JP" altLang="en-US" dirty="0" smtClean="0"/>
                        <a:t>により選択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Filter set 3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f2</a:t>
                      </a:r>
                      <a:r>
                        <a:rPr kumimoji="1" lang="ja-JP" altLang="en-US" dirty="0" smtClean="0"/>
                        <a:t>バンド検出 </a:t>
                      </a:r>
                      <a:r>
                        <a:rPr kumimoji="1" lang="en-US" altLang="ja-JP" dirty="0" smtClean="0"/>
                        <a:t>(f1-f2</a:t>
                      </a:r>
                      <a:r>
                        <a:rPr kumimoji="1" lang="en-US" altLang="ja-JP" baseline="0" dirty="0" smtClean="0"/>
                        <a:t> &gt; 1</a:t>
                      </a:r>
                      <a:r>
                        <a:rPr kumimoji="1" lang="ja-JP" altLang="en-US" baseline="0" dirty="0" smtClean="0"/>
                        <a:t>により選択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744659">
                <a:tc>
                  <a:txBody>
                    <a:bodyPr/>
                    <a:lstStyle/>
                    <a:p>
                      <a:pPr algn="ctr"/>
                      <a:endParaRPr kumimoji="1" lang="en-US" altLang="ja-JP" dirty="0" smtClean="0"/>
                    </a:p>
                    <a:p>
                      <a:pPr algn="ctr"/>
                      <a:r>
                        <a:rPr kumimoji="1" lang="en-US" altLang="ja-JP" dirty="0" smtClean="0"/>
                        <a:t>redshift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u="sng" dirty="0" smtClean="0">
                          <a:solidFill>
                            <a:srgbClr val="FFC000"/>
                          </a:solidFill>
                        </a:rPr>
                        <a:t>UWS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u="sng" dirty="0" smtClean="0">
                          <a:solidFill>
                            <a:srgbClr val="FFC000"/>
                          </a:solidFill>
                        </a:rPr>
                        <a:t>UWS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Case 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u="sng" dirty="0" smtClean="0">
                          <a:solidFill>
                            <a:srgbClr val="FFC000"/>
                          </a:solidFill>
                        </a:rPr>
                        <a:t>UWS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Case 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u="sng" dirty="0" smtClean="0">
                          <a:solidFill>
                            <a:srgbClr val="FF0000"/>
                          </a:solidFill>
                        </a:rPr>
                        <a:t>UDS</a:t>
                      </a:r>
                      <a:endParaRPr kumimoji="1" lang="ja-JP" alt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u="sng" dirty="0" smtClean="0">
                          <a:solidFill>
                            <a:srgbClr val="FFC000"/>
                          </a:solidFill>
                        </a:rPr>
                        <a:t>UWS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Case 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u="sng" dirty="0" smtClean="0">
                          <a:solidFill>
                            <a:srgbClr val="FFC000"/>
                          </a:solidFill>
                        </a:rPr>
                        <a:t>UWS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Case 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u="sng" dirty="0" smtClean="0">
                          <a:solidFill>
                            <a:srgbClr val="FFC000"/>
                          </a:solidFill>
                        </a:rPr>
                        <a:t>UWS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Case 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u="sng" dirty="0" smtClean="0">
                          <a:solidFill>
                            <a:srgbClr val="FF0000"/>
                          </a:solidFill>
                        </a:rPr>
                        <a:t>UDS</a:t>
                      </a:r>
                      <a:endParaRPr kumimoji="1" lang="ja-JP" alt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67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 – 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10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 – 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7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13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35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8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</a:t>
                      </a:r>
                      <a:r>
                        <a:rPr kumimoji="1" lang="en-US" altLang="ja-JP" baseline="0" dirty="0" smtClean="0"/>
                        <a:t> – </a:t>
                      </a:r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10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18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47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11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 –</a:t>
                      </a:r>
                      <a:r>
                        <a:rPr kumimoji="1" lang="en-US" altLang="ja-JP" baseline="0" dirty="0" smtClean="0"/>
                        <a:t> 1</a:t>
                      </a:r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4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9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3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478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 – 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138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 – 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66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6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まとめ（雑感）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316288"/>
            <a:ext cx="8229600" cy="5353072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現在までの探査</a:t>
            </a:r>
            <a:r>
              <a:rPr lang="ja-JP" altLang="en-US" dirty="0"/>
              <a:t>によって</a:t>
            </a:r>
            <a:r>
              <a:rPr lang="ja-JP" altLang="en-US" dirty="0" smtClean="0"/>
              <a:t>、およそ</a:t>
            </a:r>
            <a:r>
              <a:rPr lang="en-US" altLang="ja-JP" dirty="0" smtClean="0"/>
              <a:t>30</a:t>
            </a:r>
            <a:r>
              <a:rPr lang="ja-JP" altLang="en-US" dirty="0" smtClean="0"/>
              <a:t>天体の </a:t>
            </a:r>
            <a:r>
              <a:rPr lang="en-US" altLang="ja-JP" dirty="0" smtClean="0"/>
              <a:t>z &gt; 6 HQ (</a:t>
            </a:r>
            <a:r>
              <a:rPr lang="ja-JP" altLang="en-US" dirty="0" smtClean="0"/>
              <a:t>最遠は</a:t>
            </a:r>
            <a:r>
              <a:rPr lang="en-US" altLang="ja-JP" dirty="0" smtClean="0"/>
              <a:t>z = 7.085)</a:t>
            </a:r>
            <a:r>
              <a:rPr lang="ja-JP" altLang="en-US" dirty="0" smtClean="0"/>
              <a:t>が発見されている。これらは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     </a:t>
            </a:r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chemeClr val="accent1"/>
                </a:solidFill>
              </a:rPr>
              <a:t>IGM</a:t>
            </a:r>
            <a:r>
              <a:rPr lang="ja-JP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ja-JP" dirty="0" smtClean="0">
                <a:solidFill>
                  <a:schemeClr val="accent1"/>
                </a:solidFill>
              </a:rPr>
              <a:t>H I</a:t>
            </a:r>
            <a:r>
              <a:rPr lang="ja-JP" altLang="en-US" dirty="0" smtClean="0">
                <a:solidFill>
                  <a:schemeClr val="accent1"/>
                </a:solidFill>
              </a:rPr>
              <a:t>吸収測定による宇宙再電離調査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ja-JP" altLang="en-US" dirty="0" smtClean="0"/>
              <a:t>     </a:t>
            </a:r>
            <a:r>
              <a:rPr lang="en-US" altLang="ja-JP" dirty="0" smtClean="0"/>
              <a:t>- </a:t>
            </a:r>
            <a:r>
              <a:rPr lang="ja-JP" altLang="en-US" dirty="0" smtClean="0">
                <a:solidFill>
                  <a:schemeClr val="accent1"/>
                </a:solidFill>
              </a:rPr>
              <a:t>超大質量ブラックホールの形成、銀河との共進化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ja-JP" altLang="en-US" dirty="0" smtClean="0"/>
              <a:t>     </a:t>
            </a:r>
            <a:r>
              <a:rPr lang="en-US" altLang="ja-JP" dirty="0" smtClean="0"/>
              <a:t>- </a:t>
            </a:r>
            <a:r>
              <a:rPr lang="ja-JP" altLang="en-US" dirty="0" smtClean="0">
                <a:solidFill>
                  <a:schemeClr val="accent1"/>
                </a:solidFill>
              </a:rPr>
              <a:t>初期宇宙の星形成（重元素汚染）史</a:t>
            </a:r>
            <a:r>
              <a:rPr lang="en-US" altLang="ja-JP" dirty="0" smtClean="0">
                <a:solidFill>
                  <a:schemeClr val="accent1"/>
                </a:solidFill>
              </a:rPr>
              <a:t> 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ja-JP" altLang="en-US" dirty="0" smtClean="0"/>
              <a:t>  などの研究を通じた</a:t>
            </a:r>
            <a:r>
              <a:rPr lang="ja-JP" altLang="en-US" dirty="0" smtClean="0">
                <a:solidFill>
                  <a:srgbClr val="FFC000"/>
                </a:solidFill>
              </a:rPr>
              <a:t>初期宇宙の強力なプローブ</a:t>
            </a:r>
            <a:r>
              <a:rPr lang="ja-JP" altLang="en-US" dirty="0" smtClean="0"/>
              <a:t>である。</a:t>
            </a:r>
            <a:endParaRPr lang="en-US" altLang="ja-JP" dirty="0" smtClean="0"/>
          </a:p>
          <a:p>
            <a:r>
              <a:rPr lang="ja-JP" altLang="en-US" dirty="0" smtClean="0"/>
              <a:t>今後数年で、</a:t>
            </a:r>
            <a:r>
              <a:rPr lang="en-US" altLang="ja-JP" dirty="0" smtClean="0"/>
              <a:t>z ~ 8</a:t>
            </a:r>
            <a:r>
              <a:rPr lang="ja-JP" altLang="en-US" dirty="0" smtClean="0"/>
              <a:t> までの</a:t>
            </a:r>
            <a:r>
              <a:rPr lang="en-US" altLang="ja-JP" dirty="0" smtClean="0"/>
              <a:t>HQ</a:t>
            </a:r>
            <a:r>
              <a:rPr lang="ja-JP" altLang="en-US" dirty="0" smtClean="0"/>
              <a:t>は発見されるかもしれない。</a:t>
            </a:r>
            <a:endParaRPr lang="en-US" altLang="ja-JP" dirty="0" smtClean="0"/>
          </a:p>
          <a:p>
            <a:r>
              <a:rPr lang="en-US" altLang="ja-JP" dirty="0" smtClean="0"/>
              <a:t>WISH</a:t>
            </a:r>
            <a:r>
              <a:rPr lang="ja-JP" altLang="en-US" dirty="0" smtClean="0"/>
              <a:t>による「深く広い」近赤外線サーベイは、</a:t>
            </a:r>
            <a:r>
              <a:rPr lang="en-US" altLang="ja-JP" dirty="0" smtClean="0">
                <a:solidFill>
                  <a:srgbClr val="FFC000"/>
                </a:solidFill>
              </a:rPr>
              <a:t>HQ</a:t>
            </a:r>
            <a:r>
              <a:rPr lang="ja-JP" altLang="en-US" dirty="0" smtClean="0">
                <a:solidFill>
                  <a:srgbClr val="FFC000"/>
                </a:solidFill>
              </a:rPr>
              <a:t>探査に非常に適したプロジェクト</a:t>
            </a:r>
            <a:r>
              <a:rPr lang="ja-JP" altLang="en-US" dirty="0" smtClean="0"/>
              <a:t>と言える。</a:t>
            </a:r>
            <a:endParaRPr kumimoji="1" lang="en-US" altLang="ja-JP" dirty="0" smtClean="0"/>
          </a:p>
          <a:p>
            <a:r>
              <a:rPr lang="ja-JP" altLang="en-US" dirty="0" smtClean="0">
                <a:solidFill>
                  <a:schemeClr val="accent1"/>
                </a:solidFill>
              </a:rPr>
              <a:t>現在可能な最善の見積もりによると、</a:t>
            </a:r>
            <a:r>
              <a:rPr lang="en-US" altLang="ja-JP" dirty="0" smtClean="0">
                <a:solidFill>
                  <a:schemeClr val="accent1"/>
                </a:solidFill>
              </a:rPr>
              <a:t>WISH</a:t>
            </a:r>
            <a:r>
              <a:rPr lang="ja-JP" altLang="en-US" dirty="0" smtClean="0">
                <a:solidFill>
                  <a:schemeClr val="accent1"/>
                </a:solidFill>
              </a:rPr>
              <a:t>は</a:t>
            </a:r>
            <a:r>
              <a:rPr lang="en-US" altLang="ja-JP" dirty="0" smtClean="0">
                <a:solidFill>
                  <a:schemeClr val="accent1"/>
                </a:solidFill>
              </a:rPr>
              <a:t>z = 8 – 10</a:t>
            </a:r>
            <a:r>
              <a:rPr lang="ja-JP" altLang="en-US" dirty="0" smtClean="0">
                <a:solidFill>
                  <a:schemeClr val="accent1"/>
                </a:solidFill>
              </a:rPr>
              <a:t>の</a:t>
            </a:r>
            <a:r>
              <a:rPr lang="en-US" altLang="ja-JP" dirty="0" smtClean="0">
                <a:solidFill>
                  <a:schemeClr val="accent1"/>
                </a:solidFill>
              </a:rPr>
              <a:t>HQ</a:t>
            </a:r>
            <a:r>
              <a:rPr lang="ja-JP" altLang="en-US" dirty="0" smtClean="0">
                <a:solidFill>
                  <a:schemeClr val="accent1"/>
                </a:solidFill>
              </a:rPr>
              <a:t>を</a:t>
            </a:r>
            <a:r>
              <a:rPr lang="en-US" altLang="ja-JP" dirty="0" smtClean="0">
                <a:solidFill>
                  <a:schemeClr val="accent1"/>
                </a:solidFill>
              </a:rPr>
              <a:t>10 – 100</a:t>
            </a:r>
            <a:r>
              <a:rPr lang="ja-JP" altLang="en-US" dirty="0" smtClean="0">
                <a:solidFill>
                  <a:schemeClr val="accent1"/>
                </a:solidFill>
              </a:rPr>
              <a:t>天体のオーダーで</a:t>
            </a:r>
            <a:r>
              <a:rPr lang="en-US" altLang="ja-JP" dirty="0" smtClean="0">
                <a:solidFill>
                  <a:schemeClr val="accent1"/>
                </a:solidFill>
              </a:rPr>
              <a:t>”</a:t>
            </a:r>
            <a:r>
              <a:rPr lang="ja-JP" altLang="en-US" dirty="0">
                <a:solidFill>
                  <a:schemeClr val="accent1"/>
                </a:solidFill>
              </a:rPr>
              <a:t>発見</a:t>
            </a:r>
            <a:r>
              <a:rPr lang="ja-JP" altLang="en-US" dirty="0" smtClean="0">
                <a:solidFill>
                  <a:schemeClr val="accent1"/>
                </a:solidFill>
              </a:rPr>
              <a:t>可能</a:t>
            </a:r>
            <a:r>
              <a:rPr lang="en-US" altLang="ja-JP" dirty="0" smtClean="0">
                <a:solidFill>
                  <a:schemeClr val="accent1"/>
                </a:solidFill>
              </a:rPr>
              <a:t>”</a:t>
            </a:r>
            <a:r>
              <a:rPr lang="ja-JP" altLang="en-US" dirty="0" smtClean="0">
                <a:solidFill>
                  <a:schemeClr val="accent1"/>
                </a:solidFill>
              </a:rPr>
              <a:t>であり、これらは暗黒時代に迫る貴重なターゲットとなる。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r>
              <a:rPr kumimoji="1" lang="ja-JP" altLang="en-US" dirty="0" smtClean="0"/>
              <a:t>分光同定</a:t>
            </a:r>
            <a:r>
              <a:rPr lang="ja-JP" altLang="en-US" dirty="0" smtClean="0"/>
              <a:t>をどうするか</a:t>
            </a:r>
            <a:r>
              <a:rPr kumimoji="1" lang="ja-JP" altLang="en-US" dirty="0" smtClean="0"/>
              <a:t>？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     </a:t>
            </a:r>
            <a:r>
              <a:rPr lang="en-US" altLang="ja-JP" dirty="0" smtClean="0"/>
              <a:t>-  z ~ J ~ 24 AB mag</a:t>
            </a:r>
            <a:r>
              <a:rPr lang="ja-JP" altLang="en-US" dirty="0" smtClean="0"/>
              <a:t>の場合、</a:t>
            </a:r>
            <a:r>
              <a:rPr lang="en-US" altLang="ja-JP" dirty="0" smtClean="0"/>
              <a:t>8m</a:t>
            </a:r>
            <a:r>
              <a:rPr lang="ja-JP" altLang="en-US" dirty="0" smtClean="0"/>
              <a:t>級望遠鏡で数時間の積分が必要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     </a:t>
            </a:r>
            <a:r>
              <a:rPr lang="en-US" altLang="ja-JP" dirty="0" smtClean="0"/>
              <a:t>- </a:t>
            </a:r>
            <a:r>
              <a:rPr kumimoji="1" lang="ja-JP" altLang="en-US" dirty="0" smtClean="0"/>
              <a:t>近赤外線で</a:t>
            </a:r>
            <a:r>
              <a:rPr lang="en-US" altLang="ja-JP" dirty="0" smtClean="0"/>
              <a:t>24-27</a:t>
            </a:r>
            <a:r>
              <a:rPr lang="ja-JP" altLang="en-US" dirty="0" smtClean="0"/>
              <a:t> </a:t>
            </a:r>
            <a:r>
              <a:rPr lang="en-US" altLang="ja-JP" dirty="0" smtClean="0"/>
              <a:t>AB </a:t>
            </a:r>
            <a:r>
              <a:rPr lang="en-US" altLang="ja-JP" dirty="0" err="1" smtClean="0"/>
              <a:t>mag</a:t>
            </a:r>
            <a:r>
              <a:rPr lang="ja-JP" altLang="en-US" dirty="0" smtClean="0"/>
              <a:t> →</a:t>
            </a:r>
            <a:r>
              <a:rPr lang="en-US" altLang="ja-JP" dirty="0" smtClean="0"/>
              <a:t> TMT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その先のターゲット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4860031" y="5013176"/>
            <a:ext cx="4032449" cy="1584176"/>
            <a:chOff x="3571868" y="642918"/>
            <a:chExt cx="4951625" cy="1785926"/>
          </a:xfrm>
        </p:grpSpPr>
        <p:pic>
          <p:nvPicPr>
            <p:cNvPr id="10" name="図 9" descr="fan04_fg1.gif"/>
            <p:cNvPicPr>
              <a:picLocks noChangeAspect="1"/>
            </p:cNvPicPr>
            <p:nvPr/>
          </p:nvPicPr>
          <p:blipFill>
            <a:blip r:embed="rId2" cstate="print">
              <a:lum bright="-10000" contrast="20000"/>
            </a:blip>
            <a:srcRect t="37500" b="43750"/>
            <a:stretch>
              <a:fillRect/>
            </a:stretch>
          </p:blipFill>
          <p:spPr>
            <a:xfrm>
              <a:off x="3571868" y="642918"/>
              <a:ext cx="4951625" cy="1285884"/>
            </a:xfrm>
            <a:prstGeom prst="rect">
              <a:avLst/>
            </a:prstGeom>
          </p:spPr>
        </p:pic>
        <p:pic>
          <p:nvPicPr>
            <p:cNvPr id="11" name="図 10" descr="fan04_fg1.gif"/>
            <p:cNvPicPr>
              <a:picLocks noChangeAspect="1"/>
            </p:cNvPicPr>
            <p:nvPr/>
          </p:nvPicPr>
          <p:blipFill>
            <a:blip r:embed="rId2" cstate="print">
              <a:lum bright="-10000" contrast="20000"/>
            </a:blip>
            <a:srcRect t="92709"/>
            <a:stretch>
              <a:fillRect/>
            </a:stretch>
          </p:blipFill>
          <p:spPr>
            <a:xfrm>
              <a:off x="3571868" y="1928802"/>
              <a:ext cx="4951625" cy="500042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HQ</a:t>
            </a:r>
            <a:r>
              <a:rPr kumimoji="1" lang="ja-JP" altLang="en-US" dirty="0" smtClean="0"/>
              <a:t>探査 </a:t>
            </a:r>
            <a:r>
              <a:rPr kumimoji="1" lang="en-US" altLang="ja-JP" dirty="0" smtClean="0"/>
              <a:t>– Science Drivers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4330824" cy="5084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u="sng" dirty="0" smtClean="0">
                <a:solidFill>
                  <a:srgbClr val="FFC000"/>
                </a:solidFill>
              </a:rPr>
              <a:t>宇宙再電離</a:t>
            </a:r>
            <a:endParaRPr kumimoji="1" lang="en-US" altLang="ja-JP" u="sng" dirty="0">
              <a:solidFill>
                <a:srgbClr val="FFC000"/>
              </a:solidFill>
            </a:endParaRPr>
          </a:p>
          <a:p>
            <a:r>
              <a:rPr lang="en-US" altLang="ja-JP" dirty="0" smtClean="0"/>
              <a:t>HQ</a:t>
            </a:r>
            <a:r>
              <a:rPr lang="ja-JP" altLang="en-US" dirty="0"/>
              <a:t>は</a:t>
            </a:r>
            <a:r>
              <a:rPr lang="ja-JP" altLang="en-US" dirty="0" smtClean="0"/>
              <a:t>、おそらく再電離の主要エネルギー源ではない。</a:t>
            </a:r>
            <a:endParaRPr lang="en-US" altLang="ja-JP" dirty="0" smtClean="0"/>
          </a:p>
          <a:p>
            <a:r>
              <a:rPr lang="en-US" altLang="ja-JP" dirty="0" smtClean="0"/>
              <a:t>“Gunn-Peterson trough”</a:t>
            </a:r>
            <a:r>
              <a:rPr lang="ja-JP" altLang="en-US" dirty="0" smtClean="0"/>
              <a:t>の測定による再電離調査　　　 </a:t>
            </a:r>
            <a:r>
              <a:rPr lang="en-US" altLang="ja-JP" dirty="0" smtClean="0"/>
              <a:t>- </a:t>
            </a:r>
            <a:r>
              <a:rPr lang="ja-JP" altLang="en-US" dirty="0" smtClean="0"/>
              <a:t>恒常的な明るさ　　　　　　  </a:t>
            </a:r>
            <a:r>
              <a:rPr lang="en-US" altLang="ja-JP" dirty="0" smtClean="0"/>
              <a:t>(</a:t>
            </a:r>
            <a:r>
              <a:rPr lang="ja-JP" altLang="en-US" dirty="0" smtClean="0"/>
              <a:t>⇔銀河</a:t>
            </a:r>
            <a:r>
              <a:rPr lang="en-US" altLang="ja-JP" dirty="0" smtClean="0"/>
              <a:t>, γ</a:t>
            </a:r>
            <a:r>
              <a:rPr lang="ja-JP" altLang="en-US" dirty="0" smtClean="0"/>
              <a:t>線バースト</a:t>
            </a:r>
            <a:r>
              <a:rPr lang="en-US" altLang="ja-JP" dirty="0" smtClean="0"/>
              <a:t>)         - featureless continuum        (</a:t>
            </a:r>
            <a:r>
              <a:rPr lang="ja-JP" altLang="en-US" dirty="0" smtClean="0"/>
              <a:t>⇔</a:t>
            </a:r>
            <a:r>
              <a:rPr lang="ja-JP" altLang="en-US" dirty="0"/>
              <a:t>輝</a:t>
            </a:r>
            <a:r>
              <a:rPr lang="ja-JP" altLang="en-US" dirty="0" smtClean="0"/>
              <a:t>線</a:t>
            </a:r>
            <a:r>
              <a:rPr lang="ja-JP" altLang="en-US" dirty="0"/>
              <a:t>銀河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en-US" altLang="ja-JP" dirty="0" smtClean="0"/>
              <a:t>“Dark-gap statistics”, “Cosmic </a:t>
            </a:r>
            <a:r>
              <a:rPr kumimoji="1" lang="en-US" altLang="ja-JP" dirty="0" err="1" smtClean="0"/>
              <a:t>Stromgren</a:t>
            </a:r>
            <a:r>
              <a:rPr kumimoji="1" lang="en-US" altLang="ja-JP" dirty="0" smtClean="0"/>
              <a:t> sphere”, …</a:t>
            </a:r>
            <a:endParaRPr kumimoji="1" lang="ja-JP" altLang="en-US" dirty="0"/>
          </a:p>
        </p:txBody>
      </p:sp>
      <p:pic>
        <p:nvPicPr>
          <p:cNvPr id="4" name="Picture 78" descr="E:\NAYAK\AR284\ALL_BACKUP\anrv284-online-fig\10\aa440415.f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3640"/>
            <a:ext cx="4191284" cy="34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683568" y="2701743"/>
            <a:ext cx="3796768" cy="3607577"/>
            <a:chOff x="755576" y="2629735"/>
            <a:chExt cx="3796768" cy="360757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629735"/>
              <a:ext cx="3744416" cy="3607577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267744" y="2700209"/>
              <a:ext cx="2284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最新の</a:t>
              </a:r>
              <a:r>
                <a:rPr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Quasar</a:t>
              </a:r>
              <a:r>
                <a:rPr lang="ja-JP" alt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光度関数</a:t>
              </a: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ja-JP" alt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    </a:t>
              </a:r>
              <a:r>
                <a:rPr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at z~6 </a:t>
              </a:r>
              <a:r>
                <a:rPr kumimoji="1"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kumimoji="1" lang="en-US" altLang="ja-JP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Willott</a:t>
              </a:r>
              <a:r>
                <a:rPr kumimoji="1"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+ 10)</a:t>
              </a:r>
              <a:endParaRPr kumimoji="1" lang="ja-JP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6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HQ</a:t>
            </a:r>
            <a:r>
              <a:rPr lang="ja-JP" altLang="en-US" dirty="0"/>
              <a:t>探査 </a:t>
            </a:r>
            <a:r>
              <a:rPr lang="en-US" altLang="ja-JP" dirty="0"/>
              <a:t>– </a:t>
            </a:r>
            <a:r>
              <a:rPr lang="en-US" altLang="ja-JP" dirty="0" smtClean="0"/>
              <a:t>Science </a:t>
            </a:r>
            <a:r>
              <a:rPr kumimoji="1" lang="en-US" altLang="ja-JP" dirty="0" smtClean="0"/>
              <a:t>Drivers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3488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u="sng" dirty="0" smtClean="0">
                <a:solidFill>
                  <a:srgbClr val="FFC000"/>
                </a:solidFill>
              </a:rPr>
              <a:t>SM</a:t>
            </a:r>
            <a:r>
              <a:rPr kumimoji="1" lang="en-US" altLang="ja-JP" u="sng" dirty="0" smtClean="0">
                <a:solidFill>
                  <a:srgbClr val="FFC000"/>
                </a:solidFill>
              </a:rPr>
              <a:t>BH</a:t>
            </a:r>
            <a:r>
              <a:rPr kumimoji="1" lang="ja-JP" altLang="en-US" u="sng" dirty="0" smtClean="0">
                <a:solidFill>
                  <a:srgbClr val="FFC000"/>
                </a:solidFill>
              </a:rPr>
              <a:t>形成</a:t>
            </a:r>
            <a:endParaRPr kumimoji="1" lang="en-US" altLang="ja-JP" u="sng" dirty="0" smtClean="0">
              <a:solidFill>
                <a:srgbClr val="FFC000"/>
              </a:solidFill>
            </a:endParaRPr>
          </a:p>
          <a:p>
            <a:r>
              <a:rPr lang="en-US" altLang="ja-JP" dirty="0" smtClean="0">
                <a:solidFill>
                  <a:schemeClr val="accent1"/>
                </a:solidFill>
              </a:rPr>
              <a:t>z~7</a:t>
            </a:r>
            <a:r>
              <a:rPr lang="ja-JP" altLang="en-US" dirty="0" smtClean="0">
                <a:solidFill>
                  <a:schemeClr val="accent1"/>
                </a:solidFill>
              </a:rPr>
              <a:t>に、すでに </a:t>
            </a:r>
            <a:r>
              <a:rPr lang="en-US" altLang="ja-JP" dirty="0" smtClean="0">
                <a:solidFill>
                  <a:schemeClr val="accent1"/>
                </a:solidFill>
              </a:rPr>
              <a:t>M</a:t>
            </a:r>
            <a:r>
              <a:rPr lang="en-US" altLang="ja-JP" baseline="-25000" dirty="0" smtClean="0">
                <a:solidFill>
                  <a:schemeClr val="accent1"/>
                </a:solidFill>
              </a:rPr>
              <a:t>BH</a:t>
            </a:r>
            <a:r>
              <a:rPr lang="en-US" altLang="ja-JP" dirty="0" smtClean="0">
                <a:solidFill>
                  <a:schemeClr val="accent1"/>
                </a:solidFill>
              </a:rPr>
              <a:t>~10</a:t>
            </a:r>
            <a:r>
              <a:rPr lang="en-US" altLang="ja-JP" baseline="30000" dirty="0" smtClean="0">
                <a:solidFill>
                  <a:schemeClr val="accent1"/>
                </a:solidFill>
              </a:rPr>
              <a:t>9</a:t>
            </a:r>
            <a:r>
              <a:rPr lang="en-US" altLang="ja-JP" dirty="0" smtClean="0">
                <a:solidFill>
                  <a:schemeClr val="accent1"/>
                </a:solidFill>
              </a:rPr>
              <a:t> </a:t>
            </a:r>
            <a:r>
              <a:rPr lang="en-US" altLang="ja-JP" dirty="0" err="1" smtClean="0">
                <a:solidFill>
                  <a:schemeClr val="accent1"/>
                </a:solidFill>
              </a:rPr>
              <a:t>M</a:t>
            </a:r>
            <a:r>
              <a:rPr lang="en-US" altLang="ja-JP" baseline="-25000" dirty="0" err="1" smtClean="0">
                <a:solidFill>
                  <a:schemeClr val="accent1"/>
                </a:solidFill>
              </a:rPr>
              <a:t>sun</a:t>
            </a:r>
            <a:r>
              <a:rPr lang="ja-JP" altLang="en-US" dirty="0" smtClean="0">
                <a:solidFill>
                  <a:schemeClr val="accent1"/>
                </a:solidFill>
              </a:rPr>
              <a:t>の</a:t>
            </a:r>
            <a:r>
              <a:rPr lang="en-US" altLang="ja-JP" dirty="0" smtClean="0">
                <a:solidFill>
                  <a:schemeClr val="accent1"/>
                </a:solidFill>
              </a:rPr>
              <a:t>SMBH</a:t>
            </a:r>
            <a:r>
              <a:rPr lang="ja-JP" altLang="en-US" dirty="0" smtClean="0">
                <a:solidFill>
                  <a:schemeClr val="accent1"/>
                </a:solidFill>
              </a:rPr>
              <a:t>が存在 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</a:rPr>
              <a:t>Mortlock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+ 11)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ja-JP" altLang="en-US" dirty="0" smtClean="0"/>
              <a:t>　　                  </a:t>
            </a:r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Eddington</a:t>
            </a:r>
            <a:r>
              <a:rPr lang="en-US" altLang="ja-JP" dirty="0" smtClean="0"/>
              <a:t> </a:t>
            </a:r>
            <a:r>
              <a:rPr lang="ja-JP" altLang="en-US" dirty="0" smtClean="0"/>
              <a:t>降着を常時行っても、成長時間 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grow</a:t>
            </a:r>
            <a:r>
              <a:rPr lang="ja-JP" altLang="en-US" dirty="0"/>
              <a:t>は</a:t>
            </a:r>
            <a:r>
              <a:rPr lang="en-US" altLang="ja-JP" dirty="0" smtClean="0"/>
              <a:t>                          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0.05 </a:t>
            </a:r>
            <a:r>
              <a:rPr lang="en-US" altLang="ja-JP" dirty="0" err="1" smtClean="0"/>
              <a:t>ln</a:t>
            </a:r>
            <a:r>
              <a:rPr lang="en-US" altLang="ja-JP" dirty="0" smtClean="0"/>
              <a:t> (M</a:t>
            </a:r>
            <a:r>
              <a:rPr lang="en-US" altLang="ja-JP" baseline="-25000" dirty="0" smtClean="0"/>
              <a:t>BH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seed</a:t>
            </a:r>
            <a:r>
              <a:rPr lang="en-US" altLang="ja-JP" dirty="0" smtClean="0"/>
              <a:t>) </a:t>
            </a:r>
            <a:r>
              <a:rPr lang="en-US" altLang="ja-JP" dirty="0" err="1" smtClean="0"/>
              <a:t>Gyr</a:t>
            </a:r>
            <a:r>
              <a:rPr lang="en-US" altLang="ja-JP" dirty="0" smtClean="0"/>
              <a:t> ~ </a:t>
            </a:r>
            <a:r>
              <a:rPr lang="en-US" altLang="ja-JP" dirty="0" err="1" smtClean="0"/>
              <a:t>t</a:t>
            </a:r>
            <a:r>
              <a:rPr lang="en-US" altLang="ja-JP" baseline="-25000" dirty="0" err="1" smtClean="0"/>
              <a:t>universe</a:t>
            </a:r>
            <a:r>
              <a:rPr lang="ja-JP" altLang="en-US" dirty="0" smtClean="0"/>
              <a:t>　　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- Seed BH? Accretion process?</a:t>
            </a:r>
          </a:p>
          <a:p>
            <a:r>
              <a:rPr lang="en-US" altLang="ja-JP" dirty="0" smtClean="0">
                <a:solidFill>
                  <a:schemeClr val="accent1"/>
                </a:solidFill>
              </a:rPr>
              <a:t>HQ: </a:t>
            </a:r>
            <a:r>
              <a:rPr lang="ja-JP" altLang="en-US" dirty="0" smtClean="0">
                <a:solidFill>
                  <a:schemeClr val="accent1"/>
                </a:solidFill>
              </a:rPr>
              <a:t>初期宇宙における</a:t>
            </a:r>
            <a:r>
              <a:rPr lang="en-US" altLang="ja-JP" dirty="0" smtClean="0">
                <a:solidFill>
                  <a:schemeClr val="accent1"/>
                </a:solidFill>
              </a:rPr>
              <a:t>BH</a:t>
            </a:r>
            <a:r>
              <a:rPr lang="ja-JP" altLang="en-US" dirty="0" smtClean="0">
                <a:solidFill>
                  <a:schemeClr val="accent1"/>
                </a:solidFill>
              </a:rPr>
              <a:t>進化の唯一のトレーサー</a:t>
            </a:r>
            <a:r>
              <a:rPr lang="ja-JP" altLang="en-US" dirty="0" smtClean="0"/>
              <a:t>             </a:t>
            </a:r>
            <a:r>
              <a:rPr lang="en-US" altLang="ja-JP" dirty="0" smtClean="0"/>
              <a:t>(hidden/obscured population?)</a:t>
            </a:r>
          </a:p>
          <a:p>
            <a:endParaRPr lang="en-US" altLang="ja-JP" dirty="0" smtClean="0"/>
          </a:p>
          <a:p>
            <a:r>
              <a:rPr lang="ja-JP" altLang="en-US" dirty="0" smtClean="0">
                <a:solidFill>
                  <a:schemeClr val="accent1"/>
                </a:solidFill>
              </a:rPr>
              <a:t>銀河</a:t>
            </a:r>
            <a:r>
              <a:rPr lang="ja-JP" altLang="en-US" dirty="0">
                <a:solidFill>
                  <a:schemeClr val="accent1"/>
                </a:solidFill>
              </a:rPr>
              <a:t>と</a:t>
            </a:r>
            <a:r>
              <a:rPr lang="ja-JP" altLang="en-US" dirty="0" smtClean="0">
                <a:solidFill>
                  <a:schemeClr val="accent1"/>
                </a:solidFill>
              </a:rPr>
              <a:t>の共進化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62" y="548680"/>
            <a:ext cx="3163026" cy="237626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964976" y="611977"/>
            <a:ext cx="166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BH</a:t>
            </a:r>
            <a:r>
              <a:rPr kumimoji="1"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成長</a:t>
            </a: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モデル</a:t>
            </a:r>
            <a:endParaRPr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sz="1600" dirty="0">
                <a:solidFill>
                  <a:schemeClr val="bg1">
                    <a:lumMod val="50000"/>
                  </a:schemeClr>
                </a:solidFill>
              </a:rPr>
              <a:t>　</a:t>
            </a:r>
            <a:r>
              <a:rPr kumimoji="1"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kumimoji="1" lang="en-US" altLang="ja-JP" sz="1600" dirty="0" err="1" smtClean="0">
                <a:solidFill>
                  <a:schemeClr val="bg1">
                    <a:lumMod val="50000"/>
                  </a:schemeClr>
                </a:solidFill>
              </a:rPr>
              <a:t>Volonteri</a:t>
            </a:r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+ 06</a:t>
            </a:r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779912" y="3068960"/>
            <a:ext cx="4952782" cy="3246024"/>
            <a:chOff x="3779912" y="3068960"/>
            <a:chExt cx="4952782" cy="3246024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256" y="3068960"/>
              <a:ext cx="3193438" cy="3246024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779912" y="5478323"/>
              <a:ext cx="19800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SMBH-</a:t>
              </a:r>
              <a:r>
                <a:rPr lang="ja-JP" alt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母銀河バルジ</a:t>
              </a: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ja-JP" alt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           質量</a:t>
              </a:r>
              <a:r>
                <a:rPr lang="ja-JP" altLang="en-US" sz="1600" dirty="0">
                  <a:solidFill>
                    <a:schemeClr val="bg1">
                      <a:lumMod val="50000"/>
                    </a:schemeClr>
                  </a:solidFill>
                </a:rPr>
                <a:t>相関</a:t>
              </a: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ja-JP" alt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      </a:t>
              </a:r>
              <a:r>
                <a:rPr kumimoji="1"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kumimoji="1" lang="en-US" altLang="ja-JP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Gultekin</a:t>
              </a:r>
              <a:r>
                <a:rPr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+ 09</a:t>
              </a:r>
              <a:r>
                <a:rPr kumimoji="1"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kumimoji="1" lang="ja-JP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1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HQ</a:t>
            </a:r>
            <a:r>
              <a:rPr lang="ja-JP" altLang="en-US" dirty="0"/>
              <a:t>探査 </a:t>
            </a:r>
            <a:r>
              <a:rPr lang="en-US" altLang="ja-JP" dirty="0"/>
              <a:t>– </a:t>
            </a:r>
            <a:r>
              <a:rPr lang="en-US" altLang="ja-JP" dirty="0" smtClean="0"/>
              <a:t>Science </a:t>
            </a:r>
            <a:r>
              <a:rPr kumimoji="1" lang="en-US" altLang="ja-JP" dirty="0" smtClean="0"/>
              <a:t>Drivers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66644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u="sng" dirty="0" smtClean="0">
                <a:solidFill>
                  <a:srgbClr val="FFC000"/>
                </a:solidFill>
              </a:rPr>
              <a:t>星形成史</a:t>
            </a:r>
            <a:endParaRPr kumimoji="1" lang="en-US" altLang="ja-JP" u="sng" dirty="0" smtClean="0">
              <a:solidFill>
                <a:srgbClr val="FFC000"/>
              </a:solidFill>
            </a:endParaRPr>
          </a:p>
          <a:p>
            <a:r>
              <a:rPr lang="ja-JP" altLang="en-US" dirty="0" smtClean="0">
                <a:solidFill>
                  <a:schemeClr val="accent1"/>
                </a:solidFill>
              </a:rPr>
              <a:t>重元素量比</a:t>
            </a:r>
            <a:r>
              <a:rPr lang="ja-JP" altLang="en-US" dirty="0">
                <a:solidFill>
                  <a:schemeClr val="accent1"/>
                </a:solidFill>
              </a:rPr>
              <a:t>は</a:t>
            </a:r>
            <a:r>
              <a:rPr lang="ja-JP" altLang="en-US" dirty="0" smtClean="0">
                <a:solidFill>
                  <a:schemeClr val="accent1"/>
                </a:solidFill>
              </a:rPr>
              <a:t>、母銀河の過去の星形成史を反映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r>
              <a:rPr lang="en-US" altLang="ja-JP" dirty="0" smtClean="0"/>
              <a:t>HQ: </a:t>
            </a:r>
            <a:r>
              <a:rPr lang="ja-JP" altLang="en-US" dirty="0" smtClean="0"/>
              <a:t>非常</a:t>
            </a:r>
            <a:r>
              <a:rPr lang="ja-JP" altLang="en-US" dirty="0"/>
              <a:t>に強く、線幅の広い </a:t>
            </a:r>
            <a:r>
              <a:rPr lang="en-US" altLang="ja-JP" dirty="0"/>
              <a:t>(&gt; 1000 km/s</a:t>
            </a:r>
            <a:r>
              <a:rPr lang="en-US" altLang="ja-JP" dirty="0" smtClean="0"/>
              <a:t>)</a:t>
            </a:r>
            <a:r>
              <a:rPr lang="ja-JP" altLang="en-US" dirty="0" smtClean="0"/>
              <a:t>様々な重元素輝線を共通に持つ。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/>
          </a:p>
          <a:p>
            <a:r>
              <a:rPr lang="ja-JP" altLang="en-US" dirty="0" smtClean="0"/>
              <a:t>例：</a:t>
            </a:r>
            <a:r>
              <a:rPr lang="en-US" altLang="ja-JP" dirty="0" smtClean="0"/>
              <a:t>Fe II/Mg II</a:t>
            </a:r>
            <a:r>
              <a:rPr lang="ja-JP" altLang="en-US" dirty="0" smtClean="0"/>
              <a:t>輝線強度比は、</a:t>
            </a:r>
            <a:r>
              <a:rPr lang="en-US" altLang="ja-JP" dirty="0" smtClean="0"/>
              <a:t>z &gt; 6</a:t>
            </a:r>
            <a:r>
              <a:rPr lang="ja-JP" altLang="en-US" dirty="0" smtClean="0"/>
              <a:t>に至るまで近傍と同様の値を保つ                     → 星形成開始は</a:t>
            </a:r>
            <a:r>
              <a:rPr lang="en-US" altLang="ja-JP" dirty="0" smtClean="0"/>
              <a:t>z &gt; 8?</a:t>
            </a: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超新星爆発の</a:t>
            </a:r>
            <a:r>
              <a:rPr lang="ja-JP" altLang="en-US" dirty="0"/>
              <a:t>モデル</a:t>
            </a:r>
            <a:r>
              <a:rPr lang="en-US" altLang="ja-JP" dirty="0" smtClean="0"/>
              <a:t>?)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004048" y="1124744"/>
            <a:ext cx="3742522" cy="2929149"/>
            <a:chOff x="357190" y="2928934"/>
            <a:chExt cx="5000628" cy="3713536"/>
          </a:xfrm>
        </p:grpSpPr>
        <p:pic>
          <p:nvPicPr>
            <p:cNvPr id="6" name="図 5" descr="vandenberk01_fig3.bmp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7190" y="2928934"/>
              <a:ext cx="5000628" cy="3713536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923107" y="2956733"/>
              <a:ext cx="2326498" cy="701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chemeClr val="bg1">
                      <a:lumMod val="65000"/>
                    </a:schemeClr>
                  </a:solidFill>
                </a:rPr>
                <a:t>Quasar spectrum</a:t>
              </a:r>
            </a:p>
            <a:p>
              <a:r>
                <a:rPr lang="en-US" altLang="ja-JP" sz="1600" dirty="0" smtClean="0">
                  <a:solidFill>
                    <a:schemeClr val="bg1">
                      <a:lumMod val="65000"/>
                    </a:schemeClr>
                  </a:solidFill>
                </a:rPr>
                <a:t>  (</a:t>
              </a:r>
              <a:r>
                <a:rPr lang="en-US" altLang="ja-JP" sz="1600" dirty="0" err="1" smtClean="0">
                  <a:solidFill>
                    <a:schemeClr val="bg1">
                      <a:lumMod val="65000"/>
                    </a:schemeClr>
                  </a:solidFill>
                </a:rPr>
                <a:t>Vanden</a:t>
              </a:r>
              <a:r>
                <a:rPr lang="en-US" altLang="ja-JP" sz="1600" dirty="0" smtClean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altLang="ja-JP" sz="1600" dirty="0" err="1" smtClean="0">
                  <a:solidFill>
                    <a:schemeClr val="bg1">
                      <a:lumMod val="65000"/>
                    </a:schemeClr>
                  </a:solidFill>
                </a:rPr>
                <a:t>Berk</a:t>
              </a:r>
              <a:r>
                <a:rPr kumimoji="1" lang="en-US" altLang="ja-JP" sz="1600" dirty="0" smtClean="0">
                  <a:solidFill>
                    <a:schemeClr val="bg1">
                      <a:lumMod val="65000"/>
                    </a:schemeClr>
                  </a:solidFill>
                </a:rPr>
                <a:t>+ 01)</a:t>
              </a:r>
              <a:endParaRPr kumimoji="1" lang="ja-JP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397009" y="4179555"/>
            <a:ext cx="5390929" cy="2210484"/>
            <a:chOff x="3397009" y="4179555"/>
            <a:chExt cx="5390929" cy="2210484"/>
          </a:xfrm>
        </p:grpSpPr>
        <p:pic>
          <p:nvPicPr>
            <p:cNvPr id="8" name="図 7" descr="jiang07_fig5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024" y="4179555"/>
              <a:ext cx="3999914" cy="2138476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397009" y="5805264"/>
              <a:ext cx="18230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Fe II/Mg II</a:t>
              </a:r>
              <a:r>
                <a:rPr kumimoji="1" lang="ja-JP" alt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輝線比の</a:t>
              </a: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ja-JP" alt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    進化 </a:t>
              </a:r>
              <a:r>
                <a:rPr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kumimoji="1"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Jiang+ 07)</a:t>
              </a:r>
              <a:endParaRPr kumimoji="1" lang="ja-JP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5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HQ</a:t>
            </a:r>
            <a:r>
              <a:rPr lang="ja-JP" altLang="en-US" dirty="0" smtClean="0"/>
              <a:t>探査のフロンティア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sz="2400" dirty="0"/>
              <a:t>赤方</a:t>
            </a:r>
            <a:r>
              <a:rPr lang="ja-JP" altLang="en-US" sz="2400" dirty="0" smtClean="0"/>
              <a:t>偏移</a:t>
            </a:r>
            <a:r>
              <a:rPr lang="en-US" altLang="ja-JP" sz="2400" dirty="0" smtClean="0"/>
              <a:t> </a:t>
            </a:r>
            <a:r>
              <a:rPr lang="en-US" altLang="ja-JP" sz="2400" i="1" u="sng" dirty="0" smtClean="0">
                <a:solidFill>
                  <a:schemeClr val="accent1"/>
                </a:solidFill>
              </a:rPr>
              <a:t>5.7 &lt; z &lt; 6.5</a:t>
            </a:r>
          </a:p>
          <a:p>
            <a:r>
              <a:rPr lang="en-US" altLang="ja-JP" sz="2400" dirty="0" smtClean="0"/>
              <a:t>SDSS (Fan et al.), CFHQS (</a:t>
            </a:r>
            <a:r>
              <a:rPr lang="en-US" altLang="ja-JP" sz="2400" dirty="0" err="1" smtClean="0"/>
              <a:t>Willott</a:t>
            </a:r>
            <a:r>
              <a:rPr lang="en-US" altLang="ja-JP" sz="2400" dirty="0" smtClean="0"/>
              <a:t> et al.)</a:t>
            </a:r>
          </a:p>
          <a:p>
            <a:pPr marL="0" indent="0">
              <a:buNone/>
            </a:pPr>
            <a:r>
              <a:rPr lang="ja-JP" altLang="en-US" sz="2400" dirty="0" smtClean="0"/>
              <a:t>　　→ </a:t>
            </a:r>
            <a:r>
              <a:rPr lang="en-US" altLang="ja-JP" sz="2400" dirty="0" smtClean="0">
                <a:solidFill>
                  <a:srgbClr val="FFC000"/>
                </a:solidFill>
              </a:rPr>
              <a:t>z &gt; 6</a:t>
            </a:r>
            <a:r>
              <a:rPr lang="ja-JP" altLang="en-US" sz="2400" dirty="0" smtClean="0">
                <a:solidFill>
                  <a:srgbClr val="FFC000"/>
                </a:solidFill>
              </a:rPr>
              <a:t>に約</a:t>
            </a:r>
            <a:r>
              <a:rPr lang="en-US" altLang="ja-JP" sz="2400" dirty="0" smtClean="0">
                <a:solidFill>
                  <a:srgbClr val="FFC000"/>
                </a:solidFill>
              </a:rPr>
              <a:t>30</a:t>
            </a:r>
            <a:r>
              <a:rPr lang="ja-JP" altLang="en-US" sz="2400" dirty="0" smtClean="0">
                <a:solidFill>
                  <a:srgbClr val="FFC000"/>
                </a:solidFill>
              </a:rPr>
              <a:t>天体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HQ</a:t>
            </a:r>
            <a:r>
              <a:rPr lang="ja-JP" altLang="en-US" sz="2400" dirty="0" smtClean="0"/>
              <a:t>を発見</a:t>
            </a:r>
            <a:endParaRPr kumimoji="1" lang="en-US" altLang="ja-JP" sz="2400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sz="1000" dirty="0" smtClean="0"/>
          </a:p>
          <a:p>
            <a:r>
              <a:rPr lang="en-US" altLang="ja-JP" sz="2400" dirty="0" smtClean="0"/>
              <a:t>I - z (Y) - J selection</a:t>
            </a:r>
            <a:endParaRPr kumimoji="1" lang="ja-JP" altLang="en-US" sz="2400" dirty="0"/>
          </a:p>
        </p:txBody>
      </p:sp>
      <p:pic>
        <p:nvPicPr>
          <p:cNvPr id="5" name="図 4" descr="CFHT-Dome-Cuillandre-19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636912"/>
            <a:ext cx="2357454" cy="1571636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642910" y="4786322"/>
            <a:ext cx="8001056" cy="1928826"/>
            <a:chOff x="558796" y="4572008"/>
            <a:chExt cx="8085170" cy="2143140"/>
          </a:xfrm>
        </p:grpSpPr>
        <p:pic>
          <p:nvPicPr>
            <p:cNvPr id="8" name="図 7" descr="fan2004.gif"/>
            <p:cNvPicPr>
              <a:picLocks noChangeAspect="1"/>
            </p:cNvPicPr>
            <p:nvPr/>
          </p:nvPicPr>
          <p:blipFill>
            <a:blip r:embed="rId3" cstate="print">
              <a:lum bright="-20000" contrast="30000"/>
            </a:blip>
            <a:srcRect t="73958"/>
            <a:stretch>
              <a:fillRect/>
            </a:stretch>
          </p:blipFill>
          <p:spPr>
            <a:xfrm>
              <a:off x="558796" y="4572008"/>
              <a:ext cx="5942030" cy="2143140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2071670" y="4572008"/>
              <a:ext cx="1714512" cy="1571636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i="1" dirty="0" err="1" smtClean="0">
                  <a:solidFill>
                    <a:schemeClr val="tx1"/>
                  </a:solidFill>
                </a:rPr>
                <a:t>i</a:t>
              </a:r>
              <a:endParaRPr kumimoji="1" lang="ja-JP" altLang="en-US" sz="32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357686" y="4572008"/>
              <a:ext cx="1785950" cy="157163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i="1" dirty="0" smtClean="0">
                  <a:solidFill>
                    <a:schemeClr val="tx1"/>
                  </a:solidFill>
                </a:rPr>
                <a:t>z</a:t>
              </a:r>
              <a:endParaRPr kumimoji="1" lang="ja-JP" altLang="en-US" sz="3200" i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6500826" y="5929330"/>
              <a:ext cx="2143140" cy="71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6786578" y="4572008"/>
              <a:ext cx="1785950" cy="1571636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i="1" dirty="0" smtClean="0">
                  <a:solidFill>
                    <a:schemeClr val="tx1"/>
                  </a:solidFill>
                </a:rPr>
                <a:t>J</a:t>
              </a:r>
              <a:endParaRPr kumimoji="1" lang="ja-JP" altLang="en-US" sz="3200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786446" y="1428736"/>
            <a:ext cx="3071834" cy="3214710"/>
            <a:chOff x="5786446" y="1428736"/>
            <a:chExt cx="3071834" cy="3214710"/>
          </a:xfrm>
        </p:grpSpPr>
        <p:pic>
          <p:nvPicPr>
            <p:cNvPr id="6" name="図 5" descr="Fan2003.gif"/>
            <p:cNvPicPr>
              <a:picLocks noChangeAspect="1"/>
            </p:cNvPicPr>
            <p:nvPr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5786446" y="1428736"/>
              <a:ext cx="2928958" cy="2946711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7181859" y="4274114"/>
              <a:ext cx="1676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>
                      <a:lumMod val="65000"/>
                    </a:schemeClr>
                  </a:solidFill>
                </a:rPr>
                <a:t>Fan</a:t>
              </a:r>
              <a:r>
                <a:rPr kumimoji="1" lang="en-US" altLang="ja-JP" dirty="0" smtClean="0">
                  <a:solidFill>
                    <a:schemeClr val="bg1">
                      <a:lumMod val="65000"/>
                    </a:schemeClr>
                  </a:solidFill>
                </a:rPr>
                <a:t> et al. (2003)</a:t>
              </a:r>
              <a:endParaRPr kumimoji="1" lang="ja-JP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714744" y="2714620"/>
            <a:ext cx="2000264" cy="1928826"/>
            <a:chOff x="3857620" y="2714620"/>
            <a:chExt cx="2071702" cy="1928826"/>
          </a:xfrm>
        </p:grpSpPr>
        <p:pic>
          <p:nvPicPr>
            <p:cNvPr id="15" name="図 14" descr="willott09_fig2.gif"/>
            <p:cNvPicPr>
              <a:picLocks noChangeAspect="1"/>
            </p:cNvPicPr>
            <p:nvPr/>
          </p:nvPicPr>
          <p:blipFill>
            <a:blip r:embed="rId5" cstate="print"/>
            <a:srcRect t="51042" r="34543" b="35416"/>
            <a:stretch>
              <a:fillRect/>
            </a:stretch>
          </p:blipFill>
          <p:spPr>
            <a:xfrm>
              <a:off x="4000496" y="3012953"/>
              <a:ext cx="1857388" cy="760470"/>
            </a:xfrm>
            <a:prstGeom prst="rect">
              <a:avLst/>
            </a:prstGeom>
          </p:spPr>
        </p:pic>
        <p:pic>
          <p:nvPicPr>
            <p:cNvPr id="16" name="図 15" descr="willott09_fig2.gif"/>
            <p:cNvPicPr>
              <a:picLocks noChangeAspect="1"/>
            </p:cNvPicPr>
            <p:nvPr/>
          </p:nvPicPr>
          <p:blipFill>
            <a:blip r:embed="rId5" cstate="print"/>
            <a:srcRect l="68574" t="51042" b="35416"/>
            <a:stretch>
              <a:fillRect/>
            </a:stretch>
          </p:blipFill>
          <p:spPr>
            <a:xfrm>
              <a:off x="4000496" y="3831921"/>
              <a:ext cx="857256" cy="731053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332869" y="2714620"/>
              <a:ext cx="252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err="1" smtClean="0">
                  <a:solidFill>
                    <a:srgbClr val="FFC000"/>
                  </a:solidFill>
                </a:rPr>
                <a:t>i</a:t>
              </a:r>
              <a:endParaRPr kumimoji="1" lang="ja-JP" altLang="en-US" b="1" i="1" dirty="0">
                <a:solidFill>
                  <a:srgbClr val="FFC00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273620" y="2714620"/>
              <a:ext cx="203261" cy="222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rgbClr val="FF0000"/>
                  </a:solidFill>
                </a:rPr>
                <a:t>z</a:t>
              </a:r>
              <a:endParaRPr kumimoji="1" lang="ja-JP" alt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857752" y="4214818"/>
              <a:ext cx="225703" cy="222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rgbClr val="C00000"/>
                  </a:solidFill>
                </a:rPr>
                <a:t>J</a:t>
              </a:r>
              <a:endParaRPr kumimoji="1" lang="ja-JP" alt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857620" y="2714620"/>
              <a:ext cx="2071702" cy="192882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19" y="1556792"/>
            <a:ext cx="6525941" cy="298703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147192"/>
            <a:ext cx="8229600" cy="5450160"/>
          </a:xfrm>
        </p:spPr>
        <p:txBody>
          <a:bodyPr>
            <a:normAutofit/>
          </a:bodyPr>
          <a:lstStyle/>
          <a:p>
            <a:r>
              <a:rPr lang="en-US" altLang="ja-JP" sz="2400" u="sng" dirty="0" smtClean="0">
                <a:solidFill>
                  <a:srgbClr val="FFC000"/>
                </a:solidFill>
              </a:rPr>
              <a:t>First discovery of z &gt; 7</a:t>
            </a:r>
            <a:r>
              <a:rPr lang="en-US" altLang="ja-JP" sz="2400" u="sng" dirty="0">
                <a:solidFill>
                  <a:srgbClr val="FFC000"/>
                </a:solidFill>
              </a:rPr>
              <a:t> </a:t>
            </a:r>
            <a:r>
              <a:rPr lang="en-US" altLang="ja-JP" sz="2400" u="sng" dirty="0" smtClean="0">
                <a:solidFill>
                  <a:srgbClr val="FFC000"/>
                </a:solidFill>
              </a:rPr>
              <a:t>quasar by </a:t>
            </a:r>
            <a:r>
              <a:rPr kumimoji="1" lang="en-US" altLang="ja-JP" sz="2400" u="sng" dirty="0" err="1" smtClean="0">
                <a:solidFill>
                  <a:srgbClr val="FFC000"/>
                </a:solidFill>
              </a:rPr>
              <a:t>Mortlock</a:t>
            </a:r>
            <a:r>
              <a:rPr lang="en-US" altLang="ja-JP" sz="2400" u="sng" dirty="0" smtClean="0">
                <a:solidFill>
                  <a:srgbClr val="FFC000"/>
                </a:solidFill>
              </a:rPr>
              <a:t> et al. (2011)</a:t>
            </a:r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UKIDSS</a:t>
            </a:r>
            <a:r>
              <a:rPr kumimoji="1" lang="ja-JP" altLang="en-US" sz="2400" dirty="0" smtClean="0"/>
              <a:t>による発見                                                           　　</a:t>
            </a:r>
            <a:r>
              <a:rPr lang="ja-JP" altLang="en-US" sz="2400" dirty="0"/>
              <a:t>　</a:t>
            </a:r>
            <a:r>
              <a:rPr kumimoji="1" lang="en-US" altLang="ja-JP" sz="2400" dirty="0" smtClean="0"/>
              <a:t> </a:t>
            </a:r>
            <a:r>
              <a:rPr kumimoji="1" lang="en-US" altLang="ja-JP" sz="2400" i="1" dirty="0" err="1" smtClean="0"/>
              <a:t>i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i="1" dirty="0" smtClean="0"/>
              <a:t>z</a:t>
            </a:r>
            <a:r>
              <a:rPr kumimoji="1" lang="en-US" altLang="ja-JP" sz="2400" dirty="0" smtClean="0"/>
              <a:t> (SDSS), </a:t>
            </a:r>
            <a:r>
              <a:rPr kumimoji="1" lang="en-US" altLang="ja-JP" sz="2400" i="1" dirty="0" smtClean="0"/>
              <a:t>Y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i="1" dirty="0" smtClean="0"/>
              <a:t>J</a:t>
            </a:r>
            <a:r>
              <a:rPr kumimoji="1" lang="en-US" altLang="ja-JP" sz="2400" dirty="0" smtClean="0"/>
              <a:t> (UKIDSS) color selection                                      </a:t>
            </a:r>
            <a:r>
              <a:rPr kumimoji="1" lang="ja-JP" altLang="en-US" sz="2400" dirty="0" smtClean="0"/>
              <a:t>→ </a:t>
            </a:r>
            <a:r>
              <a:rPr lang="en-US" altLang="ja-JP" sz="2400" dirty="0" smtClean="0"/>
              <a:t>VLT/FORS2 and Gemini/GNIRS spectroscopy </a:t>
            </a:r>
          </a:p>
          <a:p>
            <a:r>
              <a:rPr lang="en-US" altLang="ja-JP" sz="2400" dirty="0" smtClean="0"/>
              <a:t>z = 7.085,  </a:t>
            </a:r>
            <a:r>
              <a:rPr kumimoji="1" lang="en-US" altLang="ja-JP" sz="2400" dirty="0" err="1" smtClean="0"/>
              <a:t>L</a:t>
            </a:r>
            <a:r>
              <a:rPr kumimoji="1" lang="en-US" altLang="ja-JP" sz="2400" baseline="-25000" dirty="0" err="1" smtClean="0"/>
              <a:t>bol</a:t>
            </a:r>
            <a:r>
              <a:rPr kumimoji="1" lang="en-US" altLang="ja-JP" sz="2400" dirty="0" smtClean="0"/>
              <a:t> = 6.3×10</a:t>
            </a:r>
            <a:r>
              <a:rPr kumimoji="1" lang="en-US" altLang="ja-JP" sz="2400" baseline="30000" dirty="0" smtClean="0"/>
              <a:t>13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L</a:t>
            </a:r>
            <a:r>
              <a:rPr kumimoji="1" lang="en-US" altLang="ja-JP" sz="2400" baseline="-25000" dirty="0" err="1" smtClean="0"/>
              <a:t>sun</a:t>
            </a:r>
            <a:r>
              <a:rPr kumimoji="1" lang="en-US" altLang="ja-JP" sz="2400" dirty="0" smtClean="0"/>
              <a:t>,  M</a:t>
            </a:r>
            <a:r>
              <a:rPr kumimoji="1" lang="en-US" altLang="ja-JP" sz="2400" baseline="-25000" dirty="0" smtClean="0"/>
              <a:t>BH</a:t>
            </a:r>
            <a:r>
              <a:rPr kumimoji="1" lang="en-US" altLang="ja-JP" sz="2400" dirty="0" smtClean="0"/>
              <a:t> = 2×10</a:t>
            </a:r>
            <a:r>
              <a:rPr kumimoji="1" lang="en-US" altLang="ja-JP" sz="2400" baseline="30000" dirty="0" smtClean="0"/>
              <a:t>9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M</a:t>
            </a:r>
            <a:r>
              <a:rPr kumimoji="1" lang="en-US" altLang="ja-JP" sz="2400" baseline="-25000" dirty="0" err="1" smtClean="0"/>
              <a:t>sun</a:t>
            </a:r>
            <a:endParaRPr kumimoji="1" lang="en-US" altLang="ja-JP" sz="2400" baseline="-25000" dirty="0" smtClean="0"/>
          </a:p>
          <a:p>
            <a:r>
              <a:rPr kumimoji="1" lang="en-US" altLang="ja-JP" sz="2400" dirty="0" smtClean="0">
                <a:solidFill>
                  <a:schemeClr val="accent1"/>
                </a:solidFill>
              </a:rPr>
              <a:t>VIKING</a:t>
            </a:r>
            <a:r>
              <a:rPr kumimoji="1" lang="ja-JP" altLang="en-US" sz="2400" dirty="0" smtClean="0">
                <a:solidFill>
                  <a:schemeClr val="accent1"/>
                </a:solidFill>
              </a:rPr>
              <a:t>が続く</a:t>
            </a:r>
            <a:r>
              <a:rPr lang="ja-JP" altLang="en-US" sz="2400" dirty="0" smtClean="0">
                <a:solidFill>
                  <a:schemeClr val="accent1"/>
                </a:solidFill>
              </a:rPr>
              <a:t>。近赤外線観測による </a:t>
            </a:r>
            <a:r>
              <a:rPr lang="en-US" altLang="ja-JP" sz="2400" dirty="0" smtClean="0">
                <a:solidFill>
                  <a:schemeClr val="accent1"/>
                </a:solidFill>
              </a:rPr>
              <a:t>z &gt; 7</a:t>
            </a:r>
            <a:r>
              <a:rPr lang="ja-JP" altLang="en-US" sz="2400" dirty="0" smtClean="0">
                <a:solidFill>
                  <a:schemeClr val="accent1"/>
                </a:solidFill>
              </a:rPr>
              <a:t>探査の時代へ。</a:t>
            </a:r>
            <a:endParaRPr lang="en-US" altLang="ja-JP" sz="2400" dirty="0" smtClean="0">
              <a:solidFill>
                <a:schemeClr val="accent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HQ</a:t>
            </a:r>
            <a:r>
              <a:rPr kumimoji="1" lang="ja-JP" altLang="en-US" dirty="0" smtClean="0"/>
              <a:t>探査のフロンティア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5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HQ</a:t>
            </a:r>
            <a:r>
              <a:rPr kumimoji="1" lang="ja-JP" altLang="en-US" dirty="0" smtClean="0"/>
              <a:t>探査のフロンティア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30824" cy="537815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3300" u="sng" dirty="0">
                <a:solidFill>
                  <a:srgbClr val="00B050"/>
                </a:solidFill>
              </a:rPr>
              <a:t>2000~ SDSS     </a:t>
            </a:r>
            <a:r>
              <a:rPr lang="ja-JP" altLang="en-US" sz="3300" dirty="0"/>
              <a:t>　　　        </a:t>
            </a:r>
            <a:r>
              <a:rPr lang="ja-JP" altLang="en-US" sz="3300" dirty="0" smtClean="0"/>
              <a:t>     </a:t>
            </a:r>
            <a:r>
              <a:rPr lang="en-US" altLang="ja-JP" sz="2800" dirty="0" smtClean="0"/>
              <a:t>- </a:t>
            </a:r>
            <a:r>
              <a:rPr lang="en-US" altLang="ja-JP" sz="2800" dirty="0"/>
              <a:t>First z &gt;6</a:t>
            </a:r>
            <a:r>
              <a:rPr lang="ja-JP" altLang="en-US" sz="2800" dirty="0"/>
              <a:t> </a:t>
            </a:r>
            <a:r>
              <a:rPr lang="en-US" altLang="ja-JP" sz="2800" dirty="0"/>
              <a:t>quasar, successive discoveries over 10 years.</a:t>
            </a:r>
            <a:r>
              <a:rPr lang="ja-JP" altLang="en-US" sz="2800" dirty="0"/>
              <a:t>                                                 </a:t>
            </a:r>
            <a:r>
              <a:rPr lang="en-US" altLang="ja-JP" sz="2800" dirty="0">
                <a:solidFill>
                  <a:schemeClr val="accent1"/>
                </a:solidFill>
              </a:rPr>
              <a:t>- 30</a:t>
            </a:r>
            <a:r>
              <a:rPr lang="ja-JP" altLang="en-US" sz="2800" dirty="0">
                <a:solidFill>
                  <a:schemeClr val="accent1"/>
                </a:solidFill>
              </a:rPr>
              <a:t> </a:t>
            </a:r>
            <a:r>
              <a:rPr lang="en-US" altLang="ja-JP" sz="2800" dirty="0">
                <a:solidFill>
                  <a:schemeClr val="accent1"/>
                </a:solidFill>
              </a:rPr>
              <a:t>objects / 8,000</a:t>
            </a:r>
            <a:r>
              <a:rPr lang="ja-JP" altLang="en-US" sz="2800" dirty="0">
                <a:solidFill>
                  <a:schemeClr val="accent1"/>
                </a:solidFill>
              </a:rPr>
              <a:t> </a:t>
            </a:r>
            <a:r>
              <a:rPr lang="en-US" altLang="ja-JP" sz="2800" dirty="0" smtClean="0">
                <a:solidFill>
                  <a:schemeClr val="accent1"/>
                </a:solidFill>
              </a:rPr>
              <a:t>deg</a:t>
            </a:r>
            <a:r>
              <a:rPr lang="en-US" altLang="ja-JP" sz="2800" baseline="30000" dirty="0" smtClean="0">
                <a:solidFill>
                  <a:schemeClr val="accent1"/>
                </a:solidFill>
              </a:rPr>
              <a:t>2</a:t>
            </a:r>
          </a:p>
          <a:p>
            <a:endParaRPr lang="en-US" altLang="ja-JP" sz="900" baseline="30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altLang="ja-JP" sz="3300" u="sng" dirty="0">
                <a:solidFill>
                  <a:srgbClr val="0070C0"/>
                </a:solidFill>
              </a:rPr>
              <a:t>2007~ CFHQS</a:t>
            </a:r>
            <a:r>
              <a:rPr lang="ja-JP" altLang="en-US" sz="3300" dirty="0"/>
              <a:t>                       </a:t>
            </a:r>
            <a:r>
              <a:rPr lang="en-US" altLang="ja-JP" sz="2800" dirty="0"/>
              <a:t>- Fainter</a:t>
            </a:r>
            <a:r>
              <a:rPr lang="ja-JP" altLang="en-US" sz="2800" dirty="0"/>
              <a:t> </a:t>
            </a:r>
            <a:r>
              <a:rPr lang="en-US" altLang="ja-JP" sz="2800" dirty="0"/>
              <a:t>(~2 mag) quasars (including the faintest known quasar with </a:t>
            </a:r>
            <a:r>
              <a:rPr lang="en-US" altLang="ja-JP" sz="2800" dirty="0" err="1"/>
              <a:t>z</a:t>
            </a:r>
            <a:r>
              <a:rPr lang="en-US" altLang="ja-JP" sz="2800" baseline="-25000" dirty="0" err="1"/>
              <a:t>AB</a:t>
            </a:r>
            <a:r>
              <a:rPr lang="en-US" altLang="ja-JP" sz="2800" dirty="0"/>
              <a:t> = 24.4 mag).                   </a:t>
            </a:r>
            <a:r>
              <a:rPr lang="en-US" altLang="ja-JP" sz="2800" dirty="0">
                <a:solidFill>
                  <a:schemeClr val="accent1"/>
                </a:solidFill>
              </a:rPr>
              <a:t>- 19</a:t>
            </a:r>
            <a:r>
              <a:rPr lang="ja-JP" altLang="en-US" sz="2800" dirty="0">
                <a:solidFill>
                  <a:schemeClr val="accent1"/>
                </a:solidFill>
              </a:rPr>
              <a:t> </a:t>
            </a:r>
            <a:r>
              <a:rPr lang="en-US" altLang="ja-JP" sz="2800" dirty="0">
                <a:solidFill>
                  <a:schemeClr val="accent1"/>
                </a:solidFill>
              </a:rPr>
              <a:t>objects / 600</a:t>
            </a:r>
            <a:r>
              <a:rPr lang="ja-JP" altLang="en-US" sz="2800" dirty="0">
                <a:solidFill>
                  <a:schemeClr val="accent1"/>
                </a:solidFill>
              </a:rPr>
              <a:t> </a:t>
            </a:r>
            <a:r>
              <a:rPr lang="en-US" altLang="ja-JP" sz="2800" dirty="0" smtClean="0">
                <a:solidFill>
                  <a:schemeClr val="accent1"/>
                </a:solidFill>
              </a:rPr>
              <a:t>deg</a:t>
            </a:r>
            <a:r>
              <a:rPr lang="en-US" altLang="ja-JP" sz="2800" baseline="30000" dirty="0" smtClean="0">
                <a:solidFill>
                  <a:schemeClr val="accent1"/>
                </a:solidFill>
              </a:rPr>
              <a:t>2</a:t>
            </a:r>
          </a:p>
          <a:p>
            <a:endParaRPr lang="en-US" altLang="ja-JP" sz="900" baseline="30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altLang="ja-JP" sz="3300" u="sng" dirty="0">
                <a:solidFill>
                  <a:srgbClr val="FF0066"/>
                </a:solidFill>
              </a:rPr>
              <a:t>2007~ UKIDSS, VIKING</a:t>
            </a:r>
            <a:r>
              <a:rPr lang="ja-JP" altLang="en-US" sz="3300" dirty="0"/>
              <a:t>           </a:t>
            </a:r>
            <a:r>
              <a:rPr lang="en-US" altLang="ja-JP" sz="2800" dirty="0"/>
              <a:t>- First z &gt; 6.5</a:t>
            </a:r>
            <a:r>
              <a:rPr lang="ja-JP" altLang="en-US" sz="2800" dirty="0"/>
              <a:t> </a:t>
            </a:r>
            <a:r>
              <a:rPr lang="en-US" altLang="ja-JP" sz="2800" dirty="0"/>
              <a:t>quasar (2011), more (~10) objects expected in the VIKING.                 </a:t>
            </a:r>
            <a:r>
              <a:rPr lang="ja-JP" altLang="en-US" sz="2800" dirty="0"/>
              <a:t>         　　</a:t>
            </a:r>
            <a:r>
              <a:rPr lang="en-US" altLang="ja-JP" sz="2800" dirty="0">
                <a:solidFill>
                  <a:schemeClr val="accent1"/>
                </a:solidFill>
              </a:rPr>
              <a:t>- 5</a:t>
            </a:r>
            <a:r>
              <a:rPr lang="ja-JP" altLang="en-US" sz="2800" dirty="0">
                <a:solidFill>
                  <a:schemeClr val="accent1"/>
                </a:solidFill>
              </a:rPr>
              <a:t> </a:t>
            </a:r>
            <a:r>
              <a:rPr lang="en-US" altLang="ja-JP" sz="2800" dirty="0">
                <a:solidFill>
                  <a:schemeClr val="accent1"/>
                </a:solidFill>
              </a:rPr>
              <a:t>objects</a:t>
            </a:r>
            <a:r>
              <a:rPr lang="ja-JP" altLang="en-US" sz="2800" dirty="0">
                <a:solidFill>
                  <a:schemeClr val="accent1"/>
                </a:solidFill>
              </a:rPr>
              <a:t> </a:t>
            </a:r>
            <a:r>
              <a:rPr lang="en-US" altLang="ja-JP" sz="2800" dirty="0">
                <a:solidFill>
                  <a:schemeClr val="accent1"/>
                </a:solidFill>
              </a:rPr>
              <a:t>/ 2,000</a:t>
            </a:r>
            <a:r>
              <a:rPr lang="ja-JP" altLang="en-US" sz="2800" dirty="0">
                <a:solidFill>
                  <a:schemeClr val="accent1"/>
                </a:solidFill>
              </a:rPr>
              <a:t> </a:t>
            </a:r>
            <a:r>
              <a:rPr lang="en-US" altLang="ja-JP" sz="2800" dirty="0">
                <a:solidFill>
                  <a:schemeClr val="accent1"/>
                </a:solidFill>
              </a:rPr>
              <a:t>deg</a:t>
            </a:r>
            <a:r>
              <a:rPr lang="en-US" altLang="ja-JP" sz="2800" baseline="30000" dirty="0">
                <a:solidFill>
                  <a:schemeClr val="accent1"/>
                </a:solidFill>
              </a:rPr>
              <a:t>2</a:t>
            </a:r>
            <a:r>
              <a:rPr lang="ja-JP" altLang="en-US" sz="2800" dirty="0">
                <a:solidFill>
                  <a:schemeClr val="accent1"/>
                </a:solidFill>
              </a:rPr>
              <a:t> 　　</a:t>
            </a:r>
            <a:r>
              <a:rPr lang="en-US" altLang="ja-JP" sz="2400" dirty="0">
                <a:solidFill>
                  <a:schemeClr val="accent1"/>
                </a:solidFill>
              </a:rPr>
              <a:t>(UKIDSS)</a:t>
            </a:r>
          </a:p>
          <a:p>
            <a:endParaRPr kumimoji="1" lang="ja-JP" altLang="en-US" dirty="0"/>
          </a:p>
        </p:txBody>
      </p:sp>
      <p:pic>
        <p:nvPicPr>
          <p:cNvPr id="4" name="図 3" descr="Screenshot.pn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l="58662" t="7161" r="9051" b="14720"/>
          <a:stretch>
            <a:fillRect/>
          </a:stretch>
        </p:blipFill>
        <p:spPr>
          <a:xfrm>
            <a:off x="4932040" y="620688"/>
            <a:ext cx="3911660" cy="59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HQ</a:t>
            </a:r>
            <a:r>
              <a:rPr lang="ja-JP" altLang="en-US" dirty="0" smtClean="0"/>
              <a:t>探査のフロンティア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90638"/>
            <a:ext cx="8229600" cy="5067320"/>
          </a:xfrm>
        </p:spPr>
        <p:txBody>
          <a:bodyPr>
            <a:normAutofit/>
          </a:bodyPr>
          <a:lstStyle/>
          <a:p>
            <a:r>
              <a:rPr lang="ja-JP" altLang="en-US" sz="2200" u="sng" dirty="0" smtClean="0">
                <a:solidFill>
                  <a:srgbClr val="FFC000"/>
                </a:solidFill>
              </a:rPr>
              <a:t>今後の見通し</a:t>
            </a:r>
            <a:endParaRPr lang="en-US" altLang="ja-JP" sz="2200" u="sng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ja-JP" altLang="en-US" sz="2200" dirty="0" smtClean="0"/>
              <a:t>   </a:t>
            </a:r>
            <a:r>
              <a:rPr lang="en-US" altLang="ja-JP" sz="2200" dirty="0" smtClean="0"/>
              <a:t>- </a:t>
            </a:r>
            <a:r>
              <a:rPr kumimoji="1" lang="en-US" altLang="ja-JP" sz="2200" dirty="0" smtClean="0"/>
              <a:t>SDSS</a:t>
            </a:r>
            <a:r>
              <a:rPr lang="ja-JP" altLang="en-US" sz="2200" dirty="0"/>
              <a:t> </a:t>
            </a:r>
            <a:r>
              <a:rPr lang="en-US" altLang="ja-JP" sz="2200" dirty="0" smtClean="0"/>
              <a:t>(incl. deep), CFHQS, </a:t>
            </a:r>
            <a:r>
              <a:rPr lang="ja-JP" altLang="en-US" sz="2200" dirty="0" smtClean="0"/>
              <a:t>および </a:t>
            </a:r>
            <a:r>
              <a:rPr lang="en-US" altLang="ja-JP" sz="2200" dirty="0" smtClean="0"/>
              <a:t>UKIDSS</a:t>
            </a:r>
            <a:r>
              <a:rPr lang="ja-JP" altLang="en-US" sz="2200" dirty="0" smtClean="0"/>
              <a:t>では、現在の数を大きく上回る発見はもうないと考えられる。</a:t>
            </a:r>
            <a:endParaRPr lang="en-US" altLang="ja-JP" sz="2200" baseline="30000" dirty="0" smtClean="0"/>
          </a:p>
          <a:p>
            <a:pPr>
              <a:buNone/>
            </a:pPr>
            <a:r>
              <a:rPr lang="en-US" altLang="ja-JP" sz="2200" dirty="0" smtClean="0"/>
              <a:t>   - VIKING:  ~10 obj. at z~7, ~1 obj. at z~8</a:t>
            </a:r>
          </a:p>
          <a:p>
            <a:pPr>
              <a:buNone/>
            </a:pPr>
            <a:r>
              <a:rPr lang="en-US" altLang="ja-JP" sz="2200" dirty="0"/>
              <a:t> </a:t>
            </a:r>
            <a:r>
              <a:rPr lang="en-US" altLang="ja-JP" sz="2200" dirty="0" smtClean="0"/>
              <a:t>  - Pan-STAARS:  a few x (100,10) obj. at z ~ 6, 7</a:t>
            </a:r>
          </a:p>
          <a:p>
            <a:pPr>
              <a:buNone/>
            </a:pPr>
            <a:r>
              <a:rPr lang="en-US" altLang="ja-JP" sz="2200" dirty="0"/>
              <a:t> </a:t>
            </a:r>
            <a:r>
              <a:rPr lang="en-US" altLang="ja-JP" sz="2200" dirty="0" smtClean="0"/>
              <a:t>  - </a:t>
            </a:r>
            <a:r>
              <a:rPr lang="en-US" altLang="ja-JP" sz="2200" dirty="0" smtClean="0">
                <a:solidFill>
                  <a:schemeClr val="accent1"/>
                </a:solidFill>
              </a:rPr>
              <a:t>HSC survey:  ~(400, 40, 1) obj. at z ~ 6, 7, 8 / 1,000 deg</a:t>
            </a:r>
            <a:r>
              <a:rPr lang="en-US" altLang="ja-JP" sz="2200" baseline="30000" dirty="0" smtClean="0">
                <a:solidFill>
                  <a:schemeClr val="accent1"/>
                </a:solidFill>
              </a:rPr>
              <a:t>2</a:t>
            </a:r>
          </a:p>
          <a:p>
            <a:pPr>
              <a:buNone/>
            </a:pPr>
            <a:endParaRPr lang="en-US" altLang="ja-JP" sz="2200" dirty="0"/>
          </a:p>
          <a:p>
            <a:pPr>
              <a:buNone/>
            </a:pPr>
            <a:endParaRPr lang="en-US" altLang="ja-JP" sz="2200" dirty="0" smtClean="0"/>
          </a:p>
          <a:p>
            <a:pPr>
              <a:buNone/>
            </a:pPr>
            <a:endParaRPr lang="en-US" altLang="ja-JP" sz="2200" dirty="0"/>
          </a:p>
          <a:p>
            <a:pPr>
              <a:buNone/>
            </a:pPr>
            <a:endParaRPr lang="en-US" altLang="ja-JP" sz="2200" dirty="0" smtClean="0"/>
          </a:p>
          <a:p>
            <a:pPr>
              <a:buNone/>
            </a:pPr>
            <a:endParaRPr lang="en-US" altLang="ja-JP" sz="2200" dirty="0"/>
          </a:p>
          <a:p>
            <a:pPr>
              <a:buNone/>
            </a:pPr>
            <a:endParaRPr lang="en-US" altLang="ja-JP" sz="2200" dirty="0" smtClean="0"/>
          </a:p>
          <a:p>
            <a:endParaRPr lang="en-US" altLang="ja-JP" sz="2200" u="sng" dirty="0">
              <a:solidFill>
                <a:srgbClr val="FFC000"/>
              </a:solidFill>
            </a:endParaRPr>
          </a:p>
          <a:p>
            <a:pPr>
              <a:buNone/>
            </a:pPr>
            <a:endParaRPr lang="en-US" altLang="ja-JP" sz="2200" dirty="0" smtClean="0"/>
          </a:p>
        </p:txBody>
      </p:sp>
      <p:pic>
        <p:nvPicPr>
          <p:cNvPr id="16" name="図 15" descr="willott10_fig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90752"/>
            <a:ext cx="6967845" cy="242889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507397" y="3906337"/>
            <a:ext cx="1375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HQ</a:t>
            </a:r>
          </a:p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発見期待数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(Willott+10)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WISH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HQ</a:t>
            </a:r>
            <a:r>
              <a:rPr lang="ja-JP" altLang="en-US" dirty="0" smtClean="0"/>
              <a:t>探査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1019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u="sng" dirty="0" smtClean="0"/>
              <a:t>HQ</a:t>
            </a:r>
            <a:r>
              <a:rPr lang="ja-JP" altLang="en-US" u="sng" dirty="0" smtClean="0"/>
              <a:t>探査における</a:t>
            </a:r>
            <a:r>
              <a:rPr lang="en-US" altLang="ja-JP" u="sng" dirty="0" smtClean="0"/>
              <a:t>WISH</a:t>
            </a:r>
            <a:r>
              <a:rPr lang="ja-JP" altLang="en-US" u="sng" dirty="0" smtClean="0"/>
              <a:t>の活躍舞台</a:t>
            </a:r>
            <a:endParaRPr kumimoji="1" lang="en-US" altLang="ja-JP" u="sng" dirty="0" smtClean="0"/>
          </a:p>
          <a:p>
            <a:pPr>
              <a:buNone/>
            </a:pPr>
            <a:r>
              <a:rPr lang="ja-JP" altLang="en-US" dirty="0" smtClean="0"/>
              <a:t>    　</a:t>
            </a:r>
            <a:r>
              <a:rPr lang="en-US" altLang="ja-JP" dirty="0" smtClean="0"/>
              <a:t>… </a:t>
            </a:r>
            <a:r>
              <a:rPr lang="ja-JP" altLang="en-US" dirty="0" smtClean="0">
                <a:solidFill>
                  <a:srgbClr val="FF0000"/>
                </a:solidFill>
              </a:rPr>
              <a:t>近赤外線</a:t>
            </a:r>
            <a:r>
              <a:rPr lang="en-US" altLang="ja-JP" dirty="0" smtClean="0">
                <a:solidFill>
                  <a:srgbClr val="FF0000"/>
                </a:solidFill>
              </a:rPr>
              <a:t>dropout</a:t>
            </a:r>
            <a:r>
              <a:rPr lang="ja-JP" altLang="en-US" dirty="0" smtClean="0">
                <a:solidFill>
                  <a:srgbClr val="FF0000"/>
                </a:solidFill>
              </a:rPr>
              <a:t>法による 最遠 </a:t>
            </a:r>
            <a:r>
              <a:rPr lang="en-US" altLang="ja-JP" dirty="0" smtClean="0">
                <a:solidFill>
                  <a:srgbClr val="FF0000"/>
                </a:solidFill>
              </a:rPr>
              <a:t>(z ≥ 8)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HQ</a:t>
            </a:r>
            <a:r>
              <a:rPr lang="ja-JP" altLang="en-US" dirty="0" smtClean="0">
                <a:solidFill>
                  <a:srgbClr val="FF0000"/>
                </a:solidFill>
              </a:rPr>
              <a:t>の探索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>
                <a:solidFill>
                  <a:schemeClr val="accent1"/>
                </a:solidFill>
              </a:rPr>
              <a:t>以下では</a:t>
            </a:r>
            <a:r>
              <a:rPr lang="en-US" altLang="ja-JP" dirty="0" smtClean="0">
                <a:solidFill>
                  <a:schemeClr val="accent1"/>
                </a:solidFill>
              </a:rPr>
              <a:t>z &lt; 6</a:t>
            </a:r>
            <a:r>
              <a:rPr lang="ja-JP" altLang="en-US" dirty="0" err="1" smtClean="0">
                <a:solidFill>
                  <a:schemeClr val="accent1"/>
                </a:solidFill>
              </a:rPr>
              <a:t>での</a:t>
            </a:r>
            <a:r>
              <a:rPr lang="ja-JP" altLang="en-US" dirty="0" smtClean="0">
                <a:solidFill>
                  <a:schemeClr val="accent1"/>
                </a:solidFill>
              </a:rPr>
              <a:t>観測結果に基づき</a:t>
            </a:r>
            <a:r>
              <a:rPr lang="ja-JP" altLang="en-US" dirty="0">
                <a:solidFill>
                  <a:schemeClr val="accent1"/>
                </a:solidFill>
              </a:rPr>
              <a:t>、</a:t>
            </a:r>
            <a:r>
              <a:rPr lang="en-US" altLang="ja-JP" dirty="0" smtClean="0">
                <a:solidFill>
                  <a:schemeClr val="accent1"/>
                </a:solidFill>
              </a:rPr>
              <a:t>WISH</a:t>
            </a:r>
            <a:r>
              <a:rPr lang="ja-JP" altLang="en-US" dirty="0">
                <a:solidFill>
                  <a:schemeClr val="accent1"/>
                </a:solidFill>
              </a:rPr>
              <a:t>に</a:t>
            </a:r>
            <a:r>
              <a:rPr lang="ja-JP" altLang="en-US" dirty="0" smtClean="0">
                <a:solidFill>
                  <a:schemeClr val="accent1"/>
                </a:solidFill>
              </a:rPr>
              <a:t>よる</a:t>
            </a:r>
            <a:r>
              <a:rPr lang="en-US" altLang="ja-JP" dirty="0" smtClean="0">
                <a:solidFill>
                  <a:schemeClr val="accent1"/>
                </a:solidFill>
              </a:rPr>
              <a:t>HQ</a:t>
            </a:r>
            <a:r>
              <a:rPr lang="ja-JP" altLang="en-US" dirty="0" smtClean="0">
                <a:solidFill>
                  <a:schemeClr val="accent1"/>
                </a:solidFill>
              </a:rPr>
              <a:t>探査手法案と発見期待数を示す。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r>
              <a:rPr lang="en-US" altLang="ja-JP" dirty="0" smtClean="0"/>
              <a:t>Assumptions: </a:t>
            </a:r>
          </a:p>
          <a:p>
            <a:pPr>
              <a:buNone/>
            </a:pPr>
            <a:r>
              <a:rPr lang="en-US" altLang="ja-JP" sz="2400" dirty="0" smtClean="0"/>
              <a:t>     - SDSS composite spectrum by </a:t>
            </a:r>
            <a:r>
              <a:rPr lang="en-US" altLang="ja-JP" sz="2400" dirty="0" err="1" smtClean="0"/>
              <a:t>Vanden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Berk</a:t>
            </a:r>
            <a:r>
              <a:rPr lang="en-US" altLang="ja-JP" sz="2400" dirty="0" smtClean="0"/>
              <a:t> et al. (2001)</a:t>
            </a:r>
          </a:p>
          <a:p>
            <a:pPr>
              <a:buNone/>
            </a:pPr>
            <a:r>
              <a:rPr lang="en-US" altLang="ja-JP" sz="2400" dirty="0" smtClean="0"/>
              <a:t>     - IGM H I absorption by </a:t>
            </a:r>
            <a:r>
              <a:rPr lang="en-US" altLang="ja-JP" sz="2400" dirty="0" err="1" smtClean="0"/>
              <a:t>Songaila</a:t>
            </a:r>
            <a:r>
              <a:rPr lang="en-US" altLang="ja-JP" sz="2400" dirty="0" smtClean="0"/>
              <a:t> (2004)</a:t>
            </a:r>
          </a:p>
          <a:p>
            <a:pPr>
              <a:buNone/>
            </a:pPr>
            <a:r>
              <a:rPr lang="en-US" altLang="ja-JP" sz="2400" dirty="0" smtClean="0"/>
              <a:t>     - Luminosity function by </a:t>
            </a:r>
            <a:r>
              <a:rPr lang="en-US" altLang="ja-JP" sz="2400" dirty="0" err="1" smtClean="0"/>
              <a:t>Willott</a:t>
            </a:r>
            <a:r>
              <a:rPr lang="en-US" altLang="ja-JP" sz="2400" dirty="0" smtClean="0"/>
              <a:t> et al. (2010)</a:t>
            </a:r>
          </a:p>
          <a:p>
            <a:pPr>
              <a:buNone/>
            </a:pPr>
            <a:r>
              <a:rPr lang="en-US" altLang="ja-JP" sz="2400" dirty="0" smtClean="0"/>
              <a:t>     - Number density evolution by Fan et al. (2001)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5" name="図 4" descr="reionization.jpg"/>
          <p:cNvPicPr>
            <a:picLocks noChangeAspect="1"/>
          </p:cNvPicPr>
          <p:nvPr/>
        </p:nvPicPr>
        <p:blipFill>
          <a:blip r:embed="rId2" cstate="print"/>
          <a:srcRect t="21441" b="57976"/>
          <a:stretch>
            <a:fillRect/>
          </a:stretch>
        </p:blipFill>
        <p:spPr>
          <a:xfrm>
            <a:off x="1293036" y="2071678"/>
            <a:ext cx="6779426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2029</TotalTime>
  <Words>759</Words>
  <Application>Microsoft Office PowerPoint</Application>
  <PresentationFormat>画面に合わせる (4:3)</PresentationFormat>
  <Paragraphs>192</Paragraphs>
  <Slides>12</Slides>
  <Notes>1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アース</vt:lpstr>
      <vt:lpstr>WISHによる超遠方クエーサー探査   WISH Science Meeting (19 July 2012) @ 三鷹</vt:lpstr>
      <vt:lpstr>HQ探査 – Science Drivers</vt:lpstr>
      <vt:lpstr>HQ探査 – Science Drivers</vt:lpstr>
      <vt:lpstr>HQ探査 – Science Drivers</vt:lpstr>
      <vt:lpstr>HQ探査のフロンティア</vt:lpstr>
      <vt:lpstr>HQ探査のフロンティア</vt:lpstr>
      <vt:lpstr>HQ探査のフロンティア</vt:lpstr>
      <vt:lpstr>HQ探査のフロンティア</vt:lpstr>
      <vt:lpstr>WISHによるHQ探査</vt:lpstr>
      <vt:lpstr>WISHによるHQ探査</vt:lpstr>
      <vt:lpstr>WISHによるHQ探査</vt:lpstr>
      <vt:lpstr>まとめ（雑感）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WISHによるhigh-z QSOs探査案</dc:title>
  <dc:creator>Y. Matsuoka</dc:creator>
  <cp:lastModifiedBy>matsuoka</cp:lastModifiedBy>
  <cp:revision>158</cp:revision>
  <dcterms:created xsi:type="dcterms:W3CDTF">2010-02-23T05:45:50Z</dcterms:created>
  <dcterms:modified xsi:type="dcterms:W3CDTF">2012-07-18T23:23:01Z</dcterms:modified>
</cp:coreProperties>
</file>